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slideLayouts/slideLayout50.xml" ContentType="application/vnd.openxmlformats-officedocument.presentationml.slideLayout+xml"/>
  <Override PartName="/ppt/theme/theme40.xml" ContentType="application/vnd.openxmlformats-officedocument.theme+xml"/>
  <Override PartName="/ppt/slideLayouts/slideLayout51.xml" ContentType="application/vnd.openxmlformats-officedocument.presentationml.slideLayout+xml"/>
  <Override PartName="/ppt/theme/theme41.xml" ContentType="application/vnd.openxmlformats-officedocument.theme+xml"/>
  <Override PartName="/ppt/slideLayouts/slideLayout52.xml" ContentType="application/vnd.openxmlformats-officedocument.presentationml.slideLayout+xml"/>
  <Override PartName="/ppt/theme/theme42.xml" ContentType="application/vnd.openxmlformats-officedocument.theme+xml"/>
  <Override PartName="/ppt/slideLayouts/slideLayout53.xml" ContentType="application/vnd.openxmlformats-officedocument.presentationml.slideLayout+xml"/>
  <Override PartName="/ppt/theme/theme43.xml" ContentType="application/vnd.openxmlformats-officedocument.theme+xml"/>
  <Override PartName="/ppt/slideLayouts/slideLayout54.xml" ContentType="application/vnd.openxmlformats-officedocument.presentationml.slideLayout+xml"/>
  <Override PartName="/ppt/theme/theme44.xml" ContentType="application/vnd.openxmlformats-officedocument.theme+xml"/>
  <Override PartName="/ppt/slideLayouts/slideLayout55.xml" ContentType="application/vnd.openxmlformats-officedocument.presentationml.slideLayout+xml"/>
  <Override PartName="/ppt/theme/theme45.xml" ContentType="application/vnd.openxmlformats-officedocument.theme+xml"/>
  <Override PartName="/ppt/slideLayouts/slideLayout56.xml" ContentType="application/vnd.openxmlformats-officedocument.presentationml.slideLayout+xml"/>
  <Override PartName="/ppt/theme/theme46.xml" ContentType="application/vnd.openxmlformats-officedocument.theme+xml"/>
  <Override PartName="/ppt/slideLayouts/slideLayout57.xml" ContentType="application/vnd.openxmlformats-officedocument.presentationml.slideLayout+xml"/>
  <Override PartName="/ppt/theme/theme47.xml" ContentType="application/vnd.openxmlformats-officedocument.theme+xml"/>
  <Override PartName="/ppt/slideLayouts/slideLayout58.xml" ContentType="application/vnd.openxmlformats-officedocument.presentationml.slideLayout+xml"/>
  <Override PartName="/ppt/theme/theme48.xml" ContentType="application/vnd.openxmlformats-officedocument.theme+xml"/>
  <Override PartName="/ppt/slideLayouts/slideLayout59.xml" ContentType="application/vnd.openxmlformats-officedocument.presentationml.slideLayout+xml"/>
  <Override PartName="/ppt/theme/theme49.xml" ContentType="application/vnd.openxmlformats-officedocument.theme+xml"/>
  <Override PartName="/ppt/slideLayouts/slideLayout60.xml" ContentType="application/vnd.openxmlformats-officedocument.presentationml.slideLayout+xml"/>
  <Override PartName="/ppt/theme/theme50.xml" ContentType="application/vnd.openxmlformats-officedocument.theme+xml"/>
  <Override PartName="/ppt/slideLayouts/slideLayout61.xml" ContentType="application/vnd.openxmlformats-officedocument.presentationml.slideLayout+xml"/>
  <Override PartName="/ppt/theme/theme51.xml" ContentType="application/vnd.openxmlformats-officedocument.theme+xml"/>
  <Override PartName="/ppt/slideLayouts/slideLayout62.xml" ContentType="application/vnd.openxmlformats-officedocument.presentationml.slideLayout+xml"/>
  <Override PartName="/ppt/theme/theme52.xml" ContentType="application/vnd.openxmlformats-officedocument.theme+xml"/>
  <Override PartName="/ppt/slideLayouts/slideLayout63.xml" ContentType="application/vnd.openxmlformats-officedocument.presentationml.slideLayout+xml"/>
  <Override PartName="/ppt/theme/theme53.xml" ContentType="application/vnd.openxmlformats-officedocument.theme+xml"/>
  <Override PartName="/ppt/slideLayouts/slideLayout64.xml" ContentType="application/vnd.openxmlformats-officedocument.presentationml.slideLayout+xml"/>
  <Override PartName="/ppt/theme/theme54.xml" ContentType="application/vnd.openxmlformats-officedocument.theme+xml"/>
  <Override PartName="/ppt/slideLayouts/slideLayout65.xml" ContentType="application/vnd.openxmlformats-officedocument.presentationml.slideLayout+xml"/>
  <Override PartName="/ppt/theme/theme55.xml" ContentType="application/vnd.openxmlformats-officedocument.theme+xml"/>
  <Override PartName="/ppt/slideLayouts/slideLayout66.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5.xml" ContentType="application/vnd.openxmlformats-officedocument.drawingml.chart+xml"/>
  <Override PartName="/ppt/charts/chart16.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Override PartName="/ppt/charts/colors13.xml" ContentType="application/vnd.ms-office.chartcolorstyle+xml"/>
  <Override PartName="/ppt/charts/style13.xml" ContentType="application/vnd.ms-office.chartstyle+xml"/>
  <Override PartName="/ppt/charts/colors14.xml" ContentType="application/vnd.ms-office.chartcolorstyle+xml"/>
  <Override PartName="/ppt/charts/style14.xml" ContentType="application/vnd.ms-office.chartstyle+xml"/>
  <Override PartName="/ppt/charts/colors15.xml" ContentType="application/vnd.ms-office.chartcolorstyle+xml"/>
  <Override PartName="/ppt/charts/style15.xml" ContentType="application/vnd.ms-office.chartstyle+xml"/>
  <Override PartName="/ppt/charts/colors16.xml" ContentType="application/vnd.ms-office.chartcolorstyle+xml"/>
  <Override PartName="/ppt/charts/style16.xml" ContentType="application/vnd.ms-office.chartstyle+xml"/>
  <Override PartName="/ppt/charts/colors17.xml" ContentType="application/vnd.ms-office.chartcolorstyle+xml"/>
  <Override PartName="/ppt/charts/style17.xml" ContentType="application/vnd.ms-office.chartstyle+xml"/>
  <Override PartName="/ppt/charts/colors18.xml" ContentType="application/vnd.ms-office.chartcolorstyle+xml"/>
  <Override PartName="/ppt/charts/style18.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 id="2147483696" r:id="rId20"/>
    <p:sldMasterId id="2147483698" r:id="rId21"/>
    <p:sldMasterId id="2147483700" r:id="rId22"/>
    <p:sldMasterId id="2147483702" r:id="rId23"/>
    <p:sldMasterId id="2147483704" r:id="rId24"/>
    <p:sldMasterId id="2147483706" r:id="rId25"/>
    <p:sldMasterId id="2147483708" r:id="rId26"/>
    <p:sldMasterId id="2147483710" r:id="rId27"/>
    <p:sldMasterId id="2147483712" r:id="rId28"/>
    <p:sldMasterId id="2147483714" r:id="rId29"/>
    <p:sldMasterId id="2147483716" r:id="rId30"/>
    <p:sldMasterId id="2147483718" r:id="rId31"/>
    <p:sldMasterId id="2147483720" r:id="rId32"/>
    <p:sldMasterId id="2147483722" r:id="rId33"/>
    <p:sldMasterId id="2147483724" r:id="rId34"/>
    <p:sldMasterId id="2147483726" r:id="rId35"/>
    <p:sldMasterId id="2147483730" r:id="rId36"/>
    <p:sldMasterId id="2147483732" r:id="rId37"/>
    <p:sldMasterId id="2147483734" r:id="rId38"/>
    <p:sldMasterId id="2147483736" r:id="rId39"/>
    <p:sldMasterId id="2147483738" r:id="rId40"/>
    <p:sldMasterId id="2147483740" r:id="rId41"/>
    <p:sldMasterId id="2147483742" r:id="rId42"/>
    <p:sldMasterId id="2147483744" r:id="rId43"/>
    <p:sldMasterId id="2147483746" r:id="rId44"/>
    <p:sldMasterId id="2147483748" r:id="rId45"/>
    <p:sldMasterId id="2147483750" r:id="rId46"/>
    <p:sldMasterId id="2147483752" r:id="rId47"/>
    <p:sldMasterId id="2147483754" r:id="rId48"/>
    <p:sldMasterId id="2147483756" r:id="rId49"/>
    <p:sldMasterId id="2147483758" r:id="rId50"/>
    <p:sldMasterId id="2147483760" r:id="rId51"/>
    <p:sldMasterId id="2147483762" r:id="rId52"/>
    <p:sldMasterId id="2147483764" r:id="rId53"/>
    <p:sldMasterId id="2147483766" r:id="rId54"/>
    <p:sldMasterId id="2147483768" r:id="rId55"/>
    <p:sldMasterId id="2147483770" r:id="rId56"/>
  </p:sldMasterIdLst>
  <p:notesMasterIdLst>
    <p:notesMasterId r:id="rId153"/>
  </p:notesMasterIdLst>
  <p:sldIdLst>
    <p:sldId id="415" r:id="rId57"/>
    <p:sldId id="550" r:id="rId58"/>
    <p:sldId id="513" r:id="rId59"/>
    <p:sldId id="549" r:id="rId60"/>
    <p:sldId id="607" r:id="rId61"/>
    <p:sldId id="608" r:id="rId62"/>
    <p:sldId id="590" r:id="rId63"/>
    <p:sldId id="581" r:id="rId64"/>
    <p:sldId id="497" r:id="rId65"/>
    <p:sldId id="582" r:id="rId66"/>
    <p:sldId id="498" r:id="rId67"/>
    <p:sldId id="583" r:id="rId68"/>
    <p:sldId id="499" r:id="rId69"/>
    <p:sldId id="592" r:id="rId70"/>
    <p:sldId id="579" r:id="rId71"/>
    <p:sldId id="555" r:id="rId72"/>
    <p:sldId id="609" r:id="rId73"/>
    <p:sldId id="594" r:id="rId74"/>
    <p:sldId id="426" r:id="rId75"/>
    <p:sldId id="427" r:id="rId76"/>
    <p:sldId id="603" r:id="rId77"/>
    <p:sldId id="588" r:id="rId78"/>
    <p:sldId id="552" r:id="rId79"/>
    <p:sldId id="584" r:id="rId80"/>
    <p:sldId id="601" r:id="rId81"/>
    <p:sldId id="617" r:id="rId82"/>
    <p:sldId id="597" r:id="rId83"/>
    <p:sldId id="611" r:id="rId84"/>
    <p:sldId id="613" r:id="rId85"/>
    <p:sldId id="614" r:id="rId86"/>
    <p:sldId id="589" r:id="rId87"/>
    <p:sldId id="616" r:id="rId88"/>
    <p:sldId id="606" r:id="rId89"/>
    <p:sldId id="575" r:id="rId90"/>
    <p:sldId id="568" r:id="rId91"/>
    <p:sldId id="565" r:id="rId92"/>
    <p:sldId id="567" r:id="rId93"/>
    <p:sldId id="569" r:id="rId94"/>
    <p:sldId id="467" r:id="rId95"/>
    <p:sldId id="605" r:id="rId96"/>
    <p:sldId id="451" r:id="rId97"/>
    <p:sldId id="618" r:id="rId98"/>
    <p:sldId id="619" r:id="rId99"/>
    <p:sldId id="620" r:id="rId100"/>
    <p:sldId id="621" r:id="rId101"/>
    <p:sldId id="622" r:id="rId102"/>
    <p:sldId id="623" r:id="rId103"/>
    <p:sldId id="624" r:id="rId104"/>
    <p:sldId id="625" r:id="rId105"/>
    <p:sldId id="626" r:id="rId106"/>
    <p:sldId id="627" r:id="rId107"/>
    <p:sldId id="628" r:id="rId108"/>
    <p:sldId id="629" r:id="rId109"/>
    <p:sldId id="630" r:id="rId110"/>
    <p:sldId id="631" r:id="rId111"/>
    <p:sldId id="632" r:id="rId112"/>
    <p:sldId id="633" r:id="rId113"/>
    <p:sldId id="634" r:id="rId114"/>
    <p:sldId id="635" r:id="rId115"/>
    <p:sldId id="636" r:id="rId116"/>
    <p:sldId id="637" r:id="rId117"/>
    <p:sldId id="638" r:id="rId118"/>
    <p:sldId id="639" r:id="rId119"/>
    <p:sldId id="640" r:id="rId120"/>
    <p:sldId id="641" r:id="rId121"/>
    <p:sldId id="642" r:id="rId122"/>
    <p:sldId id="643" r:id="rId123"/>
    <p:sldId id="644" r:id="rId124"/>
    <p:sldId id="645" r:id="rId125"/>
    <p:sldId id="646" r:id="rId126"/>
    <p:sldId id="647" r:id="rId127"/>
    <p:sldId id="648" r:id="rId128"/>
    <p:sldId id="649" r:id="rId129"/>
    <p:sldId id="650" r:id="rId130"/>
    <p:sldId id="651" r:id="rId131"/>
    <p:sldId id="653" r:id="rId132"/>
    <p:sldId id="654" r:id="rId133"/>
    <p:sldId id="655" r:id="rId134"/>
    <p:sldId id="656" r:id="rId135"/>
    <p:sldId id="657" r:id="rId136"/>
    <p:sldId id="658" r:id="rId137"/>
    <p:sldId id="659" r:id="rId138"/>
    <p:sldId id="660" r:id="rId139"/>
    <p:sldId id="661" r:id="rId140"/>
    <p:sldId id="662" r:id="rId141"/>
    <p:sldId id="663" r:id="rId142"/>
    <p:sldId id="664" r:id="rId143"/>
    <p:sldId id="665" r:id="rId144"/>
    <p:sldId id="666" r:id="rId145"/>
    <p:sldId id="667" r:id="rId146"/>
    <p:sldId id="668" r:id="rId147"/>
    <p:sldId id="669" r:id="rId148"/>
    <p:sldId id="670" r:id="rId149"/>
    <p:sldId id="671" r:id="rId150"/>
    <p:sldId id="672" r:id="rId151"/>
    <p:sldId id="673" r:id="rId152"/>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A729"/>
    <a:srgbClr val="FF5050"/>
    <a:srgbClr val="EEF6E2"/>
    <a:srgbClr val="CCFF66"/>
    <a:srgbClr val="CCFF99"/>
    <a:srgbClr val="33CCCC"/>
    <a:srgbClr val="4DC844"/>
    <a:srgbClr val="99CC00"/>
    <a:srgbClr val="72F01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3594" autoAdjust="0"/>
  </p:normalViewPr>
  <p:slideViewPr>
    <p:cSldViewPr>
      <p:cViewPr varScale="1">
        <p:scale>
          <a:sx n="79" d="100"/>
          <a:sy n="79" d="100"/>
        </p:scale>
        <p:origin x="-104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7.xml"/><Relationship Id="rId68" Type="http://schemas.openxmlformats.org/officeDocument/2006/relationships/slide" Target="slides/slide12.xml"/><Relationship Id="rId84" Type="http://schemas.openxmlformats.org/officeDocument/2006/relationships/slide" Target="slides/slide28.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38" Type="http://schemas.openxmlformats.org/officeDocument/2006/relationships/slide" Target="slides/slide82.xml"/><Relationship Id="rId154"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5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2.xml"/><Relationship Id="rId74" Type="http://schemas.openxmlformats.org/officeDocument/2006/relationships/slide" Target="slides/slide18.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28" Type="http://schemas.openxmlformats.org/officeDocument/2006/relationships/slide" Target="slides/slide72.xml"/><Relationship Id="rId144" Type="http://schemas.openxmlformats.org/officeDocument/2006/relationships/slide" Target="slides/slide88.xml"/><Relationship Id="rId149"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34.xml"/><Relationship Id="rId95" Type="http://schemas.openxmlformats.org/officeDocument/2006/relationships/slide" Target="slides/slide3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8.xml"/><Relationship Id="rId69" Type="http://schemas.openxmlformats.org/officeDocument/2006/relationships/slide" Target="slides/slide13.xml"/><Relationship Id="rId113" Type="http://schemas.openxmlformats.org/officeDocument/2006/relationships/slide" Target="slides/slide57.xml"/><Relationship Id="rId118" Type="http://schemas.openxmlformats.org/officeDocument/2006/relationships/slide" Target="slides/slide62.xml"/><Relationship Id="rId134" Type="http://schemas.openxmlformats.org/officeDocument/2006/relationships/slide" Target="slides/slide78.xml"/><Relationship Id="rId139" Type="http://schemas.openxmlformats.org/officeDocument/2006/relationships/slide" Target="slides/slide83.xml"/><Relationship Id="rId80" Type="http://schemas.openxmlformats.org/officeDocument/2006/relationships/slide" Target="slides/slide24.xml"/><Relationship Id="rId85" Type="http://schemas.openxmlformats.org/officeDocument/2006/relationships/slide" Target="slides/slide29.xml"/><Relationship Id="rId150" Type="http://schemas.openxmlformats.org/officeDocument/2006/relationships/slide" Target="slides/slide94.xml"/><Relationship Id="rId155"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08" Type="http://schemas.openxmlformats.org/officeDocument/2006/relationships/slide" Target="slides/slide52.xml"/><Relationship Id="rId124" Type="http://schemas.openxmlformats.org/officeDocument/2006/relationships/slide" Target="slides/slide68.xml"/><Relationship Id="rId129" Type="http://schemas.openxmlformats.org/officeDocument/2006/relationships/slide" Target="slides/slide7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6.xml"/><Relationship Id="rId70" Type="http://schemas.openxmlformats.org/officeDocument/2006/relationships/slide" Target="slides/slide14.xml"/><Relationship Id="rId75" Type="http://schemas.openxmlformats.org/officeDocument/2006/relationships/slide" Target="slides/slide19.xml"/><Relationship Id="rId83" Type="http://schemas.openxmlformats.org/officeDocument/2006/relationships/slide" Target="slides/slide27.xml"/><Relationship Id="rId88" Type="http://schemas.openxmlformats.org/officeDocument/2006/relationships/slide" Target="slides/slide32.xml"/><Relationship Id="rId91" Type="http://schemas.openxmlformats.org/officeDocument/2006/relationships/slide" Target="slides/slide35.xml"/><Relationship Id="rId96" Type="http://schemas.openxmlformats.org/officeDocument/2006/relationships/slide" Target="slides/slide40.xml"/><Relationship Id="rId111" Type="http://schemas.openxmlformats.org/officeDocument/2006/relationships/slide" Target="slides/slide55.xml"/><Relationship Id="rId132" Type="http://schemas.openxmlformats.org/officeDocument/2006/relationships/slide" Target="slides/slide76.xml"/><Relationship Id="rId140" Type="http://schemas.openxmlformats.org/officeDocument/2006/relationships/slide" Target="slides/slide84.xml"/><Relationship Id="rId145" Type="http://schemas.openxmlformats.org/officeDocument/2006/relationships/slide" Target="slides/slide89.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1.xml"/><Relationship Id="rId106" Type="http://schemas.openxmlformats.org/officeDocument/2006/relationships/slide" Target="slides/slide50.xml"/><Relationship Id="rId114" Type="http://schemas.openxmlformats.org/officeDocument/2006/relationships/slide" Target="slides/slide58.xml"/><Relationship Id="rId119" Type="http://schemas.openxmlformats.org/officeDocument/2006/relationships/slide" Target="slides/slide63.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4.xml"/><Relationship Id="rId65" Type="http://schemas.openxmlformats.org/officeDocument/2006/relationships/slide" Target="slides/slide9.xml"/><Relationship Id="rId73" Type="http://schemas.openxmlformats.org/officeDocument/2006/relationships/slide" Target="slides/slide17.xml"/><Relationship Id="rId78" Type="http://schemas.openxmlformats.org/officeDocument/2006/relationships/slide" Target="slides/slide22.xml"/><Relationship Id="rId81" Type="http://schemas.openxmlformats.org/officeDocument/2006/relationships/slide" Target="slides/slide25.xml"/><Relationship Id="rId86" Type="http://schemas.openxmlformats.org/officeDocument/2006/relationships/slide" Target="slides/slide30.xml"/><Relationship Id="rId94" Type="http://schemas.openxmlformats.org/officeDocument/2006/relationships/slide" Target="slides/slide38.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30" Type="http://schemas.openxmlformats.org/officeDocument/2006/relationships/slide" Target="slides/slide74.xml"/><Relationship Id="rId135" Type="http://schemas.openxmlformats.org/officeDocument/2006/relationships/slide" Target="slides/slide79.xml"/><Relationship Id="rId143" Type="http://schemas.openxmlformats.org/officeDocument/2006/relationships/slide" Target="slides/slide87.xml"/><Relationship Id="rId148" Type="http://schemas.openxmlformats.org/officeDocument/2006/relationships/slide" Target="slides/slide92.xml"/><Relationship Id="rId151" Type="http://schemas.openxmlformats.org/officeDocument/2006/relationships/slide" Target="slides/slide95.xml"/><Relationship Id="rId15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04" Type="http://schemas.openxmlformats.org/officeDocument/2006/relationships/slide" Target="slides/slide48.xml"/><Relationship Id="rId120" Type="http://schemas.openxmlformats.org/officeDocument/2006/relationships/slide" Target="slides/slide64.xml"/><Relationship Id="rId125" Type="http://schemas.openxmlformats.org/officeDocument/2006/relationships/slide" Target="slides/slide69.xml"/><Relationship Id="rId141" Type="http://schemas.openxmlformats.org/officeDocument/2006/relationships/slide" Target="slides/slide85.xml"/><Relationship Id="rId146"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15.xml"/><Relationship Id="rId92" Type="http://schemas.openxmlformats.org/officeDocument/2006/relationships/slide" Target="slides/slide3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15" Type="http://schemas.openxmlformats.org/officeDocument/2006/relationships/slide" Target="slides/slide59.xml"/><Relationship Id="rId131" Type="http://schemas.openxmlformats.org/officeDocument/2006/relationships/slide" Target="slides/slide75.xml"/><Relationship Id="rId136" Type="http://schemas.openxmlformats.org/officeDocument/2006/relationships/slide" Target="slides/slide80.xml"/><Relationship Id="rId157" Type="http://schemas.openxmlformats.org/officeDocument/2006/relationships/tableStyles" Target="tableStyles.xml"/><Relationship Id="rId61" Type="http://schemas.openxmlformats.org/officeDocument/2006/relationships/slide" Target="slides/slide5.xml"/><Relationship Id="rId82" Type="http://schemas.openxmlformats.org/officeDocument/2006/relationships/slide" Target="slides/slide26.xml"/><Relationship Id="rId152" Type="http://schemas.openxmlformats.org/officeDocument/2006/relationships/slide" Target="slides/slide9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116" Type="http://schemas.openxmlformats.org/officeDocument/2006/relationships/slide" Target="slides/slide60.xml"/><Relationship Id="rId137"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chartUserShapes" Target="../drawings/drawing1.xml"/><Relationship Id="rId1" Type="http://schemas.openxmlformats.org/officeDocument/2006/relationships/package" Target="../embeddings/Microsoft_Excel_Worksheet5.xlsx"/><Relationship Id="rId4" Type="http://schemas.microsoft.com/office/2011/relationships/chartStyle" Target="style5.xm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984200257399614"/>
          <c:y val="7.0360192083360154E-2"/>
          <c:w val="0.83566510712292896"/>
          <c:h val="0.58266132783705837"/>
        </c:manualLayout>
      </c:layout>
      <c:bar3DChart>
        <c:barDir val="col"/>
        <c:grouping val="clustered"/>
        <c:varyColors val="0"/>
        <c:ser>
          <c:idx val="0"/>
          <c:order val="0"/>
          <c:tx>
            <c:strRef>
              <c:f>Sheet1!$B$1</c:f>
              <c:strCache>
                <c:ptCount val="1"/>
                <c:pt idx="0">
                  <c:v>Specialistų vertinimu, preliminarus LR vidaus rinkai patiektas kiekis (t)</c:v>
                </c:pt>
              </c:strCache>
            </c:strRef>
          </c:tx>
          <c:spPr>
            <a:solidFill>
              <a:schemeClr val="tx2">
                <a:lumMod val="40000"/>
                <a:lumOff val="60000"/>
              </a:schemeClr>
            </a:solidFill>
            <a:ln>
              <a:noFill/>
            </a:ln>
            <a:effectLst/>
            <a:sp3d/>
          </c:spPr>
          <c:invertIfNegative val="0"/>
          <c:dLbls>
            <c:dLbl>
              <c:idx val="0"/>
              <c:layout>
                <c:manualLayout>
                  <c:x val="5.1523613481148783E-2"/>
                  <c:y val="0"/>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6DF-4506-B193-8506AC3C87D3}"/>
                </c:ext>
                <c:ext xmlns:c15="http://schemas.microsoft.com/office/drawing/2012/chart" uri="{CE6537A1-D6FC-4f65-9D91-7224C49458BB}">
                  <c15:layout>
                    <c:manualLayout>
                      <c:w val="0.11558141479910472"/>
                      <c:h val="0.12955635547406419"/>
                    </c:manualLayout>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 faktinis LR vidaus rinkai patiektas alyvos kiekis, t</c:v>
                </c:pt>
              </c:strCache>
            </c:strRef>
          </c:cat>
          <c:val>
            <c:numRef>
              <c:f>Sheet1!$B$2</c:f>
              <c:numCache>
                <c:formatCode>General</c:formatCode>
                <c:ptCount val="1"/>
                <c:pt idx="0">
                  <c:v>30000</c:v>
                </c:pt>
              </c:numCache>
            </c:numRef>
          </c:val>
          <c:extLst xmlns:c16r2="http://schemas.microsoft.com/office/drawing/2015/06/chart">
            <c:ext xmlns:c16="http://schemas.microsoft.com/office/drawing/2014/chart" uri="{C3380CC4-5D6E-409C-BE32-E72D297353CC}">
              <c16:uniqueId val="{00000000-B1D5-47D9-A422-6B4A919D4F26}"/>
            </c:ext>
          </c:extLst>
        </c:ser>
        <c:ser>
          <c:idx val="1"/>
          <c:order val="1"/>
          <c:tx>
            <c:strRef>
              <c:f>Sheet1!$C$1</c:f>
              <c:strCache>
                <c:ptCount val="1"/>
                <c:pt idx="0">
                  <c:v>Gamintojų ir importuotojų sąvade registruotų importuotojų pateiktas vidutinis kiekis (t)</c:v>
                </c:pt>
              </c:strCache>
            </c:strRef>
          </c:tx>
          <c:spPr>
            <a:solidFill>
              <a:schemeClr val="accent3"/>
            </a:solidFill>
            <a:ln>
              <a:noFill/>
            </a:ln>
            <a:effectLst/>
            <a:sp3d/>
          </c:spPr>
          <c:invertIfNegative val="0"/>
          <c:dLbls>
            <c:dLbl>
              <c:idx val="0"/>
              <c:layout>
                <c:manualLayout>
                  <c:x val="3.0716078363327921E-2"/>
                  <c:y val="-8.619031441916454E-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6DF-4506-B193-8506AC3C87D3}"/>
                </c:ext>
                <c:ext xmlns:c15="http://schemas.microsoft.com/office/drawing/2012/chart" uri="{CE6537A1-D6FC-4f65-9D91-7224C49458BB}">
                  <c15:layout>
                    <c:manualLayout>
                      <c:w val="0.14926993130600968"/>
                      <c:h val="0.10000539053035062"/>
                    </c:manualLayout>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c:f>
              <c:strCache>
                <c:ptCount val="1"/>
                <c:pt idx="0">
                  <c:v>2015 m. faktinis LR vidaus rinkai patiektas alyvos kiekis, t</c:v>
                </c:pt>
              </c:strCache>
            </c:strRef>
          </c:cat>
          <c:val>
            <c:numRef>
              <c:f>Sheet1!$C$2</c:f>
              <c:numCache>
                <c:formatCode>General</c:formatCode>
                <c:ptCount val="1"/>
                <c:pt idx="0">
                  <c:v>20000</c:v>
                </c:pt>
              </c:numCache>
            </c:numRef>
          </c:val>
          <c:extLst xmlns:c16r2="http://schemas.microsoft.com/office/drawing/2015/06/chart">
            <c:ext xmlns:c16="http://schemas.microsoft.com/office/drawing/2014/chart" uri="{C3380CC4-5D6E-409C-BE32-E72D297353CC}">
              <c16:uniqueId val="{00000001-B1D5-47D9-A422-6B4A919D4F26}"/>
            </c:ext>
          </c:extLst>
        </c:ser>
        <c:ser>
          <c:idx val="2"/>
          <c:order val="2"/>
          <c:tx>
            <c:strRef>
              <c:f>Sheet1!$D$1</c:f>
              <c:strCache>
                <c:ptCount val="1"/>
                <c:pt idx="0">
                  <c:v>GIA narių pateiktas kiekis (t)</c:v>
                </c:pt>
              </c:strCache>
            </c:strRef>
          </c:tx>
          <c:spPr>
            <a:solidFill>
              <a:srgbClr val="00B050"/>
            </a:solidFill>
            <a:ln>
              <a:noFill/>
            </a:ln>
            <a:effectLst/>
            <a:sp3d/>
          </c:spPr>
          <c:invertIfNegative val="0"/>
          <c:dLbls>
            <c:dLbl>
              <c:idx val="0"/>
              <c:layout>
                <c:manualLayout>
                  <c:x val="4.9541936039566067E-2"/>
                  <c:y val="-4.514678601337116E-17"/>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6DF-4506-B193-8506AC3C87D3}"/>
                </c:ext>
                <c:ext xmlns:c15="http://schemas.microsoft.com/office/drawing/2012/chart" uri="{CE6537A1-D6FC-4f65-9D91-7224C49458BB}">
                  <c15:layout>
                    <c:manualLayout>
                      <c:w val="0.1751306658810694"/>
                      <c:h val="0.13694409670999258"/>
                    </c:manualLayout>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 faktinis LR vidaus rinkai patiektas alyvos kiekis, t</c:v>
                </c:pt>
              </c:strCache>
            </c:strRef>
          </c:cat>
          <c:val>
            <c:numRef>
              <c:f>Sheet1!$D$2</c:f>
              <c:numCache>
                <c:formatCode>General</c:formatCode>
                <c:ptCount val="1"/>
                <c:pt idx="0">
                  <c:v>4253.92</c:v>
                </c:pt>
              </c:numCache>
            </c:numRef>
          </c:val>
          <c:extLst xmlns:c16r2="http://schemas.microsoft.com/office/drawing/2015/06/chart">
            <c:ext xmlns:c16="http://schemas.microsoft.com/office/drawing/2014/chart" uri="{C3380CC4-5D6E-409C-BE32-E72D297353CC}">
              <c16:uniqueId val="{00000005-B1D5-47D9-A422-6B4A919D4F26}"/>
            </c:ext>
          </c:extLst>
        </c:ser>
        <c:dLbls>
          <c:showLegendKey val="0"/>
          <c:showVal val="1"/>
          <c:showCatName val="0"/>
          <c:showSerName val="0"/>
          <c:showPercent val="0"/>
          <c:showBubbleSize val="0"/>
        </c:dLbls>
        <c:gapWidth val="150"/>
        <c:shape val="box"/>
        <c:axId val="172155264"/>
        <c:axId val="172156800"/>
        <c:axId val="0"/>
      </c:bar3DChart>
      <c:catAx>
        <c:axId val="172155264"/>
        <c:scaling>
          <c:orientation val="minMax"/>
        </c:scaling>
        <c:delete val="1"/>
        <c:axPos val="b"/>
        <c:numFmt formatCode="General" sourceLinked="1"/>
        <c:majorTickMark val="none"/>
        <c:minorTickMark val="none"/>
        <c:tickLblPos val="nextTo"/>
        <c:crossAx val="172156800"/>
        <c:crosses val="autoZero"/>
        <c:auto val="1"/>
        <c:lblAlgn val="ctr"/>
        <c:lblOffset val="100"/>
        <c:noMultiLvlLbl val="0"/>
      </c:catAx>
      <c:valAx>
        <c:axId val="172156800"/>
        <c:scaling>
          <c:orientation val="minMax"/>
        </c:scaling>
        <c:delete val="0"/>
        <c:axPos val="l"/>
        <c:majorGridlines>
          <c:spPr>
            <a:ln w="9525" cap="flat" cmpd="sng" algn="ctr">
              <a:solidFill>
                <a:schemeClr val="accent2">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2155264"/>
        <c:crosses val="autoZero"/>
        <c:crossBetween val="between"/>
      </c:valAx>
      <c:spPr>
        <a:noFill/>
        <a:ln>
          <a:noFill/>
        </a:ln>
        <a:effectLst/>
      </c:spPr>
    </c:plotArea>
    <c:legend>
      <c:legendPos val="b"/>
      <c:layout>
        <c:manualLayout>
          <c:xMode val="edge"/>
          <c:yMode val="edge"/>
          <c:x val="1.0394288275085537E-2"/>
          <c:y val="0.68449342200174046"/>
          <c:w val="0.96533968135875037"/>
          <c:h val="0.1953084158976435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992345533889304"/>
          <c:y val="6.4191091705236625E-2"/>
          <c:w val="0.83343520341207344"/>
          <c:h val="0.7123354049572338"/>
        </c:manualLayout>
      </c:layout>
      <c:bar3DChart>
        <c:barDir val="col"/>
        <c:grouping val="clustered"/>
        <c:varyColors val="0"/>
        <c:ser>
          <c:idx val="0"/>
          <c:order val="0"/>
          <c:tx>
            <c:strRef>
              <c:f>Sheet1!$B$1</c:f>
              <c:strCache>
                <c:ptCount val="1"/>
                <c:pt idx="0">
                  <c:v>Gamintojų ir importuotojų sąvade užsiregistravusių importuotojų patiektas vidutinis kiekis</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a:effectLst/>
            <a:sp3d/>
          </c:spPr>
          <c:invertIfNegative val="0"/>
          <c:dLbls>
            <c:dLbl>
              <c:idx val="0"/>
              <c:layout>
                <c:manualLayout>
                  <c:x val="5.1663732088129313E-2"/>
                  <c:y val="-8.915158577505721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EFC-46AE-860A-960C1892646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 </c:v>
                </c:pt>
              </c:strCache>
            </c:strRef>
          </c:cat>
          <c:val>
            <c:numRef>
              <c:f>Sheet1!$B$2</c:f>
              <c:numCache>
                <c:formatCode>General</c:formatCode>
                <c:ptCount val="1"/>
                <c:pt idx="0">
                  <c:v>661</c:v>
                </c:pt>
              </c:numCache>
            </c:numRef>
          </c:val>
          <c:extLst xmlns:c16r2="http://schemas.microsoft.com/office/drawing/2015/06/chart">
            <c:ext xmlns:c16="http://schemas.microsoft.com/office/drawing/2014/chart" uri="{C3380CC4-5D6E-409C-BE32-E72D297353CC}">
              <c16:uniqueId val="{00000000-7EFC-46AE-860A-960C1892646C}"/>
            </c:ext>
          </c:extLst>
        </c:ser>
        <c:ser>
          <c:idx val="1"/>
          <c:order val="1"/>
          <c:tx>
            <c:strRef>
              <c:f>Sheet1!$C$1</c:f>
              <c:strCache>
                <c:ptCount val="1"/>
                <c:pt idx="0">
                  <c:v>GIA narių patiektas kiekis</c:v>
                </c:pt>
              </c:strCache>
            </c:strRef>
          </c:tx>
          <c:spPr>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a:noFill/>
            </a:ln>
            <a:effectLst/>
            <a:sp3d/>
          </c:spPr>
          <c:invertIfNegative val="0"/>
          <c:dLbls>
            <c:dLbl>
              <c:idx val="0"/>
              <c:layout>
                <c:manualLayout>
                  <c:x val="5.861736462503031E-2"/>
                  <c:y val="-0.11143948221882156"/>
                </c:manualLayout>
              </c:layout>
              <c:tx>
                <c:rich>
                  <a:bodyPr/>
                  <a:lstStyle/>
                  <a:p>
                    <a:fld id="{48216998-E4E1-47C5-96B5-CD804895020B}" type="VALUE">
                      <a:rPr lang="en-US" sz="1800" b="1">
                        <a:solidFill>
                          <a:schemeClr val="tx1"/>
                        </a:solidFill>
                      </a:rPr>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EFC-46AE-860A-960C1892646C}"/>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 </c:v>
                </c:pt>
              </c:strCache>
            </c:strRef>
          </c:cat>
          <c:val>
            <c:numRef>
              <c:f>Sheet1!$C$2</c:f>
              <c:numCache>
                <c:formatCode>General</c:formatCode>
                <c:ptCount val="1"/>
                <c:pt idx="0">
                  <c:v>339.43799999999999</c:v>
                </c:pt>
              </c:numCache>
            </c:numRef>
          </c:val>
          <c:extLst xmlns:c16r2="http://schemas.microsoft.com/office/drawing/2015/06/chart">
            <c:ext xmlns:c16="http://schemas.microsoft.com/office/drawing/2014/chart" uri="{C3380CC4-5D6E-409C-BE32-E72D297353CC}">
              <c16:uniqueId val="{00000001-7EFC-46AE-860A-960C1892646C}"/>
            </c:ext>
          </c:extLst>
        </c:ser>
        <c:dLbls>
          <c:showLegendKey val="0"/>
          <c:showVal val="1"/>
          <c:showCatName val="0"/>
          <c:showSerName val="0"/>
          <c:showPercent val="0"/>
          <c:showBubbleSize val="0"/>
        </c:dLbls>
        <c:gapWidth val="150"/>
        <c:shape val="box"/>
        <c:axId val="124381824"/>
        <c:axId val="203555200"/>
        <c:axId val="0"/>
      </c:bar3DChart>
      <c:catAx>
        <c:axId val="124381824"/>
        <c:scaling>
          <c:orientation val="minMax"/>
        </c:scaling>
        <c:delete val="1"/>
        <c:axPos val="b"/>
        <c:numFmt formatCode="General" sourceLinked="1"/>
        <c:majorTickMark val="none"/>
        <c:minorTickMark val="none"/>
        <c:tickLblPos val="nextTo"/>
        <c:crossAx val="203555200"/>
        <c:crosses val="autoZero"/>
        <c:auto val="1"/>
        <c:lblAlgn val="ctr"/>
        <c:lblOffset val="100"/>
        <c:noMultiLvlLbl val="0"/>
      </c:catAx>
      <c:valAx>
        <c:axId val="203555200"/>
        <c:scaling>
          <c:orientation val="minMax"/>
        </c:scaling>
        <c:delete val="0"/>
        <c:axPos val="l"/>
        <c:majorGridlines>
          <c:spPr>
            <a:ln w="9525" cap="flat" cmpd="sng" algn="ctr">
              <a:solidFill>
                <a:schemeClr val="accent5">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4381824"/>
        <c:crosses val="autoZero"/>
        <c:crossBetween val="between"/>
      </c:valAx>
      <c:spPr>
        <a:noFill/>
        <a:ln>
          <a:noFill/>
        </a:ln>
        <a:effectLst/>
      </c:spPr>
    </c:plotArea>
    <c:legend>
      <c:legendPos val="b"/>
      <c:layout>
        <c:manualLayout>
          <c:xMode val="edge"/>
          <c:yMode val="edge"/>
          <c:x val="4.9294326444087579E-2"/>
          <c:y val="0.79833541140846442"/>
          <c:w val="0.93129495151492703"/>
          <c:h val="0.1573510087346370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394069715073476"/>
          <c:y val="7.3947963338199751E-2"/>
          <c:w val="0.76776696528668531"/>
          <c:h val="0.72424085342831257"/>
        </c:manualLayout>
      </c:layout>
      <c:bar3DChart>
        <c:barDir val="col"/>
        <c:grouping val="clustered"/>
        <c:varyColors val="0"/>
        <c:ser>
          <c:idx val="0"/>
          <c:order val="0"/>
          <c:tx>
            <c:strRef>
              <c:f>Sheet1!$B$1</c:f>
              <c:strCache>
                <c:ptCount val="1"/>
                <c:pt idx="0">
                  <c:v>GIA narių LR vidaus rinkai patiektas kiekis (t)</c:v>
                </c:pt>
              </c:strCache>
            </c:strRef>
          </c:tx>
          <c:spPr>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noFill/>
            </a:ln>
            <a:effectLst/>
            <a:sp3d/>
          </c:spPr>
          <c:invertIfNegative val="0"/>
          <c:dLbls>
            <c:dLbl>
              <c:idx val="0"/>
              <c:layout>
                <c:manualLayout>
                  <c:x val="3.5630160060778883E-2"/>
                  <c:y val="-7.2711137829114522E-2"/>
                </c:manualLayout>
              </c:layout>
              <c:tx>
                <c:rich>
                  <a:bodyPr/>
                  <a:lstStyle/>
                  <a:p>
                    <a:fld id="{F69EFAC9-358B-4C45-B2D8-66E4ADD03B95}" type="VALUE">
                      <a:rPr lang="en-US" sz="1600">
                        <a:solidFill>
                          <a:schemeClr val="tx1"/>
                        </a:solidFill>
                      </a:rPr>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032-417D-AD29-8589923A0176}"/>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numRef>
              <c:f>Sheet1!$A$2</c:f>
              <c:numCache>
                <c:formatCode>General</c:formatCode>
                <c:ptCount val="1"/>
              </c:numCache>
            </c:numRef>
          </c:cat>
          <c:val>
            <c:numRef>
              <c:f>Sheet1!$B$2</c:f>
              <c:numCache>
                <c:formatCode>General</c:formatCode>
                <c:ptCount val="1"/>
                <c:pt idx="0">
                  <c:v>339.43799999999999</c:v>
                </c:pt>
              </c:numCache>
            </c:numRef>
          </c:val>
          <c:extLst xmlns:c16r2="http://schemas.microsoft.com/office/drawing/2015/06/chart">
            <c:ext xmlns:c16="http://schemas.microsoft.com/office/drawing/2014/chart" uri="{C3380CC4-5D6E-409C-BE32-E72D297353CC}">
              <c16:uniqueId val="{00000000-3549-4D74-B696-BE9CAC03EE19}"/>
            </c:ext>
          </c:extLst>
        </c:ser>
        <c:ser>
          <c:idx val="1"/>
          <c:order val="1"/>
          <c:tx>
            <c:strRef>
              <c:f>Sheet1!$C$1</c:f>
              <c:strCache>
                <c:ptCount val="1"/>
                <c:pt idx="0">
                  <c:v> GIA sistemoje sutvarkytas kiekis (t)</c:v>
                </c:pt>
              </c:strCache>
            </c:strRef>
          </c:tx>
          <c:spPr>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6200000" scaled="1"/>
              <a:tileRect/>
            </a:gradFill>
            <a:ln>
              <a:noFill/>
            </a:ln>
            <a:effectLst/>
            <a:sp3d/>
          </c:spPr>
          <c:invertIfNegative val="0"/>
          <c:dLbls>
            <c:dLbl>
              <c:idx val="0"/>
              <c:layout>
                <c:manualLayout>
                  <c:x val="4.9347771684178747E-2"/>
                  <c:y val="-3.68153809820297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0EC-48DE-9BAD-F6F88169C7A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numRef>
              <c:f>Sheet1!$A$2</c:f>
              <c:numCache>
                <c:formatCode>General</c:formatCode>
                <c:ptCount val="1"/>
              </c:numCache>
            </c:numRef>
          </c:cat>
          <c:val>
            <c:numRef>
              <c:f>Sheet1!$C$2</c:f>
              <c:numCache>
                <c:formatCode>General</c:formatCode>
                <c:ptCount val="1"/>
                <c:pt idx="0">
                  <c:v>277</c:v>
                </c:pt>
              </c:numCache>
            </c:numRef>
          </c:val>
          <c:extLst xmlns:c16r2="http://schemas.microsoft.com/office/drawing/2015/06/chart">
            <c:ext xmlns:c16="http://schemas.microsoft.com/office/drawing/2014/chart" uri="{C3380CC4-5D6E-409C-BE32-E72D297353CC}">
              <c16:uniqueId val="{00000001-8032-417D-AD29-8589923A0176}"/>
            </c:ext>
          </c:extLst>
        </c:ser>
        <c:dLbls>
          <c:showLegendKey val="0"/>
          <c:showVal val="1"/>
          <c:showCatName val="0"/>
          <c:showSerName val="0"/>
          <c:showPercent val="0"/>
          <c:showBubbleSize val="0"/>
        </c:dLbls>
        <c:gapWidth val="150"/>
        <c:shape val="box"/>
        <c:axId val="203596544"/>
        <c:axId val="203598080"/>
        <c:axId val="0"/>
      </c:bar3DChart>
      <c:catAx>
        <c:axId val="2035965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598080"/>
        <c:crosses val="autoZero"/>
        <c:auto val="1"/>
        <c:lblAlgn val="ctr"/>
        <c:lblOffset val="100"/>
        <c:noMultiLvlLbl val="0"/>
      </c:catAx>
      <c:valAx>
        <c:axId val="203598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03596544"/>
        <c:crosses val="autoZero"/>
        <c:crossBetween val="between"/>
      </c:valAx>
      <c:spPr>
        <a:noFill/>
        <a:ln>
          <a:noFill/>
        </a:ln>
        <a:effectLst/>
      </c:spPr>
    </c:plotArea>
    <c:legend>
      <c:legendPos val="b"/>
      <c:layout>
        <c:manualLayout>
          <c:xMode val="edge"/>
          <c:yMode val="edge"/>
          <c:x val="0.19504309303797163"/>
          <c:y val="0.81095139947470518"/>
          <c:w val="0.72837649681436367"/>
          <c:h val="0.1208819088105001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4445397397847131E-2"/>
          <c:y val="3.7771766913049815E-2"/>
          <c:w val="0.90555460260215292"/>
          <c:h val="0.70286572566627659"/>
        </c:manualLayout>
      </c:layout>
      <c:bar3DChart>
        <c:barDir val="col"/>
        <c:grouping val="clustered"/>
        <c:varyColors val="0"/>
        <c:ser>
          <c:idx val="0"/>
          <c:order val="0"/>
          <c:tx>
            <c:strRef>
              <c:f>Sheet1!$B$1</c:f>
              <c:strCache>
                <c:ptCount val="1"/>
                <c:pt idx="0">
                  <c:v>Series 1</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invertIfNegative val="0"/>
          <c:dPt>
            <c:idx val="0"/>
            <c:invertIfNegative val="0"/>
            <c:bubble3D val="0"/>
            <c:spPr>
              <a:solidFill>
                <a:schemeClr val="accent6">
                  <a:lumMod val="60000"/>
                  <a:lumOff val="40000"/>
                </a:schemeClr>
              </a:soli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extLst xmlns:c16r2="http://schemas.microsoft.com/office/drawing/2015/06/chart">
              <c:ext xmlns:c16="http://schemas.microsoft.com/office/drawing/2014/chart" uri="{C3380CC4-5D6E-409C-BE32-E72D297353CC}">
                <c16:uniqueId val="{00000000-2099-49FE-9E40-5974E835170A}"/>
              </c:ext>
            </c:extLst>
          </c:dPt>
          <c:dPt>
            <c:idx val="1"/>
            <c:invertIfNegative val="0"/>
            <c:bubble3D val="0"/>
            <c:spPr>
              <a:solidFill>
                <a:srgbClr val="FFC000"/>
              </a:soli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extLst xmlns:c16r2="http://schemas.microsoft.com/office/drawing/2015/06/chart">
              <c:ext xmlns:c16="http://schemas.microsoft.com/office/drawing/2014/chart" uri="{C3380CC4-5D6E-409C-BE32-E72D297353CC}">
                <c16:uniqueId val="{00000001-2099-49FE-9E40-5974E835170A}"/>
              </c:ext>
            </c:extLst>
          </c:dPt>
          <c:dPt>
            <c:idx val="2"/>
            <c:invertIfNegative val="0"/>
            <c:bubble3D val="0"/>
            <c:spPr>
              <a:solidFill>
                <a:schemeClr val="tx2">
                  <a:lumMod val="40000"/>
                  <a:lumOff val="60000"/>
                </a:schemeClr>
              </a:soli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extLst xmlns:c16r2="http://schemas.microsoft.com/office/drawing/2015/06/chart">
              <c:ext xmlns:c16="http://schemas.microsoft.com/office/drawing/2014/chart" uri="{C3380CC4-5D6E-409C-BE32-E72D297353CC}">
                <c16:uniqueId val="{00000002-2099-49FE-9E40-5974E835170A}"/>
              </c:ext>
            </c:extLst>
          </c:dPt>
          <c:dLbls>
            <c:dLbl>
              <c:idx val="0"/>
              <c:layout>
                <c:manualLayout>
                  <c:x val="3.0864197530864196E-2"/>
                  <c:y val="-4.7702555235206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099-49FE-9E40-5974E835170A}"/>
                </c:ext>
                <c:ext xmlns:c15="http://schemas.microsoft.com/office/drawing/2012/chart" uri="{CE6537A1-D6FC-4f65-9D91-7224C49458BB}">
                  <c15:layout/>
                </c:ext>
              </c:extLst>
            </c:dLbl>
            <c:dLbl>
              <c:idx val="1"/>
              <c:layout>
                <c:manualLayout>
                  <c:x val="3.086419753086414E-2"/>
                  <c:y val="-3.928445725252283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099-49FE-9E40-5974E835170A}"/>
                </c:ext>
                <c:ext xmlns:c15="http://schemas.microsoft.com/office/drawing/2012/chart" uri="{CE6537A1-D6FC-4f65-9D91-7224C49458BB}">
                  <c15:layout/>
                </c:ext>
              </c:extLst>
            </c:dLbl>
            <c:dLbl>
              <c:idx val="2"/>
              <c:layout>
                <c:manualLayout>
                  <c:x val="2.1604938271604937E-2"/>
                  <c:y val="-6.734478386146770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099-49FE-9E40-5974E835170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Specialistų vertinimu, preliminarus LT vidaus rinkai patiektas kiekis</c:v>
                </c:pt>
                <c:pt idx="1">
                  <c:v>Gamintojų importuotojų sąvade registruotų narių pateiktas vidutinis kiekis (t)</c:v>
                </c:pt>
                <c:pt idx="2">
                  <c:v>GIA narių pateiktas kiekis (t)</c:v>
                </c:pt>
              </c:strCache>
            </c:strRef>
          </c:cat>
          <c:val>
            <c:numRef>
              <c:f>Sheet1!$B$2:$B$4</c:f>
              <c:numCache>
                <c:formatCode>General</c:formatCode>
                <c:ptCount val="3"/>
                <c:pt idx="0">
                  <c:v>30000</c:v>
                </c:pt>
                <c:pt idx="1">
                  <c:v>22000</c:v>
                </c:pt>
                <c:pt idx="2">
                  <c:v>1483.6869999999999</c:v>
                </c:pt>
              </c:numCache>
            </c:numRef>
          </c:val>
          <c:shape val="cylinder"/>
          <c:extLst xmlns:c16r2="http://schemas.microsoft.com/office/drawing/2015/06/chart">
            <c:ext xmlns:c16="http://schemas.microsoft.com/office/drawing/2014/chart" uri="{C3380CC4-5D6E-409C-BE32-E72D297353CC}">
              <c16:uniqueId val="{00000000-B56C-4355-A4A3-A8197D553C0B}"/>
            </c:ext>
          </c:extLst>
        </c:ser>
        <c:dLbls>
          <c:showLegendKey val="0"/>
          <c:showVal val="1"/>
          <c:showCatName val="0"/>
          <c:showSerName val="0"/>
          <c:showPercent val="0"/>
          <c:showBubbleSize val="0"/>
        </c:dLbls>
        <c:gapWidth val="150"/>
        <c:shape val="box"/>
        <c:axId val="205829632"/>
        <c:axId val="205833728"/>
        <c:axId val="0"/>
      </c:bar3DChart>
      <c:catAx>
        <c:axId val="205829632"/>
        <c:scaling>
          <c:orientation val="minMax"/>
        </c:scaling>
        <c:delete val="1"/>
        <c:axPos val="b"/>
        <c:numFmt formatCode="General" sourceLinked="1"/>
        <c:majorTickMark val="none"/>
        <c:minorTickMark val="none"/>
        <c:tickLblPos val="nextTo"/>
        <c:crossAx val="205833728"/>
        <c:crosses val="autoZero"/>
        <c:auto val="1"/>
        <c:lblAlgn val="ctr"/>
        <c:lblOffset val="100"/>
        <c:noMultiLvlLbl val="0"/>
      </c:catAx>
      <c:valAx>
        <c:axId val="205833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5829632"/>
        <c:crosses val="autoZero"/>
        <c:crossBetween val="between"/>
      </c:valAx>
      <c:spPr>
        <a:noFill/>
        <a:ln>
          <a:noFill/>
        </a:ln>
        <a:effectLst/>
      </c:spPr>
    </c:plotArea>
    <c:legend>
      <c:legendPos val="b"/>
      <c:layout>
        <c:manualLayout>
          <c:xMode val="edge"/>
          <c:yMode val="edge"/>
          <c:x val="8.4752029994225306E-2"/>
          <c:y val="0.74550154400844237"/>
          <c:w val="0.88587451420819996"/>
          <c:h val="0.2283339038778451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254820720403047E-2"/>
          <c:y val="2.9327447100472321E-2"/>
          <c:w val="0.8986575465044947"/>
          <c:h val="0.82458030188837872"/>
        </c:manualLayout>
      </c:layout>
      <c:bar3DChart>
        <c:barDir val="col"/>
        <c:grouping val="clustered"/>
        <c:varyColors val="0"/>
        <c:ser>
          <c:idx val="0"/>
          <c:order val="0"/>
          <c:tx>
            <c:strRef>
              <c:f>Sheet1!$B$1</c:f>
              <c:strCache>
                <c:ptCount val="1"/>
                <c:pt idx="0">
                  <c:v>2015 m. GIA narių pateiktas  padangų kiekis</c:v>
                </c:pt>
              </c:strCache>
            </c:strRef>
          </c:tx>
          <c:spPr>
            <a:solidFill>
              <a:srgbClr val="00B050"/>
            </a:solidFill>
            <a:ln>
              <a:noFill/>
            </a:ln>
            <a:effectLst>
              <a:outerShdw blurRad="40000" dist="23000" dir="5400000" rotWithShape="0">
                <a:srgbClr val="000000">
                  <a:alpha val="35000"/>
                </a:srgbClr>
              </a:outerShdw>
            </a:effectLst>
            <a:sp3d/>
          </c:spPr>
          <c:invertIfNegative val="0"/>
          <c:dLbls>
            <c:dLbl>
              <c:idx val="0"/>
              <c:layout>
                <c:manualLayout>
                  <c:x val="1.20055811772654E-2"/>
                  <c:y val="-6.45387512005732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6E4-4111-9F38-531EC645B58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1483.6869999999999</c:v>
                </c:pt>
              </c:numCache>
            </c:numRef>
          </c:val>
          <c:shape val="cylinder"/>
          <c:extLst xmlns:c16r2="http://schemas.microsoft.com/office/drawing/2015/06/chart">
            <c:ext xmlns:c16="http://schemas.microsoft.com/office/drawing/2014/chart" uri="{C3380CC4-5D6E-409C-BE32-E72D297353CC}">
              <c16:uniqueId val="{00000000-C340-4043-B948-F0D3EE8FD938}"/>
            </c:ext>
          </c:extLst>
        </c:ser>
        <c:ser>
          <c:idx val="1"/>
          <c:order val="1"/>
          <c:tx>
            <c:strRef>
              <c:f>Sheet1!$C$1</c:f>
              <c:strCache>
                <c:ptCount val="1"/>
                <c:pt idx="0">
                  <c:v>2015 m. GIA sistemoje sutvarkytas ir perdirbtas padangų kiekis</c:v>
                </c:pt>
              </c:strCache>
            </c:strRef>
          </c:tx>
          <c:spPr>
            <a:solidFill>
              <a:schemeClr val="accent4">
                <a:lumMod val="60000"/>
                <a:lumOff val="40000"/>
              </a:schemeClr>
            </a:solidFill>
            <a:ln>
              <a:noFill/>
            </a:ln>
            <a:effectLst>
              <a:outerShdw blurRad="40000" dist="23000" dir="5400000" rotWithShape="0">
                <a:srgbClr val="000000">
                  <a:alpha val="35000"/>
                </a:srgbClr>
              </a:outerShdw>
            </a:effectLst>
            <a:sp3d/>
          </c:spPr>
          <c:invertIfNegative val="0"/>
          <c:dLbls>
            <c:dLbl>
              <c:idx val="0"/>
              <c:layout>
                <c:manualLayout>
                  <c:x val="3.0013952943163353E-2"/>
                  <c:y val="-9.25990778095181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6E4-4111-9F38-531EC645B58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1194</c:v>
                </c:pt>
              </c:numCache>
            </c:numRef>
          </c:val>
          <c:shape val="cylinder"/>
          <c:extLst xmlns:c16r2="http://schemas.microsoft.com/office/drawing/2015/06/chart">
            <c:ext xmlns:c16="http://schemas.microsoft.com/office/drawing/2014/chart" uri="{C3380CC4-5D6E-409C-BE32-E72D297353CC}">
              <c16:uniqueId val="{00000001-C340-4043-B948-F0D3EE8FD938}"/>
            </c:ext>
          </c:extLst>
        </c:ser>
        <c:dLbls>
          <c:showLegendKey val="0"/>
          <c:showVal val="1"/>
          <c:showCatName val="0"/>
          <c:showSerName val="0"/>
          <c:showPercent val="0"/>
          <c:showBubbleSize val="0"/>
        </c:dLbls>
        <c:gapWidth val="150"/>
        <c:shape val="box"/>
        <c:axId val="234214912"/>
        <c:axId val="234216448"/>
        <c:axId val="0"/>
      </c:bar3DChart>
      <c:catAx>
        <c:axId val="2342149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34216448"/>
        <c:crosses val="autoZero"/>
        <c:auto val="1"/>
        <c:lblAlgn val="ctr"/>
        <c:lblOffset val="100"/>
        <c:noMultiLvlLbl val="0"/>
      </c:catAx>
      <c:valAx>
        <c:axId val="234216448"/>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34214912"/>
        <c:crosses val="autoZero"/>
        <c:crossBetween val="between"/>
      </c:valAx>
      <c:spPr>
        <a:noFill/>
        <a:ln>
          <a:noFill/>
        </a:ln>
        <a:effectLst/>
      </c:spPr>
    </c:plotArea>
    <c:legend>
      <c:legendPos val="b"/>
      <c:layout>
        <c:manualLayout>
          <c:xMode val="edge"/>
          <c:yMode val="edge"/>
          <c:x val="0.12764704887862702"/>
          <c:y val="0.86375181286163394"/>
          <c:w val="0.81186682382513053"/>
          <c:h val="9.081160651819467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lt-LT" sz="1600" b="1" dirty="0">
                <a:solidFill>
                  <a:schemeClr val="tx1"/>
                </a:solidFill>
              </a:rPr>
              <a:t>Padangų tvarkymo kaina (EUR/1t)</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surinkimas/vežimas</c:v>
                </c:pt>
              </c:strCache>
            </c:strRef>
          </c:tx>
          <c:spPr>
            <a:solidFill>
              <a:schemeClr val="accent1"/>
            </a:solidFill>
            <a:ln>
              <a:noFill/>
            </a:ln>
            <a:effectLst/>
            <a:sp3d/>
          </c:spPr>
          <c:invertIfNegative val="0"/>
          <c:dLbls>
            <c:dLbl>
              <c:idx val="0"/>
              <c:layout>
                <c:manualLayout>
                  <c:x val="1.5432098765432098E-2"/>
                  <c:y val="-3.928445725252278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8376-4BDD-AAAB-041BBCE737E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Padangų tvarkymo kaina (eur/1t)</c:v>
                </c:pt>
              </c:strCache>
            </c:strRef>
          </c:cat>
          <c:val>
            <c:numRef>
              <c:f>Sheet1!$B$2</c:f>
              <c:numCache>
                <c:formatCode>General</c:formatCode>
                <c:ptCount val="1"/>
                <c:pt idx="0">
                  <c:v>70</c:v>
                </c:pt>
              </c:numCache>
            </c:numRef>
          </c:val>
          <c:extLst xmlns:c16r2="http://schemas.microsoft.com/office/drawing/2015/06/chart">
            <c:ext xmlns:c16="http://schemas.microsoft.com/office/drawing/2014/chart" uri="{C3380CC4-5D6E-409C-BE32-E72D297353CC}">
              <c16:uniqueId val="{00000000-8376-4BDD-AAAB-041BBCE737EA}"/>
            </c:ext>
          </c:extLst>
        </c:ser>
        <c:ser>
          <c:idx val="1"/>
          <c:order val="1"/>
          <c:tx>
            <c:strRef>
              <c:f>Sheet1!$C$1</c:f>
              <c:strCache>
                <c:ptCount val="1"/>
                <c:pt idx="0">
                  <c:v>iškrovimas/saugojimas</c:v>
                </c:pt>
              </c:strCache>
            </c:strRef>
          </c:tx>
          <c:spPr>
            <a:solidFill>
              <a:schemeClr val="accent2"/>
            </a:solidFill>
            <a:ln>
              <a:noFill/>
            </a:ln>
            <a:effectLst/>
            <a:sp3d/>
          </c:spPr>
          <c:invertIfNegative val="0"/>
          <c:dLbls>
            <c:dLbl>
              <c:idx val="0"/>
              <c:layout>
                <c:manualLayout>
                  <c:x val="1.6975308641975308E-2"/>
                  <c:y val="-6.45387512005732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8376-4BDD-AAAB-041BBCE737E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Padangų tvarkymo kaina (eur/1t)</c:v>
                </c:pt>
              </c:strCache>
            </c:strRef>
          </c:cat>
          <c:val>
            <c:numRef>
              <c:f>Sheet1!$C$2</c:f>
              <c:numCache>
                <c:formatCode>General</c:formatCode>
                <c:ptCount val="1"/>
                <c:pt idx="0">
                  <c:v>10</c:v>
                </c:pt>
              </c:numCache>
            </c:numRef>
          </c:val>
          <c:extLst xmlns:c16r2="http://schemas.microsoft.com/office/drawing/2015/06/chart">
            <c:ext xmlns:c16="http://schemas.microsoft.com/office/drawing/2014/chart" uri="{C3380CC4-5D6E-409C-BE32-E72D297353CC}">
              <c16:uniqueId val="{00000001-8376-4BDD-AAAB-041BBCE737EA}"/>
            </c:ext>
          </c:extLst>
        </c:ser>
        <c:ser>
          <c:idx val="2"/>
          <c:order val="2"/>
          <c:tx>
            <c:strRef>
              <c:f>Sheet1!$D$1</c:f>
              <c:strCache>
                <c:ptCount val="1"/>
                <c:pt idx="0">
                  <c:v>perdirbimas</c:v>
                </c:pt>
              </c:strCache>
            </c:strRef>
          </c:tx>
          <c:spPr>
            <a:solidFill>
              <a:schemeClr val="accent3"/>
            </a:solidFill>
            <a:ln>
              <a:noFill/>
            </a:ln>
            <a:effectLst/>
            <a:sp3d/>
          </c:spPr>
          <c:invertIfNegative val="0"/>
          <c:dLbls>
            <c:dLbl>
              <c:idx val="0"/>
              <c:layout>
                <c:manualLayout>
                  <c:x val="1.8518518518518462E-2"/>
                  <c:y val="-5.892668587878430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8376-4BDD-AAAB-041BBCE737E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Padangų tvarkymo kaina (eur/1t)</c:v>
                </c:pt>
              </c:strCache>
            </c:strRef>
          </c:cat>
          <c:val>
            <c:numRef>
              <c:f>Sheet1!$D$2</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2-8376-4BDD-AAAB-041BBCE737EA}"/>
            </c:ext>
          </c:extLst>
        </c:ser>
        <c:ser>
          <c:idx val="3"/>
          <c:order val="3"/>
          <c:tx>
            <c:strRef>
              <c:f>Sheet1!$E$1</c:f>
              <c:strCache>
                <c:ptCount val="1"/>
                <c:pt idx="0">
                  <c:v>žaliavų pakrovimas ir transportavimas</c:v>
                </c:pt>
              </c:strCache>
            </c:strRef>
          </c:tx>
          <c:spPr>
            <a:solidFill>
              <a:schemeClr val="accent4"/>
            </a:solidFill>
            <a:ln>
              <a:noFill/>
            </a:ln>
            <a:effectLst/>
            <a:sp3d/>
          </c:spPr>
          <c:invertIfNegative val="0"/>
          <c:dLbls>
            <c:dLbl>
              <c:idx val="0"/>
              <c:layout>
                <c:manualLayout>
                  <c:x val="9.2592592592592587E-3"/>
                  <c:y val="-3.64784245916283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8376-4BDD-AAAB-041BBCE737E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Padangų tvarkymo kaina (eur/1t)</c:v>
                </c:pt>
              </c:strCache>
            </c:strRef>
          </c:cat>
          <c:val>
            <c:numRef>
              <c:f>Sheet1!$E$2</c:f>
              <c:numCache>
                <c:formatCode>General</c:formatCode>
                <c:ptCount val="1"/>
                <c:pt idx="0">
                  <c:v>45</c:v>
                </c:pt>
              </c:numCache>
            </c:numRef>
          </c:val>
          <c:extLst xmlns:c16r2="http://schemas.microsoft.com/office/drawing/2015/06/chart">
            <c:ext xmlns:c16="http://schemas.microsoft.com/office/drawing/2014/chart" uri="{C3380CC4-5D6E-409C-BE32-E72D297353CC}">
              <c16:uniqueId val="{00000003-8376-4BDD-AAAB-041BBCE737EA}"/>
            </c:ext>
          </c:extLst>
        </c:ser>
        <c:ser>
          <c:idx val="4"/>
          <c:order val="4"/>
          <c:tx>
            <c:strRef>
              <c:f>Sheet1!$F$1</c:f>
              <c:strCache>
                <c:ptCount val="1"/>
                <c:pt idx="0">
                  <c:v>žaliavų panaudojimas energijai gauti</c:v>
                </c:pt>
              </c:strCache>
            </c:strRef>
          </c:tx>
          <c:spPr>
            <a:solidFill>
              <a:schemeClr val="accent5"/>
            </a:solidFill>
            <a:ln>
              <a:noFill/>
            </a:ln>
            <a:effectLst/>
            <a:sp3d/>
          </c:spPr>
          <c:invertIfNegative val="0"/>
          <c:dLbls>
            <c:dLbl>
              <c:idx val="0"/>
              <c:layout>
                <c:manualLayout>
                  <c:x val="1.0802469135802356E-2"/>
                  <c:y val="-5.05085878961008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8376-4BDD-AAAB-041BBCE737E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Padangų tvarkymo kaina (eur/1t)</c:v>
                </c:pt>
              </c:strCache>
            </c:strRef>
          </c:cat>
          <c:val>
            <c:numRef>
              <c:f>Sheet1!$F$2</c:f>
              <c:numCache>
                <c:formatCode>General</c:formatCode>
                <c:ptCount val="1"/>
                <c:pt idx="0">
                  <c:v>45</c:v>
                </c:pt>
              </c:numCache>
            </c:numRef>
          </c:val>
          <c:extLst xmlns:c16r2="http://schemas.microsoft.com/office/drawing/2015/06/chart">
            <c:ext xmlns:c16="http://schemas.microsoft.com/office/drawing/2014/chart" uri="{C3380CC4-5D6E-409C-BE32-E72D297353CC}">
              <c16:uniqueId val="{00000006-8376-4BDD-AAAB-041BBCE737EA}"/>
            </c:ext>
          </c:extLst>
        </c:ser>
        <c:ser>
          <c:idx val="5"/>
          <c:order val="5"/>
          <c:tx>
            <c:strRef>
              <c:f>Sheet1!$G$1</c:f>
              <c:strCache>
                <c:ptCount val="1"/>
                <c:pt idx="0">
                  <c:v>viso tvarkymo kaina</c:v>
                </c:pt>
              </c:strCache>
            </c:strRef>
          </c:tx>
          <c:spPr>
            <a:solidFill>
              <a:schemeClr val="accent6"/>
            </a:solidFill>
            <a:ln>
              <a:noFill/>
            </a:ln>
            <a:effectLst/>
            <a:sp3d/>
          </c:spPr>
          <c:invertIfNegative val="0"/>
          <c:dLbls>
            <c:dLbl>
              <c:idx val="0"/>
              <c:layout>
                <c:manualLayout>
                  <c:x val="2.4691358024691357E-2"/>
                  <c:y val="-4.7702555235206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8376-4BDD-AAAB-041BBCE737E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Padangų tvarkymo kaina (eur/1t)</c:v>
                </c:pt>
              </c:strCache>
            </c:strRef>
          </c:cat>
          <c:val>
            <c:numRef>
              <c:f>Sheet1!$G$2</c:f>
              <c:numCache>
                <c:formatCode>General</c:formatCode>
                <c:ptCount val="1"/>
                <c:pt idx="0">
                  <c:v>220</c:v>
                </c:pt>
              </c:numCache>
            </c:numRef>
          </c:val>
          <c:extLst xmlns:c16r2="http://schemas.microsoft.com/office/drawing/2015/06/chart">
            <c:ext xmlns:c16="http://schemas.microsoft.com/office/drawing/2014/chart" uri="{C3380CC4-5D6E-409C-BE32-E72D297353CC}">
              <c16:uniqueId val="{00000007-8376-4BDD-AAAB-041BBCE737EA}"/>
            </c:ext>
          </c:extLst>
        </c:ser>
        <c:ser>
          <c:idx val="6"/>
          <c:order val="6"/>
          <c:tx>
            <c:strRef>
              <c:f>Sheet1!$H$1</c:f>
              <c:strCache>
                <c:ptCount val="1"/>
                <c:pt idx="0">
                  <c:v>užduočių įvykdymas</c:v>
                </c:pt>
              </c:strCache>
            </c:strRef>
          </c:tx>
          <c:spPr>
            <a:solidFill>
              <a:schemeClr val="accent1">
                <a:lumMod val="60000"/>
              </a:schemeClr>
            </a:solidFill>
            <a:ln>
              <a:noFill/>
            </a:ln>
            <a:effectLst/>
            <a:sp3d/>
          </c:spPr>
          <c:invertIfNegative val="0"/>
          <c:dLbls>
            <c:dLbl>
              <c:idx val="0"/>
              <c:layout>
                <c:manualLayout>
                  <c:x val="2.7221523436987666E-2"/>
                  <c:y val="-4.737516411111238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8376-4BDD-AAAB-041BBCE737E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Padangų tvarkymo kaina (eur/1t)</c:v>
                </c:pt>
              </c:strCache>
            </c:strRef>
          </c:cat>
          <c:val>
            <c:numRef>
              <c:f>Sheet1!$H$2</c:f>
              <c:numCache>
                <c:formatCode>General</c:formatCode>
                <c:ptCount val="1"/>
                <c:pt idx="0">
                  <c:v>140</c:v>
                </c:pt>
              </c:numCache>
            </c:numRef>
          </c:val>
          <c:extLst xmlns:c16r2="http://schemas.microsoft.com/office/drawing/2015/06/chart">
            <c:ext xmlns:c16="http://schemas.microsoft.com/office/drawing/2014/chart" uri="{C3380CC4-5D6E-409C-BE32-E72D297353CC}">
              <c16:uniqueId val="{00000009-8376-4BDD-AAAB-041BBCE737EA}"/>
            </c:ext>
          </c:extLst>
        </c:ser>
        <c:dLbls>
          <c:showLegendKey val="0"/>
          <c:showVal val="1"/>
          <c:showCatName val="0"/>
          <c:showSerName val="0"/>
          <c:showPercent val="0"/>
          <c:showBubbleSize val="0"/>
        </c:dLbls>
        <c:gapWidth val="150"/>
        <c:shape val="box"/>
        <c:axId val="234325504"/>
        <c:axId val="234327040"/>
        <c:axId val="0"/>
      </c:bar3DChart>
      <c:catAx>
        <c:axId val="234325504"/>
        <c:scaling>
          <c:orientation val="minMax"/>
        </c:scaling>
        <c:delete val="1"/>
        <c:axPos val="b"/>
        <c:numFmt formatCode="General" sourceLinked="1"/>
        <c:majorTickMark val="none"/>
        <c:minorTickMark val="none"/>
        <c:tickLblPos val="nextTo"/>
        <c:crossAx val="234327040"/>
        <c:crosses val="autoZero"/>
        <c:auto val="1"/>
        <c:lblAlgn val="ctr"/>
        <c:lblOffset val="100"/>
        <c:noMultiLvlLbl val="0"/>
      </c:catAx>
      <c:valAx>
        <c:axId val="234327040"/>
        <c:scaling>
          <c:orientation val="minMax"/>
        </c:scaling>
        <c:delete val="0"/>
        <c:axPos val="l"/>
        <c:majorGridlines>
          <c:spPr>
            <a:ln w="9525" cap="flat" cmpd="sng" algn="ctr">
              <a:solidFill>
                <a:schemeClr val="tx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34325504"/>
        <c:crosses val="autoZero"/>
        <c:crossBetween val="between"/>
      </c:valAx>
      <c:spPr>
        <a:noFill/>
        <a:ln>
          <a:noFill/>
        </a:ln>
        <a:effectLst/>
      </c:spPr>
    </c:plotArea>
    <c:legend>
      <c:legendPos val="b"/>
      <c:layout>
        <c:manualLayout>
          <c:xMode val="edge"/>
          <c:yMode val="edge"/>
          <c:x val="0.12072121528782948"/>
          <c:y val="0.75323246899771135"/>
          <c:w val="0.8498297362424766"/>
          <c:h val="0.23255498176895506"/>
        </c:manualLayout>
      </c:layout>
      <c:overlay val="0"/>
      <c:spPr>
        <a:noFill/>
        <a:ln>
          <a:noFill/>
        </a:ln>
        <a:effectLst>
          <a:glow>
            <a:schemeClr val="accent1"/>
          </a:glow>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406020246116445E-2"/>
          <c:y val="0.10757813811821497"/>
          <c:w val="0.93667357066146084"/>
          <c:h val="0.64101023103534494"/>
        </c:manualLayout>
      </c:layout>
      <c:bar3DChart>
        <c:barDir val="col"/>
        <c:grouping val="clustered"/>
        <c:varyColors val="0"/>
        <c:ser>
          <c:idx val="0"/>
          <c:order val="0"/>
          <c:tx>
            <c:strRef>
              <c:f>Sheet1!$B$1</c:f>
              <c:strCache>
                <c:ptCount val="1"/>
                <c:pt idx="0">
                  <c:v>Gamintojų ir importuotojų sąvade užsiregistravusių importuotojų LR vidaus rinkai vidutinis patiektas nešiojamųjų baterijų ir akumuliatorių kiekis</c:v>
                </c:pt>
              </c:strCache>
            </c:strRef>
          </c:tx>
          <c:spPr>
            <a:solidFill>
              <a:schemeClr val="accent5">
                <a:lumMod val="40000"/>
                <a:lumOff val="60000"/>
              </a:schemeClr>
            </a:solidFill>
            <a:ln>
              <a:noFill/>
            </a:ln>
            <a:effectLst>
              <a:outerShdw blurRad="40000" dist="23000" dir="5400000" rotWithShape="0">
                <a:srgbClr val="000000">
                  <a:alpha val="35000"/>
                </a:srgbClr>
              </a:outerShdw>
            </a:effectLst>
            <a:sp3d/>
          </c:spPr>
          <c:invertIfNegative val="0"/>
          <c:dLbls>
            <c:dLbl>
              <c:idx val="0"/>
              <c:layout>
                <c:manualLayout>
                  <c:x val="5.5430349008840286E-2"/>
                  <c:y val="-2.5715206717864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578-41F6-8E79-C904B89CE437}"/>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740</c:v>
                </c:pt>
              </c:numCache>
            </c:numRef>
          </c:val>
          <c:shape val="cylinder"/>
          <c:extLst xmlns:c16r2="http://schemas.microsoft.com/office/drawing/2015/06/chart">
            <c:ext xmlns:c16="http://schemas.microsoft.com/office/drawing/2014/chart" uri="{C3380CC4-5D6E-409C-BE32-E72D297353CC}">
              <c16:uniqueId val="{00000000-6578-41F6-8E79-C904B89CE437}"/>
            </c:ext>
          </c:extLst>
        </c:ser>
        <c:ser>
          <c:idx val="1"/>
          <c:order val="1"/>
          <c:tx>
            <c:strRef>
              <c:f>Sheet1!$C$1</c:f>
              <c:strCache>
                <c:ptCount val="1"/>
                <c:pt idx="0">
                  <c:v>GIA narių pateiktas nešiojamųjų baterijų ir akumuliatorių kiekis</c:v>
                </c:pt>
              </c:strCache>
            </c:strRef>
          </c:tx>
          <c:spPr>
            <a:solidFill>
              <a:schemeClr val="accent6">
                <a:lumMod val="60000"/>
                <a:lumOff val="40000"/>
              </a:schemeClr>
            </a:solidFill>
            <a:ln>
              <a:noFill/>
            </a:ln>
            <a:effectLst>
              <a:outerShdw blurRad="40000" dist="23000" dir="5400000" rotWithShape="0">
                <a:srgbClr val="000000">
                  <a:alpha val="35000"/>
                </a:srgbClr>
              </a:outerShdw>
            </a:effectLst>
            <a:sp3d/>
          </c:spPr>
          <c:invertIfNegative val="0"/>
          <c:dLbls>
            <c:dLbl>
              <c:idx val="0"/>
              <c:layout>
                <c:manualLayout>
                  <c:x val="5.7110056554562721E-2"/>
                  <c:y val="-7.714562015359470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578-41F6-8E79-C904B89CE437}"/>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211.94300000000001</c:v>
                </c:pt>
              </c:numCache>
            </c:numRef>
          </c:val>
          <c:shape val="cylinder"/>
          <c:extLst xmlns:c16r2="http://schemas.microsoft.com/office/drawing/2015/06/chart">
            <c:ext xmlns:c16="http://schemas.microsoft.com/office/drawing/2014/chart" uri="{C3380CC4-5D6E-409C-BE32-E72D297353CC}">
              <c16:uniqueId val="{00000001-6578-41F6-8E79-C904B89CE437}"/>
            </c:ext>
          </c:extLst>
        </c:ser>
        <c:dLbls>
          <c:showLegendKey val="0"/>
          <c:showVal val="1"/>
          <c:showCatName val="0"/>
          <c:showSerName val="0"/>
          <c:showPercent val="0"/>
          <c:showBubbleSize val="0"/>
        </c:dLbls>
        <c:gapWidth val="150"/>
        <c:shape val="box"/>
        <c:axId val="234119168"/>
        <c:axId val="234120704"/>
        <c:axId val="0"/>
      </c:bar3DChart>
      <c:catAx>
        <c:axId val="2341191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4120704"/>
        <c:crosses val="autoZero"/>
        <c:auto val="1"/>
        <c:lblAlgn val="ctr"/>
        <c:lblOffset val="100"/>
        <c:noMultiLvlLbl val="0"/>
      </c:catAx>
      <c:valAx>
        <c:axId val="234120704"/>
        <c:scaling>
          <c:orientation val="minMax"/>
        </c:scaling>
        <c:delete val="0"/>
        <c:axPos val="l"/>
        <c:majorGridlines>
          <c:spPr>
            <a:ln w="9525" cap="flat" cmpd="sng" algn="ctr">
              <a:solidFill>
                <a:schemeClr val="accent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34119168"/>
        <c:crosses val="autoZero"/>
        <c:crossBetween val="between"/>
      </c:valAx>
      <c:spPr>
        <a:noFill/>
        <a:ln w="25400">
          <a:noFill/>
        </a:ln>
        <a:effectLst/>
      </c:spPr>
    </c:plotArea>
    <c:legend>
      <c:legendPos val="b"/>
      <c:layout>
        <c:manualLayout>
          <c:xMode val="edge"/>
          <c:yMode val="edge"/>
          <c:x val="7.3027251087327744E-2"/>
          <c:y val="0.79981508127326573"/>
          <c:w val="0.91733943142120011"/>
          <c:h val="0.2001849187267343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2761365294923672E-2"/>
          <c:y val="6.6395293031669647E-2"/>
          <c:w val="0.88784375265493376"/>
          <c:h val="0.71151865592163155"/>
        </c:manualLayout>
      </c:layout>
      <c:bar3DChart>
        <c:barDir val="col"/>
        <c:grouping val="clustered"/>
        <c:varyColors val="0"/>
        <c:ser>
          <c:idx val="0"/>
          <c:order val="0"/>
          <c:tx>
            <c:strRef>
              <c:f>Sheet1!$B$1</c:f>
              <c:strCache>
                <c:ptCount val="1"/>
                <c:pt idx="0">
                  <c:v>Gamintojų ir importuotojų sąvade užsiregistravusių importuotojų vidutinis pateiktas automobiliams skirtų ir pramoninių baterijų ir akumuliatorių kiekis</c:v>
                </c:pt>
              </c:strCache>
            </c:strRef>
          </c:tx>
          <c:spPr>
            <a:solidFill>
              <a:srgbClr val="99CC00"/>
            </a:solidFill>
            <a:ln>
              <a:noFill/>
            </a:ln>
            <a:effectLst/>
            <a:sp3d/>
          </c:spPr>
          <c:invertIfNegative val="0"/>
          <c:dLbls>
            <c:dLbl>
              <c:idx val="0"/>
              <c:layout>
                <c:manualLayout>
                  <c:x val="3.1123992758974428E-2"/>
                  <c:y val="-8.658530966902348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B5E-4F5C-A422-52282355B2A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8157</c:v>
                </c:pt>
              </c:numCache>
            </c:numRef>
          </c:val>
          <c:extLst xmlns:c16r2="http://schemas.microsoft.com/office/drawing/2015/06/chart">
            <c:ext xmlns:c16="http://schemas.microsoft.com/office/drawing/2014/chart" uri="{C3380CC4-5D6E-409C-BE32-E72D297353CC}">
              <c16:uniqueId val="{00000000-0B5E-4F5C-A422-52282355B2A7}"/>
            </c:ext>
          </c:extLst>
        </c:ser>
        <c:ser>
          <c:idx val="1"/>
          <c:order val="1"/>
          <c:tx>
            <c:strRef>
              <c:f>Sheet1!$C$1</c:f>
              <c:strCache>
                <c:ptCount val="1"/>
                <c:pt idx="0">
                  <c:v>GIA narių pateiktas automobiliams skirtų bei pramoninių baterijų ir akumuliatorių kiekis</c:v>
                </c:pt>
              </c:strCache>
            </c:strRef>
          </c:tx>
          <c:spPr>
            <a:solidFill>
              <a:srgbClr val="00B0F0"/>
            </a:solidFill>
            <a:ln>
              <a:noFill/>
            </a:ln>
            <a:effectLst/>
            <a:sp3d/>
          </c:spPr>
          <c:invertIfNegative val="0"/>
          <c:dLbls>
            <c:dLbl>
              <c:idx val="0"/>
              <c:layout>
                <c:manualLayout>
                  <c:x val="4.3227767720797783E-2"/>
                  <c:y val="-7.87139178809304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B5E-4F5C-A422-52282355B2A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2156.3519999999999</c:v>
                </c:pt>
              </c:numCache>
            </c:numRef>
          </c:val>
          <c:extLst xmlns:c16r2="http://schemas.microsoft.com/office/drawing/2015/06/chart">
            <c:ext xmlns:c16="http://schemas.microsoft.com/office/drawing/2014/chart" uri="{C3380CC4-5D6E-409C-BE32-E72D297353CC}">
              <c16:uniqueId val="{00000001-0B5E-4F5C-A422-52282355B2A7}"/>
            </c:ext>
          </c:extLst>
        </c:ser>
        <c:dLbls>
          <c:showLegendKey val="0"/>
          <c:showVal val="1"/>
          <c:showCatName val="0"/>
          <c:showSerName val="0"/>
          <c:showPercent val="0"/>
          <c:showBubbleSize val="0"/>
        </c:dLbls>
        <c:gapWidth val="150"/>
        <c:shape val="box"/>
        <c:axId val="235153664"/>
        <c:axId val="235180032"/>
        <c:axId val="0"/>
      </c:bar3DChart>
      <c:catAx>
        <c:axId val="235153664"/>
        <c:scaling>
          <c:orientation val="minMax"/>
        </c:scaling>
        <c:delete val="1"/>
        <c:axPos val="b"/>
        <c:numFmt formatCode="General" sourceLinked="1"/>
        <c:majorTickMark val="none"/>
        <c:minorTickMark val="none"/>
        <c:tickLblPos val="nextTo"/>
        <c:crossAx val="235180032"/>
        <c:crosses val="autoZero"/>
        <c:auto val="1"/>
        <c:lblAlgn val="ctr"/>
        <c:lblOffset val="100"/>
        <c:noMultiLvlLbl val="0"/>
      </c:catAx>
      <c:valAx>
        <c:axId val="235180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35153664"/>
        <c:crosses val="autoZero"/>
        <c:crossBetween val="between"/>
      </c:valAx>
      <c:spPr>
        <a:noFill/>
        <a:ln>
          <a:noFill/>
        </a:ln>
        <a:effectLst/>
      </c:spPr>
    </c:plotArea>
    <c:legend>
      <c:legendPos val="b"/>
      <c:layout>
        <c:manualLayout>
          <c:xMode val="edge"/>
          <c:yMode val="edge"/>
          <c:x val="5.1812053562676041E-2"/>
          <c:y val="0.82086943550964575"/>
          <c:w val="0.89637589287464792"/>
          <c:h val="0.1791305644903542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415497549452611"/>
          <c:y val="3.5893149225911983E-2"/>
          <c:w val="0.77378003081624813"/>
          <c:h val="0.75739600361864556"/>
        </c:manualLayout>
      </c:layout>
      <c:bar3DChart>
        <c:barDir val="col"/>
        <c:grouping val="clustered"/>
        <c:varyColors val="0"/>
        <c:ser>
          <c:idx val="0"/>
          <c:order val="0"/>
          <c:tx>
            <c:strRef>
              <c:f>Sheet1!$B$1</c:f>
              <c:strCache>
                <c:ptCount val="1"/>
                <c:pt idx="0">
                  <c:v>Regitros pateiktas importuotų TP kiekis</c:v>
                </c:pt>
              </c:strCache>
            </c:strRef>
          </c:tx>
          <c:spPr>
            <a:solidFill>
              <a:schemeClr val="accent5">
                <a:lumMod val="50000"/>
              </a:schemeClr>
            </a:solidFill>
            <a:ln>
              <a:noFill/>
            </a:ln>
            <a:effectLst/>
            <a:sp3d/>
          </c:spPr>
          <c:invertIfNegative val="0"/>
          <c:dLbls>
            <c:dLbl>
              <c:idx val="0"/>
              <c:layout>
                <c:manualLayout>
                  <c:x val="2.0239099116491584E-2"/>
                  <c:y val="-3.381642512077294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96F-42D2-BC05-F623D4DBD892}"/>
                </c:ext>
                <c:ext xmlns:c15="http://schemas.microsoft.com/office/drawing/2012/chart" uri="{CE6537A1-D6FC-4f65-9D91-7224C49458BB}"/>
              </c:extLst>
            </c:dLbl>
            <c:dLbl>
              <c:idx val="1"/>
              <c:layout>
                <c:manualLayout>
                  <c:x val="3.1804298611629672E-2"/>
                  <c:y val="-4.589371980676328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D96F-42D2-BC05-F623D4DBD892}"/>
                </c:ext>
                <c:ext xmlns:c15="http://schemas.microsoft.com/office/drawing/2012/chart" uri="{CE6537A1-D6FC-4f65-9D91-7224C49458BB}"/>
              </c:extLst>
            </c:dLbl>
            <c:dLbl>
              <c:idx val="2"/>
              <c:layout>
                <c:manualLayout>
                  <c:x val="1.8793449179599353E-2"/>
                  <c:y val="-4.830917874396133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D96F-42D2-BC05-F623D4DBD89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2013 m.</c:v>
                </c:pt>
                <c:pt idx="1">
                  <c:v>2014 m.</c:v>
                </c:pt>
                <c:pt idx="2">
                  <c:v>2015 m. </c:v>
                </c:pt>
              </c:strCache>
            </c:strRef>
          </c:cat>
          <c:val>
            <c:numRef>
              <c:f>Sheet1!$B$2:$B$4</c:f>
              <c:numCache>
                <c:formatCode>General</c:formatCode>
                <c:ptCount val="3"/>
                <c:pt idx="0">
                  <c:v>231669</c:v>
                </c:pt>
                <c:pt idx="1">
                  <c:v>181971</c:v>
                </c:pt>
                <c:pt idx="2">
                  <c:v>164516</c:v>
                </c:pt>
              </c:numCache>
            </c:numRef>
          </c:val>
          <c:extLst xmlns:c16r2="http://schemas.microsoft.com/office/drawing/2015/06/chart">
            <c:ext xmlns:c16="http://schemas.microsoft.com/office/drawing/2014/chart" uri="{C3380CC4-5D6E-409C-BE32-E72D297353CC}">
              <c16:uniqueId val="{00000000-D96F-42D2-BC05-F623D4DBD892}"/>
            </c:ext>
          </c:extLst>
        </c:ser>
        <c:ser>
          <c:idx val="1"/>
          <c:order val="1"/>
          <c:tx>
            <c:strRef>
              <c:f>Sheet1!$C$1</c:f>
              <c:strCache>
                <c:ptCount val="1"/>
                <c:pt idx="0">
                  <c:v>Iš jų naudoti automobiliai</c:v>
                </c:pt>
              </c:strCache>
            </c:strRef>
          </c:tx>
          <c:spPr>
            <a:solidFill>
              <a:schemeClr val="accent2">
                <a:lumMod val="40000"/>
                <a:lumOff val="60000"/>
              </a:schemeClr>
            </a:solidFill>
            <a:ln>
              <a:noFill/>
            </a:ln>
            <a:effectLst/>
            <a:sp3d/>
          </c:spPr>
          <c:invertIfNegative val="0"/>
          <c:dLbls>
            <c:dLbl>
              <c:idx val="0"/>
              <c:layout>
                <c:manualLayout>
                  <c:x val="2.8912998737845159E-2"/>
                  <c:y val="-2.657004830917875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96F-42D2-BC05-F623D4DBD892}"/>
                </c:ext>
                <c:ext xmlns:c15="http://schemas.microsoft.com/office/drawing/2012/chart" uri="{CE6537A1-D6FC-4f65-9D91-7224C49458BB}"/>
              </c:extLst>
            </c:dLbl>
            <c:dLbl>
              <c:idx val="1"/>
              <c:layout>
                <c:manualLayout>
                  <c:x val="4.0478198232983223E-2"/>
                  <c:y val="-4.589371980676328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D96F-42D2-BC05-F623D4DBD892}"/>
                </c:ext>
                <c:ext xmlns:c15="http://schemas.microsoft.com/office/drawing/2012/chart" uri="{CE6537A1-D6FC-4f65-9D91-7224C49458BB}"/>
              </c:extLst>
            </c:dLbl>
            <c:dLbl>
              <c:idx val="2"/>
              <c:layout>
                <c:manualLayout>
                  <c:x val="3.7586898359198602E-2"/>
                  <c:y val="-4.868398460777085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D96F-42D2-BC05-F623D4DBD89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2013 m.</c:v>
                </c:pt>
                <c:pt idx="1">
                  <c:v>2014 m.</c:v>
                </c:pt>
                <c:pt idx="2">
                  <c:v>2015 m. </c:v>
                </c:pt>
              </c:strCache>
            </c:strRef>
          </c:cat>
          <c:val>
            <c:numRef>
              <c:f>Sheet1!$C$2:$C$4</c:f>
              <c:numCache>
                <c:formatCode>General</c:formatCode>
                <c:ptCount val="3"/>
                <c:pt idx="0">
                  <c:v>218209</c:v>
                </c:pt>
                <c:pt idx="1">
                  <c:v>165828</c:v>
                </c:pt>
                <c:pt idx="2">
                  <c:v>145262</c:v>
                </c:pt>
              </c:numCache>
            </c:numRef>
          </c:val>
          <c:extLst xmlns:c16r2="http://schemas.microsoft.com/office/drawing/2015/06/chart">
            <c:ext xmlns:c16="http://schemas.microsoft.com/office/drawing/2014/chart" uri="{C3380CC4-5D6E-409C-BE32-E72D297353CC}">
              <c16:uniqueId val="{00000001-D96F-42D2-BC05-F623D4DBD892}"/>
            </c:ext>
          </c:extLst>
        </c:ser>
        <c:ser>
          <c:idx val="2"/>
          <c:order val="2"/>
          <c:tx>
            <c:strRef>
              <c:f>Sheet1!$D$1</c:f>
              <c:strCache>
                <c:ptCount val="1"/>
                <c:pt idx="0">
                  <c:v>Iš jų nauji automobiliai</c:v>
                </c:pt>
              </c:strCache>
            </c:strRef>
          </c:tx>
          <c:spPr>
            <a:solidFill>
              <a:srgbClr val="4AA729"/>
            </a:solidFill>
            <a:ln>
              <a:noFill/>
            </a:ln>
            <a:effectLst/>
            <a:sp3d/>
          </c:spPr>
          <c:invertIfNegative val="0"/>
          <c:dLbls>
            <c:dLbl>
              <c:idx val="0"/>
              <c:layout>
                <c:manualLayout>
                  <c:x val="1.5902149305814836E-2"/>
                  <c:y val="-3.623188405797110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96F-42D2-BC05-F623D4DBD892}"/>
                </c:ext>
                <c:ext xmlns:c15="http://schemas.microsoft.com/office/drawing/2012/chart" uri="{CE6537A1-D6FC-4f65-9D91-7224C49458BB}"/>
              </c:extLst>
            </c:dLbl>
            <c:dLbl>
              <c:idx val="1"/>
              <c:layout>
                <c:manualLayout>
                  <c:x val="2.7467348800952793E-2"/>
                  <c:y val="-3.14009661835748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96F-42D2-BC05-F623D4DBD892}"/>
                </c:ext>
                <c:ext xmlns:c15="http://schemas.microsoft.com/office/drawing/2012/chart" uri="{CE6537A1-D6FC-4f65-9D91-7224C49458BB}"/>
              </c:extLst>
            </c:dLbl>
            <c:dLbl>
              <c:idx val="2"/>
              <c:layout>
                <c:manualLayout>
                  <c:x val="2.1684749053383762E-2"/>
                  <c:y val="-2.415458937198076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96F-42D2-BC05-F623D4DBD89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2013 m.</c:v>
                </c:pt>
                <c:pt idx="1">
                  <c:v>2014 m.</c:v>
                </c:pt>
                <c:pt idx="2">
                  <c:v>2015 m. </c:v>
                </c:pt>
              </c:strCache>
            </c:strRef>
          </c:cat>
          <c:val>
            <c:numRef>
              <c:f>Sheet1!$D$2:$D$4</c:f>
              <c:numCache>
                <c:formatCode>General</c:formatCode>
                <c:ptCount val="3"/>
                <c:pt idx="0">
                  <c:v>13460</c:v>
                </c:pt>
                <c:pt idx="1">
                  <c:v>16143</c:v>
                </c:pt>
                <c:pt idx="2">
                  <c:v>19254</c:v>
                </c:pt>
              </c:numCache>
            </c:numRef>
          </c:val>
          <c:extLst xmlns:c16r2="http://schemas.microsoft.com/office/drawing/2015/06/chart">
            <c:ext xmlns:c16="http://schemas.microsoft.com/office/drawing/2014/chart" uri="{C3380CC4-5D6E-409C-BE32-E72D297353CC}">
              <c16:uniqueId val="{00000002-D96F-42D2-BC05-F623D4DBD892}"/>
            </c:ext>
          </c:extLst>
        </c:ser>
        <c:dLbls>
          <c:showLegendKey val="0"/>
          <c:showVal val="1"/>
          <c:showCatName val="0"/>
          <c:showSerName val="0"/>
          <c:showPercent val="0"/>
          <c:showBubbleSize val="0"/>
        </c:dLbls>
        <c:gapWidth val="72"/>
        <c:shape val="box"/>
        <c:axId val="234882176"/>
        <c:axId val="234883712"/>
        <c:axId val="0"/>
      </c:bar3DChart>
      <c:catAx>
        <c:axId val="2348821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34883712"/>
        <c:crosses val="autoZero"/>
        <c:auto val="1"/>
        <c:lblAlgn val="ctr"/>
        <c:lblOffset val="100"/>
        <c:noMultiLvlLbl val="0"/>
      </c:catAx>
      <c:valAx>
        <c:axId val="234883712"/>
        <c:scaling>
          <c:orientation val="minMax"/>
          <c:max val="25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4882176"/>
        <c:crosses val="autoZero"/>
        <c:crossBetween val="between"/>
      </c:valAx>
      <c:spPr>
        <a:noFill/>
        <a:ln>
          <a:noFill/>
        </a:ln>
        <a:effectLst/>
      </c:spPr>
    </c:plotArea>
    <c:legend>
      <c:legendPos val="b"/>
      <c:layout>
        <c:manualLayout>
          <c:xMode val="edge"/>
          <c:yMode val="edge"/>
          <c:x val="5.7825997475690312E-3"/>
          <c:y val="0.85655652257974224"/>
          <c:w val="0.98460387274263006"/>
          <c:h val="0.1238324013846095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solidFill>
          <a:srgbClr val="EEF6E2"/>
        </a:solidFill>
        <a:ln>
          <a:noFill/>
        </a:ln>
        <a:effectLst/>
        <a:sp3d/>
      </c:spPr>
    </c:sideWall>
    <c:backWall>
      <c:thickness val="0"/>
      <c:spPr>
        <a:solidFill>
          <a:srgbClr val="EEF6E2"/>
        </a:solidFill>
        <a:ln>
          <a:noFill/>
        </a:ln>
        <a:effectLst/>
        <a:sp3d/>
      </c:spPr>
    </c:backWall>
    <c:plotArea>
      <c:layout>
        <c:manualLayout>
          <c:layoutTarget val="inner"/>
          <c:xMode val="edge"/>
          <c:yMode val="edge"/>
          <c:x val="0.1295981580750287"/>
          <c:y val="6.2851273754970904E-2"/>
          <c:w val="0.85522550634470573"/>
          <c:h val="0.71277677670517581"/>
        </c:manualLayout>
      </c:layout>
      <c:bar3DChart>
        <c:barDir val="col"/>
        <c:grouping val="clustered"/>
        <c:varyColors val="0"/>
        <c:ser>
          <c:idx val="0"/>
          <c:order val="0"/>
          <c:tx>
            <c:strRef>
              <c:f>Sheet1!$B$1</c:f>
              <c:strCache>
                <c:ptCount val="1"/>
                <c:pt idx="0">
                  <c:v> Importuotų TP skaičius pagal VĮ "Regitra" duomenis</c:v>
                </c:pt>
              </c:strCache>
            </c:strRef>
          </c:tx>
          <c:spPr>
            <a:solidFill>
              <a:schemeClr val="accent5">
                <a:lumMod val="40000"/>
                <a:lumOff val="60000"/>
              </a:schemeClr>
            </a:solidFill>
            <a:ln>
              <a:solidFill>
                <a:schemeClr val="accent2">
                  <a:lumMod val="20000"/>
                  <a:lumOff val="80000"/>
                </a:schemeClr>
              </a:solidFill>
            </a:ln>
            <a:effectLst/>
            <a:sp3d/>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2011 m.</c:v>
                </c:pt>
                <c:pt idx="1">
                  <c:v>2012 m.</c:v>
                </c:pt>
                <c:pt idx="2">
                  <c:v>2013 m.</c:v>
                </c:pt>
                <c:pt idx="3">
                  <c:v>2014 m.</c:v>
                </c:pt>
                <c:pt idx="4">
                  <c:v>2015 m.</c:v>
                </c:pt>
              </c:strCache>
            </c:strRef>
          </c:cat>
          <c:val>
            <c:numRef>
              <c:f>Sheet1!$B$2:$B$6</c:f>
              <c:numCache>
                <c:formatCode>General</c:formatCode>
                <c:ptCount val="5"/>
                <c:pt idx="0">
                  <c:v>224482</c:v>
                </c:pt>
                <c:pt idx="1">
                  <c:v>224206</c:v>
                </c:pt>
                <c:pt idx="2">
                  <c:v>231669</c:v>
                </c:pt>
                <c:pt idx="3">
                  <c:v>181971</c:v>
                </c:pt>
                <c:pt idx="4">
                  <c:v>164516</c:v>
                </c:pt>
              </c:numCache>
            </c:numRef>
          </c:val>
          <c:shape val="cylinder"/>
          <c:extLst xmlns:c16r2="http://schemas.microsoft.com/office/drawing/2015/06/chart">
            <c:ext xmlns:c16="http://schemas.microsoft.com/office/drawing/2014/chart" uri="{C3380CC4-5D6E-409C-BE32-E72D297353CC}">
              <c16:uniqueId val="{00000000-6464-4A72-9555-E46FD3862912}"/>
            </c:ext>
          </c:extLst>
        </c:ser>
        <c:ser>
          <c:idx val="1"/>
          <c:order val="1"/>
          <c:tx>
            <c:strRef>
              <c:f>Sheet1!$C$1</c:f>
              <c:strCache>
                <c:ptCount val="1"/>
                <c:pt idx="0">
                  <c:v>GIA narių patiektų TP kiekis</c:v>
                </c:pt>
              </c:strCache>
            </c:strRef>
          </c:tx>
          <c:spPr>
            <a:solidFill>
              <a:schemeClr val="accent2">
                <a:lumMod val="40000"/>
                <a:lumOff val="60000"/>
              </a:schemeClr>
            </a:solidFill>
            <a:ln>
              <a:noFill/>
            </a:ln>
            <a:effectLst/>
            <a:sp3d/>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2011 m.</c:v>
                </c:pt>
                <c:pt idx="1">
                  <c:v>2012 m.</c:v>
                </c:pt>
                <c:pt idx="2">
                  <c:v>2013 m.</c:v>
                </c:pt>
                <c:pt idx="3">
                  <c:v>2014 m.</c:v>
                </c:pt>
                <c:pt idx="4">
                  <c:v>2015 m.</c:v>
                </c:pt>
              </c:strCache>
            </c:strRef>
          </c:cat>
          <c:val>
            <c:numRef>
              <c:f>Sheet1!$C$2:$C$6</c:f>
              <c:numCache>
                <c:formatCode>General</c:formatCode>
                <c:ptCount val="5"/>
                <c:pt idx="0">
                  <c:v>8154</c:v>
                </c:pt>
                <c:pt idx="1">
                  <c:v>15399</c:v>
                </c:pt>
                <c:pt idx="2">
                  <c:v>20367</c:v>
                </c:pt>
                <c:pt idx="3">
                  <c:v>34689</c:v>
                </c:pt>
                <c:pt idx="4">
                  <c:v>45253</c:v>
                </c:pt>
              </c:numCache>
            </c:numRef>
          </c:val>
          <c:shape val="cylinder"/>
          <c:extLst xmlns:c16r2="http://schemas.microsoft.com/office/drawing/2015/06/chart">
            <c:ext xmlns:c16="http://schemas.microsoft.com/office/drawing/2014/chart" uri="{C3380CC4-5D6E-409C-BE32-E72D297353CC}">
              <c16:uniqueId val="{00000001-6464-4A72-9555-E46FD3862912}"/>
            </c:ext>
          </c:extLst>
        </c:ser>
        <c:dLbls>
          <c:showLegendKey val="0"/>
          <c:showVal val="1"/>
          <c:showCatName val="0"/>
          <c:showSerName val="0"/>
          <c:showPercent val="0"/>
          <c:showBubbleSize val="0"/>
        </c:dLbls>
        <c:gapWidth val="207"/>
        <c:shape val="box"/>
        <c:axId val="234953728"/>
        <c:axId val="234967808"/>
        <c:axId val="0"/>
      </c:bar3DChart>
      <c:catAx>
        <c:axId val="234953728"/>
        <c:scaling>
          <c:orientation val="minMax"/>
        </c:scaling>
        <c:delete val="1"/>
        <c:axPos val="b"/>
        <c:numFmt formatCode="General" sourceLinked="1"/>
        <c:majorTickMark val="none"/>
        <c:minorTickMark val="none"/>
        <c:tickLblPos val="nextTo"/>
        <c:crossAx val="234967808"/>
        <c:crosses val="autoZero"/>
        <c:auto val="1"/>
        <c:lblAlgn val="ctr"/>
        <c:lblOffset val="100"/>
        <c:noMultiLvlLbl val="0"/>
      </c:catAx>
      <c:valAx>
        <c:axId val="234967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34953728"/>
        <c:crosses val="autoZero"/>
        <c:crossBetween val="between"/>
      </c:valAx>
      <c:spPr>
        <a:noFill/>
        <a:ln>
          <a:noFill/>
        </a:ln>
        <a:effectLst/>
      </c:spPr>
    </c:plotArea>
    <c:legend>
      <c:legendPos val="b"/>
      <c:layout>
        <c:manualLayout>
          <c:xMode val="edge"/>
          <c:yMode val="edge"/>
          <c:x val="0.14356448820501425"/>
          <c:y val="0.82110206932867424"/>
          <c:w val="0.76885337393067432"/>
          <c:h val="0.166260826422634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630567294014601E-2"/>
          <c:y val="4.3619667239878007E-2"/>
          <c:w val="0.90502508120625524"/>
          <c:h val="0.79660328641661449"/>
        </c:manualLayout>
      </c:layout>
      <c:bar3DChart>
        <c:barDir val="col"/>
        <c:grouping val="clustered"/>
        <c:varyColors val="0"/>
        <c:ser>
          <c:idx val="0"/>
          <c:order val="0"/>
          <c:tx>
            <c:strRef>
              <c:f>Sheet1!$B$1</c:f>
              <c:strCache>
                <c:ptCount val="1"/>
                <c:pt idx="0">
                  <c:v>2013 m.</c:v>
                </c:pt>
              </c:strCache>
            </c:strRef>
          </c:tx>
          <c:spPr>
            <a:solidFill>
              <a:schemeClr val="accent1"/>
            </a:solidFill>
            <a:ln>
              <a:noFill/>
            </a:ln>
            <a:effectLst/>
            <a:sp3d/>
          </c:spPr>
          <c:invertIfNegative val="0"/>
          <c:dLbls>
            <c:dLbl>
              <c:idx val="0"/>
              <c:layout>
                <c:manualLayout>
                  <c:x val="1.1006610899838107E-2"/>
                  <c:y val="-6.734478386146770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E711-4D78-960C-046A88E88D4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GIA nariai (TP importuotojai)</c:v>
                </c:pt>
              </c:strCache>
            </c:strRef>
          </c:cat>
          <c:val>
            <c:numRef>
              <c:f>Sheet1!$B$2</c:f>
              <c:numCache>
                <c:formatCode>General</c:formatCode>
                <c:ptCount val="1"/>
                <c:pt idx="0">
                  <c:v>220</c:v>
                </c:pt>
              </c:numCache>
            </c:numRef>
          </c:val>
          <c:shape val="cylinder"/>
          <c:extLst xmlns:c16r2="http://schemas.microsoft.com/office/drawing/2015/06/chart">
            <c:ext xmlns:c16="http://schemas.microsoft.com/office/drawing/2014/chart" uri="{C3380CC4-5D6E-409C-BE32-E72D297353CC}">
              <c16:uniqueId val="{00000000-E711-4D78-960C-046A88E88D4A}"/>
            </c:ext>
          </c:extLst>
        </c:ser>
        <c:ser>
          <c:idx val="1"/>
          <c:order val="1"/>
          <c:tx>
            <c:strRef>
              <c:f>Sheet1!$C$1</c:f>
              <c:strCache>
                <c:ptCount val="1"/>
                <c:pt idx="0">
                  <c:v>2014 m.</c:v>
                </c:pt>
              </c:strCache>
            </c:strRef>
          </c:tx>
          <c:spPr>
            <a:solidFill>
              <a:schemeClr val="accent2"/>
            </a:solidFill>
            <a:ln>
              <a:noFill/>
            </a:ln>
            <a:effectLst/>
            <a:sp3d/>
          </c:spPr>
          <c:invertIfNegative val="0"/>
          <c:dLbls>
            <c:dLbl>
              <c:idx val="0"/>
              <c:layout>
                <c:manualLayout>
                  <c:x val="1.1006610899838107E-2"/>
                  <c:y val="-5.8926685878784253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fld id="{F070FBA0-99C9-4F88-B260-4361A7F62275}" type="VALUE">
                      <a:rPr lang="en-US" sz="1400" b="1"/>
                      <a:pPr>
                        <a:defRPr sz="1400" b="0" i="0" u="none" strike="noStrike" kern="1200" baseline="0">
                          <a:solidFill>
                            <a:schemeClr val="tx1">
                              <a:lumMod val="75000"/>
                              <a:lumOff val="25000"/>
                            </a:schemeClr>
                          </a:solidFill>
                          <a:latin typeface="+mn-lt"/>
                          <a:ea typeface="+mn-ea"/>
                          <a:cs typeface="+mn-cs"/>
                        </a:defRPr>
                      </a:pPr>
                      <a:t>[VALUE]</a:t>
                    </a:fld>
                    <a:endParaRPr lang="en-US"/>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711-4D78-960C-046A88E88D4A}"/>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GIA nariai (TP importuotojai)</c:v>
                </c:pt>
              </c:strCache>
            </c:strRef>
          </c:cat>
          <c:val>
            <c:numRef>
              <c:f>Sheet1!$C$2</c:f>
              <c:numCache>
                <c:formatCode>General</c:formatCode>
                <c:ptCount val="1"/>
                <c:pt idx="0">
                  <c:v>429</c:v>
                </c:pt>
              </c:numCache>
            </c:numRef>
          </c:val>
          <c:shape val="cylinder"/>
          <c:extLst xmlns:c16r2="http://schemas.microsoft.com/office/drawing/2015/06/chart">
            <c:ext xmlns:c16="http://schemas.microsoft.com/office/drawing/2014/chart" uri="{C3380CC4-5D6E-409C-BE32-E72D297353CC}">
              <c16:uniqueId val="{00000001-E711-4D78-960C-046A88E88D4A}"/>
            </c:ext>
          </c:extLst>
        </c:ser>
        <c:ser>
          <c:idx val="2"/>
          <c:order val="2"/>
          <c:tx>
            <c:strRef>
              <c:f>Sheet1!$D$1</c:f>
              <c:strCache>
                <c:ptCount val="1"/>
                <c:pt idx="0">
                  <c:v>2015 m.</c:v>
                </c:pt>
              </c:strCache>
            </c:strRef>
          </c:tx>
          <c:spPr>
            <a:solidFill>
              <a:schemeClr val="accent3"/>
            </a:solidFill>
            <a:ln>
              <a:noFill/>
            </a:ln>
            <a:effectLst/>
            <a:sp3d/>
          </c:spPr>
          <c:invertIfNegative val="0"/>
          <c:dLbls>
            <c:dLbl>
              <c:idx val="0"/>
              <c:layout>
                <c:manualLayout>
                  <c:x val="2.2013221799676148E-2"/>
                  <c:y val="-6.734478386146770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E711-4D78-960C-046A88E88D4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GIA nariai (TP importuotojai)</c:v>
                </c:pt>
              </c:strCache>
            </c:strRef>
          </c:cat>
          <c:val>
            <c:numRef>
              <c:f>Sheet1!$D$2</c:f>
              <c:numCache>
                <c:formatCode>General</c:formatCode>
                <c:ptCount val="1"/>
                <c:pt idx="0">
                  <c:v>593</c:v>
                </c:pt>
              </c:numCache>
            </c:numRef>
          </c:val>
          <c:shape val="cylinder"/>
          <c:extLst xmlns:c16r2="http://schemas.microsoft.com/office/drawing/2015/06/chart">
            <c:ext xmlns:c16="http://schemas.microsoft.com/office/drawing/2014/chart" uri="{C3380CC4-5D6E-409C-BE32-E72D297353CC}">
              <c16:uniqueId val="{00000002-E711-4D78-960C-046A88E88D4A}"/>
            </c:ext>
          </c:extLst>
        </c:ser>
        <c:ser>
          <c:idx val="3"/>
          <c:order val="3"/>
          <c:tx>
            <c:strRef>
              <c:f>Sheet1!$E$1</c:f>
              <c:strCache>
                <c:ptCount val="1"/>
                <c:pt idx="0">
                  <c:v>2016 m.</c:v>
                </c:pt>
              </c:strCache>
            </c:strRef>
          </c:tx>
          <c:spPr>
            <a:solidFill>
              <a:schemeClr val="accent4"/>
            </a:solidFill>
            <a:ln>
              <a:noFill/>
            </a:ln>
            <a:effectLst/>
            <a:sp3d/>
          </c:spPr>
          <c:invertIfNegative val="0"/>
          <c:dLbls>
            <c:dLbl>
              <c:idx val="0"/>
              <c:layout>
                <c:manualLayout>
                  <c:x val="1.2841046049811126E-2"/>
                  <c:y val="-6.45387512005732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711-4D78-960C-046A88E88D4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GIA nariai (TP importuotojai)</c:v>
                </c:pt>
              </c:strCache>
            </c:strRef>
          </c:cat>
          <c:val>
            <c:numRef>
              <c:f>Sheet1!$E$2</c:f>
              <c:numCache>
                <c:formatCode>General</c:formatCode>
                <c:ptCount val="1"/>
                <c:pt idx="0">
                  <c:v>841</c:v>
                </c:pt>
              </c:numCache>
            </c:numRef>
          </c:val>
          <c:shape val="cylinder"/>
          <c:extLst xmlns:c16r2="http://schemas.microsoft.com/office/drawing/2015/06/chart">
            <c:ext xmlns:c16="http://schemas.microsoft.com/office/drawing/2014/chart" uri="{C3380CC4-5D6E-409C-BE32-E72D297353CC}">
              <c16:uniqueId val="{00000003-E711-4D78-960C-046A88E88D4A}"/>
            </c:ext>
          </c:extLst>
        </c:ser>
        <c:dLbls>
          <c:showLegendKey val="0"/>
          <c:showVal val="1"/>
          <c:showCatName val="0"/>
          <c:showSerName val="0"/>
          <c:showPercent val="0"/>
          <c:showBubbleSize val="0"/>
        </c:dLbls>
        <c:gapWidth val="150"/>
        <c:shape val="box"/>
        <c:axId val="235125376"/>
        <c:axId val="235016576"/>
        <c:axId val="0"/>
      </c:bar3DChart>
      <c:catAx>
        <c:axId val="2351253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35016576"/>
        <c:crosses val="autoZero"/>
        <c:auto val="1"/>
        <c:lblAlgn val="ctr"/>
        <c:lblOffset val="100"/>
        <c:noMultiLvlLbl val="0"/>
      </c:catAx>
      <c:valAx>
        <c:axId val="235016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5125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197714142873012"/>
          <c:y val="2.8003131200140634E-2"/>
          <c:w val="0.81609765581602045"/>
          <c:h val="0.73748327534953673"/>
        </c:manualLayout>
      </c:layout>
      <c:bar3DChart>
        <c:barDir val="col"/>
        <c:grouping val="clustered"/>
        <c:varyColors val="0"/>
        <c:ser>
          <c:idx val="0"/>
          <c:order val="0"/>
          <c:tx>
            <c:strRef>
              <c:f>Sheet1!$B$1</c:f>
              <c:strCache>
                <c:ptCount val="1"/>
                <c:pt idx="0">
                  <c:v>Viso gamintojų ir importuotojų sąvade registruotų  importuotojų</c:v>
                </c:pt>
              </c:strCache>
            </c:strRef>
          </c:tx>
          <c:spPr>
            <a:solidFill>
              <a:schemeClr val="accent5">
                <a:lumMod val="60000"/>
                <a:lumOff val="40000"/>
              </a:schemeClr>
            </a:solidFill>
            <a:ln>
              <a:noFill/>
            </a:ln>
            <a:effectLst/>
            <a:sp3d/>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394</c:v>
                </c:pt>
              </c:numCache>
            </c:numRef>
          </c:val>
          <c:extLst xmlns:c16r2="http://schemas.microsoft.com/office/drawing/2015/06/chart">
            <c:ext xmlns:c16="http://schemas.microsoft.com/office/drawing/2014/chart" uri="{C3380CC4-5D6E-409C-BE32-E72D297353CC}">
              <c16:uniqueId val="{00000000-CC08-4155-B6FD-B6D44080DF5B}"/>
            </c:ext>
          </c:extLst>
        </c:ser>
        <c:ser>
          <c:idx val="1"/>
          <c:order val="1"/>
          <c:tx>
            <c:strRef>
              <c:f>Sheet1!$C$1</c:f>
              <c:strCache>
                <c:ptCount val="1"/>
                <c:pt idx="0">
                  <c:v>Individualiai pareigas vykdantys importuotojai</c:v>
                </c:pt>
              </c:strCache>
            </c:strRef>
          </c:tx>
          <c:spPr>
            <a:solidFill>
              <a:schemeClr val="accent6">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287</c:v>
                </c:pt>
              </c:numCache>
            </c:numRef>
          </c:val>
          <c:extLst xmlns:c16r2="http://schemas.microsoft.com/office/drawing/2015/06/chart">
            <c:ext xmlns:c16="http://schemas.microsoft.com/office/drawing/2014/chart" uri="{C3380CC4-5D6E-409C-BE32-E72D297353CC}">
              <c16:uniqueId val="{00000001-CC08-4155-B6FD-B6D44080DF5B}"/>
            </c:ext>
          </c:extLst>
        </c:ser>
        <c:ser>
          <c:idx val="2"/>
          <c:order val="2"/>
          <c:tx>
            <c:strRef>
              <c:f>Sheet1!$D$1</c:f>
              <c:strCache>
                <c:ptCount val="1"/>
                <c:pt idx="0">
                  <c:v>GIA nariai</c:v>
                </c:pt>
              </c:strCache>
            </c:strRef>
          </c:tx>
          <c:spPr>
            <a:solidFill>
              <a:schemeClr val="accent6">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107</c:v>
                </c:pt>
              </c:numCache>
            </c:numRef>
          </c:val>
          <c:extLst xmlns:c16r2="http://schemas.microsoft.com/office/drawing/2015/06/chart">
            <c:ext xmlns:c16="http://schemas.microsoft.com/office/drawing/2014/chart" uri="{C3380CC4-5D6E-409C-BE32-E72D297353CC}">
              <c16:uniqueId val="{00000002-CC08-4155-B6FD-B6D44080DF5B}"/>
            </c:ext>
          </c:extLst>
        </c:ser>
        <c:dLbls>
          <c:showLegendKey val="0"/>
          <c:showVal val="1"/>
          <c:showCatName val="0"/>
          <c:showSerName val="0"/>
          <c:showPercent val="0"/>
          <c:showBubbleSize val="0"/>
        </c:dLbls>
        <c:gapWidth val="150"/>
        <c:shape val="box"/>
        <c:axId val="171627264"/>
        <c:axId val="171628800"/>
        <c:axId val="0"/>
      </c:bar3DChart>
      <c:catAx>
        <c:axId val="171627264"/>
        <c:scaling>
          <c:orientation val="minMax"/>
        </c:scaling>
        <c:delete val="1"/>
        <c:axPos val="b"/>
        <c:numFmt formatCode="General" sourceLinked="1"/>
        <c:majorTickMark val="none"/>
        <c:minorTickMark val="none"/>
        <c:tickLblPos val="nextTo"/>
        <c:crossAx val="171628800"/>
        <c:crosses val="autoZero"/>
        <c:auto val="1"/>
        <c:lblAlgn val="ctr"/>
        <c:lblOffset val="100"/>
        <c:noMultiLvlLbl val="0"/>
      </c:catAx>
      <c:valAx>
        <c:axId val="171628800"/>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1627264"/>
        <c:crosses val="autoZero"/>
        <c:crossBetween val="between"/>
      </c:valAx>
      <c:spPr>
        <a:noFill/>
        <a:ln>
          <a:noFill/>
        </a:ln>
        <a:effectLst/>
      </c:spPr>
    </c:plotArea>
    <c:legend>
      <c:legendPos val="b"/>
      <c:layout>
        <c:manualLayout>
          <c:xMode val="edge"/>
          <c:yMode val="edge"/>
          <c:x val="0.15162634707254749"/>
          <c:y val="0.80071616436997739"/>
          <c:w val="0.77082226974780577"/>
          <c:h val="0.1301127096826053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663478764979747E-2"/>
          <c:y val="3.100330122049931E-2"/>
          <c:w val="0.9167936105390363"/>
          <c:h val="0.83184527116034734"/>
        </c:manualLayout>
      </c:layout>
      <c:bar3DChart>
        <c:barDir val="col"/>
        <c:grouping val="clustered"/>
        <c:varyColors val="0"/>
        <c:ser>
          <c:idx val="0"/>
          <c:order val="0"/>
          <c:tx>
            <c:strRef>
              <c:f>Sheet1!$B$1</c:f>
              <c:strCache>
                <c:ptCount val="1"/>
                <c:pt idx="0">
                  <c:v>2015 m. GIA narių pateiktas alyvos kiekis (t)</c:v>
                </c:pt>
              </c:strCache>
            </c:strRef>
          </c:tx>
          <c:spPr>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0800000" scaled="1"/>
              <a:tileRect/>
            </a:gradFill>
            <a:ln>
              <a:noFill/>
            </a:ln>
            <a:effectLst/>
            <a:sp3d/>
          </c:spPr>
          <c:invertIfNegative val="0"/>
          <c:dLbls>
            <c:dLbl>
              <c:idx val="0"/>
              <c:layout>
                <c:manualLayout>
                  <c:x val="5.7336433884227274E-2"/>
                  <c:y val="-7.7912496902053624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060-47AE-AD26-7E5DA025867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4253.92</c:v>
                </c:pt>
              </c:numCache>
            </c:numRef>
          </c:val>
          <c:extLst xmlns:c16r2="http://schemas.microsoft.com/office/drawing/2015/06/chart">
            <c:ext xmlns:c16="http://schemas.microsoft.com/office/drawing/2014/chart" uri="{C3380CC4-5D6E-409C-BE32-E72D297353CC}">
              <c16:uniqueId val="{00000000-24DE-4793-9E8F-A50D0FA29F22}"/>
            </c:ext>
          </c:extLst>
        </c:ser>
        <c:ser>
          <c:idx val="1"/>
          <c:order val="1"/>
          <c:tx>
            <c:strRef>
              <c:f>Sheet1!$C$1</c:f>
              <c:strCache>
                <c:ptCount val="1"/>
                <c:pt idx="0">
                  <c:v>2015 m. GIA sistemoje surinktas alyvos kiekis (t)</c:v>
                </c:pt>
              </c:strCache>
            </c:strRef>
          </c:tx>
          <c:spPr>
            <a:solidFill>
              <a:schemeClr val="accent6">
                <a:lumMod val="75000"/>
              </a:schemeClr>
            </a:solidFill>
            <a:ln>
              <a:noFill/>
            </a:ln>
            <a:effectLst/>
            <a:sp3d/>
          </c:spPr>
          <c:invertIfNegative val="0"/>
          <c:dLbls>
            <c:dLbl>
              <c:idx val="0"/>
              <c:layout>
                <c:manualLayout>
                  <c:x val="4.3464622981223618E-2"/>
                  <c:y val="-7.55868395575094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060-47AE-AD26-7E5DA025867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743.24199999999996</c:v>
                </c:pt>
              </c:numCache>
            </c:numRef>
          </c:val>
          <c:extLst xmlns:c16r2="http://schemas.microsoft.com/office/drawing/2015/06/chart">
            <c:ext xmlns:c16="http://schemas.microsoft.com/office/drawing/2014/chart" uri="{C3380CC4-5D6E-409C-BE32-E72D297353CC}">
              <c16:uniqueId val="{00000003-24DE-4793-9E8F-A50D0FA29F22}"/>
            </c:ext>
          </c:extLst>
        </c:ser>
        <c:dLbls>
          <c:showLegendKey val="0"/>
          <c:showVal val="1"/>
          <c:showCatName val="0"/>
          <c:showSerName val="0"/>
          <c:showPercent val="0"/>
          <c:showBubbleSize val="0"/>
        </c:dLbls>
        <c:gapWidth val="150"/>
        <c:shape val="box"/>
        <c:axId val="41087744"/>
        <c:axId val="41089280"/>
        <c:axId val="0"/>
      </c:bar3DChart>
      <c:catAx>
        <c:axId val="410877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089280"/>
        <c:crosses val="autoZero"/>
        <c:auto val="1"/>
        <c:lblAlgn val="ctr"/>
        <c:lblOffset val="100"/>
        <c:noMultiLvlLbl val="0"/>
      </c:catAx>
      <c:valAx>
        <c:axId val="41089280"/>
        <c:scaling>
          <c:orientation val="minMax"/>
          <c:max val="400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1087744"/>
        <c:crosses val="autoZero"/>
        <c:crossBetween val="between"/>
      </c:valAx>
      <c:spPr>
        <a:noFill/>
        <a:ln>
          <a:noFill/>
        </a:ln>
        <a:effectLst/>
      </c:spPr>
    </c:plotArea>
    <c:legend>
      <c:legendPos val="b"/>
      <c:layout>
        <c:manualLayout>
          <c:xMode val="edge"/>
          <c:yMode val="edge"/>
          <c:x val="5.7559005346103996E-2"/>
          <c:y val="0.885450822924437"/>
          <c:w val="0.89244090537360243"/>
          <c:h val="9.943180916406112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gradFill flip="none" rotWithShape="1">
          <a:gsLst>
            <a:gs pos="0">
              <a:schemeClr val="accent1">
                <a:tint val="66000"/>
                <a:satMod val="160000"/>
                <a:lumMod val="59000"/>
                <a:lumOff val="41000"/>
              </a:schemeClr>
            </a:gs>
            <a:gs pos="50000">
              <a:schemeClr val="accent1">
                <a:tint val="44500"/>
                <a:satMod val="160000"/>
              </a:schemeClr>
            </a:gs>
            <a:gs pos="100000">
              <a:schemeClr val="accent1">
                <a:tint val="23500"/>
                <a:satMod val="160000"/>
              </a:schemeClr>
            </a:gs>
          </a:gsLst>
          <a:lin ang="13500000" scaled="1"/>
          <a:tileRect/>
        </a:gradFill>
        <a:ln>
          <a:noFill/>
        </a:ln>
        <a:effectLst/>
        <a:sp3d/>
      </c:spPr>
    </c:sideWall>
    <c:backWall>
      <c:thickness val="0"/>
      <c:spPr>
        <a:gradFill flip="none" rotWithShape="1">
          <a:gsLst>
            <a:gs pos="0">
              <a:schemeClr val="accent1">
                <a:tint val="66000"/>
                <a:satMod val="160000"/>
                <a:lumMod val="59000"/>
                <a:lumOff val="41000"/>
              </a:schemeClr>
            </a:gs>
            <a:gs pos="50000">
              <a:schemeClr val="accent1">
                <a:tint val="44500"/>
                <a:satMod val="160000"/>
              </a:schemeClr>
            </a:gs>
            <a:gs pos="100000">
              <a:schemeClr val="accent1">
                <a:tint val="23500"/>
                <a:satMod val="160000"/>
              </a:schemeClr>
            </a:gs>
          </a:gsLst>
          <a:lin ang="13500000" scaled="1"/>
          <a:tileRect/>
        </a:gradFill>
        <a:ln>
          <a:noFill/>
        </a:ln>
        <a:effectLst/>
        <a:sp3d/>
      </c:spPr>
    </c:backWall>
    <c:plotArea>
      <c:layout>
        <c:manualLayout>
          <c:layoutTarget val="inner"/>
          <c:xMode val="edge"/>
          <c:yMode val="edge"/>
          <c:x val="0.13086188879167882"/>
          <c:y val="5.9782648419181496E-2"/>
          <c:w val="0.80123687664041998"/>
          <c:h val="0.70059525906335607"/>
        </c:manualLayout>
      </c:layout>
      <c:bar3DChart>
        <c:barDir val="col"/>
        <c:grouping val="clustered"/>
        <c:varyColors val="0"/>
        <c:ser>
          <c:idx val="0"/>
          <c:order val="0"/>
          <c:tx>
            <c:strRef>
              <c:f>Sheet1!$B$1</c:f>
              <c:strCache>
                <c:ptCount val="1"/>
                <c:pt idx="0">
                  <c:v>iki 2014 m. pasaulinės rinkos naftos kaina už barelį (USD)</c:v>
                </c:pt>
              </c:strCache>
            </c:strRef>
          </c:tx>
          <c:spPr>
            <a:solidFill>
              <a:srgbClr val="00B050"/>
            </a:solidFill>
            <a:ln>
              <a:noFill/>
            </a:ln>
            <a:effectLst/>
            <a:sp3d/>
          </c:spPr>
          <c:invertIfNegative val="0"/>
          <c:dLbls>
            <c:delete val="1"/>
          </c:dLbls>
          <c:cat>
            <c:numRef>
              <c:f>Sheet1!$A$2</c:f>
              <c:numCache>
                <c:formatCode>General</c:formatCode>
                <c:ptCount val="1"/>
              </c:numCache>
            </c:numRef>
          </c:cat>
          <c:val>
            <c:numRef>
              <c:f>Sheet1!$B$2</c:f>
              <c:numCache>
                <c:formatCode>General</c:formatCode>
                <c:ptCount val="1"/>
                <c:pt idx="0">
                  <c:v>140</c:v>
                </c:pt>
              </c:numCache>
            </c:numRef>
          </c:val>
          <c:extLst xmlns:c16r2="http://schemas.microsoft.com/office/drawing/2015/06/chart">
            <c:ext xmlns:c16="http://schemas.microsoft.com/office/drawing/2014/chart" uri="{C3380CC4-5D6E-409C-BE32-E72D297353CC}">
              <c16:uniqueId val="{00000000-585D-4E5E-9139-F467CF2796B5}"/>
            </c:ext>
          </c:extLst>
        </c:ser>
        <c:ser>
          <c:idx val="1"/>
          <c:order val="1"/>
          <c:tx>
            <c:strRef>
              <c:f>Sheet1!$C$1</c:f>
              <c:strCache>
                <c:ptCount val="1"/>
                <c:pt idx="0">
                  <c:v>2016 m. pasaulinės rinkos naftos kaina už barelį (USD)</c:v>
                </c:pt>
              </c:strCache>
            </c:strRef>
          </c:tx>
          <c:spPr>
            <a:solidFill>
              <a:srgbClr val="FF5050"/>
            </a:solidFill>
            <a:ln>
              <a:noFill/>
            </a:ln>
            <a:effectLst/>
            <a:sp3d/>
          </c:spPr>
          <c:invertIfNegative val="0"/>
          <c:dLbls>
            <c:delete val="1"/>
          </c:dLbls>
          <c:cat>
            <c:numRef>
              <c:f>Sheet1!$A$2</c:f>
              <c:numCache>
                <c:formatCode>General</c:formatCode>
                <c:ptCount val="1"/>
              </c:numCache>
            </c:numRef>
          </c:cat>
          <c:val>
            <c:numRef>
              <c:f>Sheet1!$C$2</c:f>
              <c:numCache>
                <c:formatCode>General</c:formatCode>
                <c:ptCount val="1"/>
                <c:pt idx="0">
                  <c:v>45</c:v>
                </c:pt>
              </c:numCache>
            </c:numRef>
          </c:val>
          <c:extLst xmlns:c16r2="http://schemas.microsoft.com/office/drawing/2015/06/chart">
            <c:ext xmlns:c16="http://schemas.microsoft.com/office/drawing/2014/chart" uri="{C3380CC4-5D6E-409C-BE32-E72D297353CC}">
              <c16:uniqueId val="{00000001-585D-4E5E-9139-F467CF2796B5}"/>
            </c:ext>
          </c:extLst>
        </c:ser>
        <c:ser>
          <c:idx val="2"/>
          <c:order val="2"/>
          <c:tx>
            <c:strRef>
              <c:f>Sheet1!$D$1</c:f>
              <c:strCache>
                <c:ptCount val="1"/>
                <c:pt idx="0">
                  <c:v>iki 2014 m. pasaulinės rinkos alyvos atliekų (žaliavos) kaina už toną (EUR)</c:v>
                </c:pt>
              </c:strCache>
            </c:strRef>
          </c:tx>
          <c:spPr>
            <a:solidFill>
              <a:srgbClr val="00B050"/>
            </a:solidFill>
            <a:ln>
              <a:noFill/>
            </a:ln>
            <a:effectLst/>
            <a:sp3d/>
          </c:spPr>
          <c:invertIfNegative val="0"/>
          <c:dLbls>
            <c:delete val="1"/>
          </c:dLbls>
          <c:cat>
            <c:numRef>
              <c:f>Sheet1!$A$2</c:f>
              <c:numCache>
                <c:formatCode>General</c:formatCode>
                <c:ptCount val="1"/>
              </c:numCache>
            </c:numRef>
          </c:cat>
          <c:val>
            <c:numRef>
              <c:f>Sheet1!$D$2</c:f>
              <c:numCache>
                <c:formatCode>General</c:formatCode>
                <c:ptCount val="1"/>
                <c:pt idx="0">
                  <c:v>400</c:v>
                </c:pt>
              </c:numCache>
            </c:numRef>
          </c:val>
          <c:extLst xmlns:c16r2="http://schemas.microsoft.com/office/drawing/2015/06/chart">
            <c:ext xmlns:c16="http://schemas.microsoft.com/office/drawing/2014/chart" uri="{C3380CC4-5D6E-409C-BE32-E72D297353CC}">
              <c16:uniqueId val="{00000002-585D-4E5E-9139-F467CF2796B5}"/>
            </c:ext>
          </c:extLst>
        </c:ser>
        <c:ser>
          <c:idx val="3"/>
          <c:order val="3"/>
          <c:tx>
            <c:strRef>
              <c:f>Sheet1!$E$1</c:f>
              <c:strCache>
                <c:ptCount val="1"/>
                <c:pt idx="0">
                  <c:v>2016 m. pasaulinės rinkos alyvos atliekų (žaliavos) kaina už toną (EUR)</c:v>
                </c:pt>
              </c:strCache>
            </c:strRef>
          </c:tx>
          <c:spPr>
            <a:solidFill>
              <a:srgbClr val="FF5050"/>
            </a:solidFill>
            <a:ln>
              <a:noFill/>
            </a:ln>
            <a:effectLst/>
            <a:sp3d/>
          </c:spPr>
          <c:invertIfNegative val="0"/>
          <c:dLbls>
            <c:delete val="1"/>
          </c:dLbls>
          <c:cat>
            <c:numRef>
              <c:f>Sheet1!$A$2</c:f>
              <c:numCache>
                <c:formatCode>General</c:formatCode>
                <c:ptCount val="1"/>
              </c:numCache>
            </c:numRef>
          </c:cat>
          <c:val>
            <c:numRef>
              <c:f>Sheet1!$E$2</c:f>
              <c:numCache>
                <c:formatCode>General</c:formatCode>
                <c:ptCount val="1"/>
                <c:pt idx="0">
                  <c:v>100</c:v>
                </c:pt>
              </c:numCache>
            </c:numRef>
          </c:val>
          <c:extLst xmlns:c16r2="http://schemas.microsoft.com/office/drawing/2015/06/chart">
            <c:ext xmlns:c16="http://schemas.microsoft.com/office/drawing/2014/chart" uri="{C3380CC4-5D6E-409C-BE32-E72D297353CC}">
              <c16:uniqueId val="{00000003-585D-4E5E-9139-F467CF2796B5}"/>
            </c:ext>
          </c:extLst>
        </c:ser>
        <c:dLbls>
          <c:showLegendKey val="0"/>
          <c:showVal val="1"/>
          <c:showCatName val="0"/>
          <c:showSerName val="0"/>
          <c:showPercent val="0"/>
          <c:showBubbleSize val="0"/>
        </c:dLbls>
        <c:gapWidth val="150"/>
        <c:shape val="box"/>
        <c:axId val="116612480"/>
        <c:axId val="116622464"/>
        <c:axId val="0"/>
      </c:bar3DChart>
      <c:catAx>
        <c:axId val="1166124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622464"/>
        <c:crosses val="autoZero"/>
        <c:auto val="1"/>
        <c:lblAlgn val="ctr"/>
        <c:lblOffset val="100"/>
        <c:noMultiLvlLbl val="0"/>
      </c:catAx>
      <c:valAx>
        <c:axId val="116622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6612480"/>
        <c:crosses val="autoZero"/>
        <c:crossBetween val="between"/>
      </c:valAx>
      <c:spPr>
        <a:noFill/>
        <a:ln>
          <a:noFill/>
        </a:ln>
        <a:effectLst/>
      </c:spPr>
    </c:plotArea>
    <c:legend>
      <c:legendPos val="b"/>
      <c:layout>
        <c:manualLayout>
          <c:xMode val="edge"/>
          <c:yMode val="edge"/>
          <c:x val="0.10226681734227668"/>
          <c:y val="0.78133181071049085"/>
          <c:w val="0.89114537766112567"/>
          <c:h val="0.1798717521414999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10"/>
      <c:rAngAx val="0"/>
      <c:perspective val="10"/>
    </c:view3D>
    <c:floor>
      <c:thickness val="0"/>
      <c:spPr>
        <a:noFill/>
        <a:ln>
          <a:noFill/>
        </a:ln>
        <a:effectLst/>
        <a:sp3d/>
      </c:spPr>
    </c:floor>
    <c:sideWall>
      <c:thickness val="0"/>
      <c:spPr>
        <a:solidFill>
          <a:srgbClr val="EEF6E2"/>
        </a:solidFill>
        <a:ln>
          <a:solidFill>
            <a:schemeClr val="accent1"/>
          </a:solidFill>
        </a:ln>
        <a:effectLst/>
        <a:sp3d>
          <a:contourClr>
            <a:schemeClr val="accent1"/>
          </a:contourClr>
        </a:sp3d>
      </c:spPr>
    </c:sideWall>
    <c:backWall>
      <c:thickness val="0"/>
      <c:spPr>
        <a:solidFill>
          <a:srgbClr val="EEF6E2"/>
        </a:solidFill>
        <a:ln>
          <a:solidFill>
            <a:schemeClr val="accent1"/>
          </a:solidFill>
        </a:ln>
        <a:effectLst/>
        <a:sp3d>
          <a:contourClr>
            <a:schemeClr val="accent1"/>
          </a:contourClr>
        </a:sp3d>
      </c:spPr>
    </c:backWall>
    <c:plotArea>
      <c:layout>
        <c:manualLayout>
          <c:layoutTarget val="inner"/>
          <c:xMode val="edge"/>
          <c:yMode val="edge"/>
          <c:x val="7.2473070348543014E-2"/>
          <c:y val="4.4304728249567722E-2"/>
          <c:w val="0.54227549635188554"/>
          <c:h val="0.93504318608473702"/>
        </c:manualLayout>
      </c:layout>
      <c:bar3DChart>
        <c:barDir val="col"/>
        <c:grouping val="clustered"/>
        <c:varyColors val="0"/>
        <c:ser>
          <c:idx val="0"/>
          <c:order val="0"/>
          <c:tx>
            <c:strRef>
              <c:f>Sheet1!$B$1</c:f>
              <c:strCache>
                <c:ptCount val="1"/>
                <c:pt idx="0">
                  <c:v>2015 m.  alyvų atliekų tvarkytojo sumokama kaina alyvų atliekų turėtojui</c:v>
                </c:pt>
              </c:strCache>
            </c:strRef>
          </c:tx>
          <c:spPr>
            <a:solidFill>
              <a:schemeClr val="accent5">
                <a:lumMod val="75000"/>
              </a:schemeClr>
            </a:solidFill>
            <a:ln>
              <a:noFill/>
            </a:ln>
            <a:effectLst/>
            <a:sp3d/>
          </c:spPr>
          <c:invertIfNegative val="0"/>
          <c:cat>
            <c:strRef>
              <c:f>Sheet1!$A$2</c:f>
              <c:strCache>
                <c:ptCount val="1"/>
                <c:pt idx="0">
                  <c:v>Category 1</c:v>
                </c:pt>
              </c:strCache>
            </c:strRef>
          </c:cat>
          <c:val>
            <c:numRef>
              <c:f>Sheet1!$B$2</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0-F391-406B-9ED9-A1335BFB8C7E}"/>
            </c:ext>
          </c:extLst>
        </c:ser>
        <c:ser>
          <c:idx val="1"/>
          <c:order val="1"/>
          <c:tx>
            <c:strRef>
              <c:f>Sheet1!$C$1</c:f>
              <c:strCache>
                <c:ptCount val="1"/>
                <c:pt idx="0">
                  <c:v>2016 m. alyvų atliekų turėtojo sumokama kaina alyvų atliekų tvarkytojui</c:v>
                </c:pt>
              </c:strCache>
            </c:strRef>
          </c:tx>
          <c:spPr>
            <a:solidFill>
              <a:srgbClr val="FF5050"/>
            </a:solidFill>
            <a:ln>
              <a:noFill/>
            </a:ln>
            <a:effectLst/>
            <a:sp3d/>
          </c:spPr>
          <c:invertIfNegative val="0"/>
          <c:cat>
            <c:strRef>
              <c:f>Sheet1!$A$2</c:f>
              <c:strCache>
                <c:ptCount val="1"/>
                <c:pt idx="0">
                  <c:v>Category 1</c:v>
                </c:pt>
              </c:strCache>
            </c:strRef>
          </c:cat>
          <c:val>
            <c:numRef>
              <c:f>Sheet1!$C$2</c:f>
              <c:numCache>
                <c:formatCode>General</c:formatCode>
                <c:ptCount val="1"/>
                <c:pt idx="0">
                  <c:v>-150</c:v>
                </c:pt>
              </c:numCache>
            </c:numRef>
          </c:val>
          <c:extLst xmlns:c16r2="http://schemas.microsoft.com/office/drawing/2015/06/chart">
            <c:ext xmlns:c16="http://schemas.microsoft.com/office/drawing/2014/chart" uri="{C3380CC4-5D6E-409C-BE32-E72D297353CC}">
              <c16:uniqueId val="{00000001-F391-406B-9ED9-A1335BFB8C7E}"/>
            </c:ext>
          </c:extLst>
        </c:ser>
        <c:dLbls>
          <c:showLegendKey val="0"/>
          <c:showVal val="0"/>
          <c:showCatName val="0"/>
          <c:showSerName val="0"/>
          <c:showPercent val="0"/>
          <c:showBubbleSize val="0"/>
        </c:dLbls>
        <c:gapWidth val="219"/>
        <c:shape val="box"/>
        <c:axId val="116417664"/>
        <c:axId val="116419200"/>
        <c:axId val="0"/>
      </c:bar3DChart>
      <c:catAx>
        <c:axId val="116417664"/>
        <c:scaling>
          <c:orientation val="minMax"/>
        </c:scaling>
        <c:delete val="1"/>
        <c:axPos val="b"/>
        <c:numFmt formatCode="General" sourceLinked="1"/>
        <c:majorTickMark val="none"/>
        <c:minorTickMark val="none"/>
        <c:tickLblPos val="nextTo"/>
        <c:crossAx val="116419200"/>
        <c:crosses val="autoZero"/>
        <c:auto val="1"/>
        <c:lblAlgn val="ctr"/>
        <c:lblOffset val="100"/>
        <c:noMultiLvlLbl val="0"/>
      </c:catAx>
      <c:valAx>
        <c:axId val="116419200"/>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6417664"/>
        <c:crosses val="autoZero"/>
        <c:crossBetween val="between"/>
      </c:valAx>
      <c:spPr>
        <a:noFill/>
        <a:ln>
          <a:noFill/>
        </a:ln>
        <a:effectLst/>
      </c:spPr>
    </c:plotArea>
    <c:legend>
      <c:legendPos val="b"/>
      <c:layout>
        <c:manualLayout>
          <c:xMode val="edge"/>
          <c:yMode val="edge"/>
          <c:x val="0.66807405044341495"/>
          <c:y val="0.30000585931852319"/>
          <c:w val="0.32854198691612568"/>
          <c:h val="0.4093761271578652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4855566730402269E-2"/>
          <c:y val="7.2515895979351735E-2"/>
          <c:w val="0.85635818729692803"/>
          <c:h val="0.72594611065759207"/>
        </c:manualLayout>
      </c:layout>
      <c:bar3DChart>
        <c:barDir val="col"/>
        <c:grouping val="clustered"/>
        <c:varyColors val="0"/>
        <c:ser>
          <c:idx val="0"/>
          <c:order val="0"/>
          <c:tx>
            <c:strRef>
              <c:f>Sheet1!$B$1</c:f>
              <c:strCache>
                <c:ptCount val="1"/>
                <c:pt idx="0">
                  <c:v>Gamintojų ir importuotojų sąvade užsiregistravusių importuotojų pateiktas vidutinis kiekis (t)</c:v>
                </c:pt>
              </c:strCache>
            </c:strRef>
          </c:tx>
          <c:spPr>
            <a:solidFill>
              <a:srgbClr val="33CCCC"/>
            </a:solidFill>
            <a:ln w="28575">
              <a:solidFill>
                <a:schemeClr val="accent5">
                  <a:lumMod val="75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contourW="28575">
              <a:bevelT w="63500" h="25400"/>
              <a:contourClr>
                <a:schemeClr val="accent5">
                  <a:lumMod val="75000"/>
                </a:schemeClr>
              </a:contourClr>
            </a:sp3d>
          </c:spPr>
          <c:invertIfNegative val="0"/>
          <c:dLbls>
            <c:dLbl>
              <c:idx val="0"/>
              <c:layout>
                <c:manualLayout>
                  <c:x val="1.5432098765432098E-2"/>
                  <c:y val="-0.1016579043423133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C8C-4AA8-A6F3-3A11EF193DF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610</c:v>
                </c:pt>
              </c:numCache>
            </c:numRef>
          </c:val>
          <c:extLst xmlns:c16r2="http://schemas.microsoft.com/office/drawing/2015/06/chart">
            <c:ext xmlns:c16="http://schemas.microsoft.com/office/drawing/2014/chart" uri="{C3380CC4-5D6E-409C-BE32-E72D297353CC}">
              <c16:uniqueId val="{00000000-456F-4938-A1DE-E12DC33E7B5E}"/>
            </c:ext>
          </c:extLst>
        </c:ser>
        <c:ser>
          <c:idx val="1"/>
          <c:order val="1"/>
          <c:tx>
            <c:strRef>
              <c:f>Sheet1!$C$1</c:f>
              <c:strCache>
                <c:ptCount val="1"/>
                <c:pt idx="0">
                  <c:v>GIA narių pateiktas kiekis (t)</c:v>
                </c:pt>
              </c:strCache>
            </c:strRef>
          </c:tx>
          <c:spPr>
            <a:solidFill>
              <a:srgbClr val="CC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3950617283950615E-2"/>
                  <c:y val="-8.640921869096641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C8C-4AA8-A6F3-3A11EF193DF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219.916</c:v>
                </c:pt>
              </c:numCache>
            </c:numRef>
          </c:val>
          <c:extLst xmlns:c16r2="http://schemas.microsoft.com/office/drawing/2015/06/chart">
            <c:ext xmlns:c16="http://schemas.microsoft.com/office/drawing/2014/chart" uri="{C3380CC4-5D6E-409C-BE32-E72D297353CC}">
              <c16:uniqueId val="{00000001-456F-4938-A1DE-E12DC33E7B5E}"/>
            </c:ext>
          </c:extLst>
        </c:ser>
        <c:dLbls>
          <c:showLegendKey val="0"/>
          <c:showVal val="1"/>
          <c:showCatName val="0"/>
          <c:showSerName val="0"/>
          <c:showPercent val="0"/>
          <c:showBubbleSize val="0"/>
        </c:dLbls>
        <c:gapWidth val="292"/>
        <c:shape val="box"/>
        <c:axId val="116923392"/>
        <c:axId val="116937472"/>
        <c:axId val="0"/>
      </c:bar3DChart>
      <c:catAx>
        <c:axId val="1169233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937472"/>
        <c:crosses val="autoZero"/>
        <c:auto val="1"/>
        <c:lblAlgn val="ctr"/>
        <c:lblOffset val="100"/>
        <c:noMultiLvlLbl val="0"/>
      </c:catAx>
      <c:valAx>
        <c:axId val="116937472"/>
        <c:scaling>
          <c:orientation val="minMax"/>
        </c:scaling>
        <c:delete val="0"/>
        <c:axPos val="l"/>
        <c:majorGridlines>
          <c:spPr>
            <a:ln w="9525" cap="flat" cmpd="sng" algn="ctr">
              <a:solidFill>
                <a:schemeClr val="bg1">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16923392"/>
        <c:crosses val="autoZero"/>
        <c:crossBetween val="between"/>
      </c:valAx>
      <c:spPr>
        <a:noFill/>
        <a:ln>
          <a:noFill/>
        </a:ln>
        <a:effectLst/>
      </c:spPr>
    </c:plotArea>
    <c:legend>
      <c:legendPos val="b"/>
      <c:layout>
        <c:manualLayout>
          <c:xMode val="edge"/>
          <c:yMode val="edge"/>
          <c:x val="0.14851188561894682"/>
          <c:y val="0.81195929920830057"/>
          <c:w val="0.75384253234789089"/>
          <c:h val="0.18292854739167466"/>
        </c:manualLayout>
      </c:layout>
      <c:overlay val="0"/>
      <c:spPr>
        <a:noFill/>
        <a:ln>
          <a:noFill/>
        </a:ln>
        <a:effectLst/>
      </c:spPr>
      <c:txPr>
        <a:bodyPr rot="0" spcFirstLastPara="1" vertOverflow="ellipsis" vert="horz" wrap="square" anchor="ctr" anchorCtr="1"/>
        <a:lstStyle/>
        <a:p>
          <a:pPr algn="just">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910869857052921E-2"/>
          <c:y val="4.5195657638844977E-2"/>
          <c:w val="0.88616643868273892"/>
          <c:h val="0.78062100267888956"/>
        </c:manualLayout>
      </c:layout>
      <c:bar3DChart>
        <c:barDir val="col"/>
        <c:grouping val="clustered"/>
        <c:varyColors val="0"/>
        <c:ser>
          <c:idx val="0"/>
          <c:order val="0"/>
          <c:tx>
            <c:strRef>
              <c:f>Sheet1!$B$1</c:f>
              <c:strCache>
                <c:ptCount val="1"/>
                <c:pt idx="0">
                  <c:v>GIA narių pateiktas vidaus degimo variklių degalų arba tepalų filtrų kiekis (t)</c:v>
                </c:pt>
              </c:strCache>
            </c:strRef>
          </c:tx>
          <c:spPr>
            <a:solidFill>
              <a:schemeClr val="accent5">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 </c:v>
                </c:pt>
              </c:strCache>
            </c:strRef>
          </c:cat>
          <c:val>
            <c:numRef>
              <c:f>Sheet1!$B$2</c:f>
              <c:numCache>
                <c:formatCode>General</c:formatCode>
                <c:ptCount val="1"/>
                <c:pt idx="0">
                  <c:v>219.916</c:v>
                </c:pt>
              </c:numCache>
            </c:numRef>
          </c:val>
          <c:extLst xmlns:c16r2="http://schemas.microsoft.com/office/drawing/2015/06/chart">
            <c:ext xmlns:c16="http://schemas.microsoft.com/office/drawing/2014/chart" uri="{C3380CC4-5D6E-409C-BE32-E72D297353CC}">
              <c16:uniqueId val="{00000000-303D-4ECF-92E5-C19B9CD937C6}"/>
            </c:ext>
          </c:extLst>
        </c:ser>
        <c:ser>
          <c:idx val="1"/>
          <c:order val="1"/>
          <c:tx>
            <c:strRef>
              <c:f>Sheet1!$C$1</c:f>
              <c:strCache>
                <c:ptCount val="1"/>
                <c:pt idx="0">
                  <c:v>GIA sistemoje sutvarkytas vidaus degimo variklių degalų arba tepalų filtrų kiekis (t)</c:v>
                </c:pt>
              </c:strCache>
            </c:strRef>
          </c:tx>
          <c:spPr>
            <a:solidFill>
              <a:schemeClr val="accent6">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 </c:v>
                </c:pt>
              </c:strCache>
            </c:strRef>
          </c:cat>
          <c:val>
            <c:numRef>
              <c:f>Sheet1!$C$2</c:f>
              <c:numCache>
                <c:formatCode>General</c:formatCode>
                <c:ptCount val="1"/>
                <c:pt idx="0">
                  <c:v>180</c:v>
                </c:pt>
              </c:numCache>
            </c:numRef>
          </c:val>
          <c:extLst xmlns:c16r2="http://schemas.microsoft.com/office/drawing/2015/06/chart">
            <c:ext xmlns:c16="http://schemas.microsoft.com/office/drawing/2014/chart" uri="{C3380CC4-5D6E-409C-BE32-E72D297353CC}">
              <c16:uniqueId val="{00000001-303D-4ECF-92E5-C19B9CD937C6}"/>
            </c:ext>
          </c:extLst>
        </c:ser>
        <c:dLbls>
          <c:showLegendKey val="0"/>
          <c:showVal val="1"/>
          <c:showCatName val="0"/>
          <c:showSerName val="0"/>
          <c:showPercent val="0"/>
          <c:showBubbleSize val="0"/>
        </c:dLbls>
        <c:gapWidth val="298"/>
        <c:shape val="box"/>
        <c:axId val="162223616"/>
        <c:axId val="202288512"/>
        <c:axId val="0"/>
      </c:bar3DChart>
      <c:catAx>
        <c:axId val="162223616"/>
        <c:scaling>
          <c:orientation val="minMax"/>
        </c:scaling>
        <c:delete val="1"/>
        <c:axPos val="b"/>
        <c:numFmt formatCode="General" sourceLinked="1"/>
        <c:majorTickMark val="none"/>
        <c:minorTickMark val="none"/>
        <c:tickLblPos val="nextTo"/>
        <c:crossAx val="202288512"/>
        <c:crosses val="autoZero"/>
        <c:auto val="1"/>
        <c:lblAlgn val="ctr"/>
        <c:lblOffset val="100"/>
        <c:noMultiLvlLbl val="0"/>
      </c:catAx>
      <c:valAx>
        <c:axId val="202288512"/>
        <c:scaling>
          <c:orientation val="minMax"/>
        </c:scaling>
        <c:delete val="0"/>
        <c:axPos val="l"/>
        <c:majorGridlines>
          <c:spPr>
            <a:ln w="9525" cap="flat" cmpd="sng" algn="ctr">
              <a:solidFill>
                <a:schemeClr val="tx2">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2223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solidFill>
          <a:schemeClr val="bg1">
            <a:lumMod val="95000"/>
          </a:schemeClr>
        </a:solidFill>
        <a:ln>
          <a:noFill/>
        </a:ln>
        <a:effectLst/>
        <a:sp3d/>
      </c:spPr>
    </c:sideWall>
    <c:backWall>
      <c:thickness val="0"/>
      <c:spPr>
        <a:solidFill>
          <a:schemeClr val="bg1">
            <a:lumMod val="95000"/>
          </a:schemeClr>
        </a:solidFill>
        <a:ln>
          <a:noFill/>
        </a:ln>
        <a:effectLst/>
        <a:sp3d/>
      </c:spPr>
    </c:backWall>
    <c:plotArea>
      <c:layout>
        <c:manualLayout>
          <c:layoutTarget val="inner"/>
          <c:xMode val="edge"/>
          <c:yMode val="edge"/>
          <c:x val="7.6351301759624207E-2"/>
          <c:y val="2.0498179061561043E-2"/>
          <c:w val="0.88398375767532211"/>
          <c:h val="0.78969337575229848"/>
        </c:manualLayout>
      </c:layout>
      <c:bar3DChart>
        <c:barDir val="col"/>
        <c:grouping val="clustered"/>
        <c:varyColors val="0"/>
        <c:ser>
          <c:idx val="0"/>
          <c:order val="0"/>
          <c:tx>
            <c:strRef>
              <c:f>Sheet1!$B$1</c:f>
              <c:strCache>
                <c:ptCount val="1"/>
                <c:pt idx="0">
                  <c:v>Gamintojų ir importuotojų sąvade užsiregistravusių importuotojų vidutinis patiektas kiekis (t)</c:v>
                </c:pt>
              </c:strCache>
            </c:strRef>
          </c:tx>
          <c:spPr>
            <a:solidFill>
              <a:srgbClr val="33CCCC"/>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400</c:v>
                </c:pt>
              </c:numCache>
            </c:numRef>
          </c:val>
          <c:extLst xmlns:c16r2="http://schemas.microsoft.com/office/drawing/2015/06/chart">
            <c:ext xmlns:c16="http://schemas.microsoft.com/office/drawing/2014/chart" uri="{C3380CC4-5D6E-409C-BE32-E72D297353CC}">
              <c16:uniqueId val="{00000000-152C-4D94-8C7A-D8A4EB7DF91F}"/>
            </c:ext>
          </c:extLst>
        </c:ser>
        <c:ser>
          <c:idx val="1"/>
          <c:order val="1"/>
          <c:tx>
            <c:strRef>
              <c:f>Sheet1!$C$1</c:f>
              <c:strCache>
                <c:ptCount val="1"/>
                <c:pt idx="0">
                  <c:v>GIA narių patiektas kiekis (t)</c:v>
                </c:pt>
              </c:strCache>
            </c:strRef>
          </c:tx>
          <c:spPr>
            <a:solidFill>
              <a:srgbClr val="FFC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224.60300000000001</c:v>
                </c:pt>
              </c:numCache>
            </c:numRef>
          </c:val>
          <c:extLst xmlns:c16r2="http://schemas.microsoft.com/office/drawing/2015/06/chart">
            <c:ext xmlns:c16="http://schemas.microsoft.com/office/drawing/2014/chart" uri="{C3380CC4-5D6E-409C-BE32-E72D297353CC}">
              <c16:uniqueId val="{00000003-152C-4D94-8C7A-D8A4EB7DF91F}"/>
            </c:ext>
          </c:extLst>
        </c:ser>
        <c:dLbls>
          <c:showLegendKey val="0"/>
          <c:showVal val="1"/>
          <c:showCatName val="0"/>
          <c:showSerName val="0"/>
          <c:showPercent val="0"/>
          <c:showBubbleSize val="0"/>
        </c:dLbls>
        <c:gapWidth val="150"/>
        <c:shape val="box"/>
        <c:axId val="117053696"/>
        <c:axId val="117055488"/>
        <c:axId val="0"/>
      </c:bar3DChart>
      <c:catAx>
        <c:axId val="117053696"/>
        <c:scaling>
          <c:orientation val="minMax"/>
        </c:scaling>
        <c:delete val="1"/>
        <c:axPos val="b"/>
        <c:numFmt formatCode="General" sourceLinked="1"/>
        <c:majorTickMark val="none"/>
        <c:minorTickMark val="none"/>
        <c:tickLblPos val="nextTo"/>
        <c:crossAx val="117055488"/>
        <c:crosses val="autoZero"/>
        <c:auto val="1"/>
        <c:lblAlgn val="ctr"/>
        <c:lblOffset val="100"/>
        <c:noMultiLvlLbl val="0"/>
      </c:catAx>
      <c:valAx>
        <c:axId val="117055488"/>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7053696"/>
        <c:crosses val="autoZero"/>
        <c:crossBetween val="between"/>
      </c:valAx>
      <c:spPr>
        <a:noFill/>
        <a:ln>
          <a:noFill/>
        </a:ln>
        <a:effectLst/>
      </c:spPr>
    </c:plotArea>
    <c:legend>
      <c:legendPos val="b"/>
      <c:layout>
        <c:manualLayout>
          <c:xMode val="edge"/>
          <c:yMode val="edge"/>
          <c:x val="0"/>
          <c:y val="0.82543438113217937"/>
          <c:w val="1"/>
          <c:h val="0.1622690943005660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7150049382614859E-2"/>
          <c:y val="1.9024121266828405E-2"/>
          <c:w val="0.89851275000375663"/>
          <c:h val="0.80481687125037249"/>
        </c:manualLayout>
      </c:layout>
      <c:bar3DChart>
        <c:barDir val="col"/>
        <c:grouping val="clustered"/>
        <c:varyColors val="0"/>
        <c:ser>
          <c:idx val="0"/>
          <c:order val="0"/>
          <c:tx>
            <c:strRef>
              <c:f>Sheet1!$B$1</c:f>
              <c:strCache>
                <c:ptCount val="1"/>
                <c:pt idx="0">
                  <c:v>GIA narių pateiktas vidaus degimo variklių oro filtrų kiekis (t)</c:v>
                </c:pt>
              </c:strCache>
            </c:strRef>
          </c:tx>
          <c:spPr>
            <a:solidFill>
              <a:srgbClr val="FFFF66"/>
            </a:solidFill>
            <a:ln>
              <a:noFill/>
            </a:ln>
            <a:effectLst/>
            <a:sp3d/>
          </c:spPr>
          <c:invertIfNegative val="0"/>
          <c:dLbls>
            <c:dLbl>
              <c:idx val="0"/>
              <c:layout>
                <c:manualLayout>
                  <c:x val="5.8195499146903376E-2"/>
                  <c:y val="-9.97377093419233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F8D-4196-9840-41A23D6FF14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3</c:v>
                </c:pt>
              </c:strCache>
            </c:strRef>
          </c:cat>
          <c:val>
            <c:numRef>
              <c:f>Sheet1!$B$2</c:f>
              <c:numCache>
                <c:formatCode>General</c:formatCode>
                <c:ptCount val="1"/>
                <c:pt idx="0">
                  <c:v>224.60300000000001</c:v>
                </c:pt>
              </c:numCache>
            </c:numRef>
          </c:val>
          <c:shape val="cylinder"/>
          <c:extLst xmlns:c16r2="http://schemas.microsoft.com/office/drawing/2015/06/chart">
            <c:ext xmlns:c16="http://schemas.microsoft.com/office/drawing/2014/chart" uri="{C3380CC4-5D6E-409C-BE32-E72D297353CC}">
              <c16:uniqueId val="{00000000-0F8D-4196-9840-41A23D6FF149}"/>
            </c:ext>
          </c:extLst>
        </c:ser>
        <c:ser>
          <c:idx val="1"/>
          <c:order val="1"/>
          <c:tx>
            <c:strRef>
              <c:f>Sheet1!$C$1</c:f>
              <c:strCache>
                <c:ptCount val="1"/>
                <c:pt idx="0">
                  <c:v>GIA sistemoje sutvarkytas vidaus degimo variklių oro filtrų kiekis (t)</c:v>
                </c:pt>
              </c:strCache>
            </c:strRef>
          </c:tx>
          <c:spPr>
            <a:solidFill>
              <a:srgbClr val="92D050"/>
            </a:solidFill>
            <a:ln>
              <a:noFill/>
            </a:ln>
            <a:effectLst/>
            <a:sp3d/>
          </c:spPr>
          <c:invertIfNegative val="0"/>
          <c:dLbls>
            <c:dLbl>
              <c:idx val="0"/>
              <c:layout>
                <c:manualLayout>
                  <c:x val="6.6234517559856709E-2"/>
                  <c:y val="-0.11894966443159455"/>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F8D-4196-9840-41A23D6FF149}"/>
                </c:ext>
                <c:ext xmlns:c15="http://schemas.microsoft.com/office/drawing/2012/chart" uri="{CE6537A1-D6FC-4f65-9D91-7224C49458BB}">
                  <c15:layout>
                    <c:manualLayout>
                      <c:w val="0.15453292770221905"/>
                      <c:h val="3.7691116062415014E-2"/>
                    </c:manualLayout>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3</c:v>
                </c:pt>
              </c:strCache>
            </c:strRef>
          </c:cat>
          <c:val>
            <c:numRef>
              <c:f>Sheet1!$C$2</c:f>
              <c:numCache>
                <c:formatCode>General</c:formatCode>
                <c:ptCount val="1"/>
                <c:pt idx="0">
                  <c:v>183</c:v>
                </c:pt>
              </c:numCache>
            </c:numRef>
          </c:val>
          <c:shape val="cylinder"/>
          <c:extLst xmlns:c16r2="http://schemas.microsoft.com/office/drawing/2015/06/chart">
            <c:ext xmlns:c16="http://schemas.microsoft.com/office/drawing/2014/chart" uri="{C3380CC4-5D6E-409C-BE32-E72D297353CC}">
              <c16:uniqueId val="{00000001-0F8D-4196-9840-41A23D6FF149}"/>
            </c:ext>
          </c:extLst>
        </c:ser>
        <c:dLbls>
          <c:showLegendKey val="0"/>
          <c:showVal val="1"/>
          <c:showCatName val="0"/>
          <c:showSerName val="0"/>
          <c:showPercent val="0"/>
          <c:showBubbleSize val="0"/>
        </c:dLbls>
        <c:gapWidth val="150"/>
        <c:shape val="box"/>
        <c:axId val="117100928"/>
        <c:axId val="117102464"/>
        <c:axId val="0"/>
      </c:bar3DChart>
      <c:catAx>
        <c:axId val="117100928"/>
        <c:scaling>
          <c:orientation val="minMax"/>
        </c:scaling>
        <c:delete val="1"/>
        <c:axPos val="b"/>
        <c:numFmt formatCode="General" sourceLinked="1"/>
        <c:majorTickMark val="none"/>
        <c:minorTickMark val="none"/>
        <c:tickLblPos val="nextTo"/>
        <c:crossAx val="117102464"/>
        <c:crosses val="autoZero"/>
        <c:auto val="1"/>
        <c:lblAlgn val="ctr"/>
        <c:lblOffset val="100"/>
        <c:noMultiLvlLbl val="0"/>
      </c:catAx>
      <c:valAx>
        <c:axId val="117102464"/>
        <c:scaling>
          <c:orientation val="minMax"/>
          <c:min val="100"/>
        </c:scaling>
        <c:delete val="0"/>
        <c:axPos val="l"/>
        <c:majorGridlines>
          <c:spPr>
            <a:ln w="9525" cap="flat" cmpd="sng" algn="ctr">
              <a:solidFill>
                <a:schemeClr val="accent2">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7100928"/>
        <c:crosses val="autoZero"/>
        <c:crossBetween val="between"/>
      </c:valAx>
      <c:spPr>
        <a:noFill/>
        <a:ln>
          <a:noFill/>
        </a:ln>
        <a:effectLst/>
      </c:spPr>
    </c:plotArea>
    <c:legend>
      <c:legendPos val="b"/>
      <c:layout>
        <c:manualLayout>
          <c:xMode val="edge"/>
          <c:yMode val="edge"/>
          <c:x val="3.7721692423491097E-2"/>
          <c:y val="0.84772275071560377"/>
          <c:w val="0.9622783075765089"/>
          <c:h val="0.1204324443147561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FFF5E2-0506-44E5-A2F8-BF0F7AE9C699}" type="doc">
      <dgm:prSet loTypeId="urn:microsoft.com/office/officeart/2005/8/layout/cycle1" loCatId="cycle" qsTypeId="urn:microsoft.com/office/officeart/2005/8/quickstyle/3d1" qsCatId="3D" csTypeId="urn:microsoft.com/office/officeart/2005/8/colors/accent1_2" csCatId="accent1" phldr="1"/>
      <dgm:spPr/>
      <dgm:t>
        <a:bodyPr/>
        <a:lstStyle/>
        <a:p>
          <a:endParaRPr lang="en-US"/>
        </a:p>
      </dgm:t>
    </dgm:pt>
    <dgm:pt modelId="{3450DE22-F8C2-4F9B-919F-A352CCD30B6F}">
      <dgm:prSet phldrT="[Text]"/>
      <dgm:spPr/>
      <dgm:t>
        <a:bodyPr/>
        <a:lstStyle/>
        <a:p>
          <a:endParaRPr lang="en-US" dirty="0"/>
        </a:p>
      </dgm:t>
    </dgm:pt>
    <dgm:pt modelId="{80D0094A-69FD-4E41-A6EE-DDF53D398DB3}" type="parTrans" cxnId="{360B5739-4B54-4C66-A87D-1BC1227AE09A}">
      <dgm:prSet/>
      <dgm:spPr/>
      <dgm:t>
        <a:bodyPr/>
        <a:lstStyle/>
        <a:p>
          <a:endParaRPr lang="en-US"/>
        </a:p>
      </dgm:t>
    </dgm:pt>
    <dgm:pt modelId="{83D8DE88-5FF7-42A8-9118-DE2A3F0BB864}" type="sibTrans" cxnId="{360B5739-4B54-4C66-A87D-1BC1227AE09A}">
      <dgm:prSet/>
      <dgm:spPr>
        <a:gradFill flip="none" rotWithShape="1">
          <a:gsLst>
            <a:gs pos="0">
              <a:srgbClr val="4DC844">
                <a:shade val="30000"/>
                <a:satMod val="115000"/>
              </a:srgbClr>
            </a:gs>
            <a:gs pos="50000">
              <a:srgbClr val="4DC844">
                <a:shade val="67500"/>
                <a:satMod val="115000"/>
              </a:srgbClr>
            </a:gs>
            <a:gs pos="100000">
              <a:srgbClr val="4DC844">
                <a:shade val="100000"/>
                <a:satMod val="115000"/>
              </a:srgbClr>
            </a:gs>
          </a:gsLst>
          <a:lin ang="16200000" scaled="1"/>
          <a:tileRect/>
        </a:gradFill>
      </dgm:spPr>
      <dgm:t>
        <a:bodyPr/>
        <a:lstStyle/>
        <a:p>
          <a:endParaRPr lang="en-US"/>
        </a:p>
      </dgm:t>
    </dgm:pt>
    <dgm:pt modelId="{BCF6EB5A-6773-4470-9808-37F5A9482284}">
      <dgm:prSet phldrT="[Text]"/>
      <dgm:spPr/>
      <dgm:t>
        <a:bodyPr/>
        <a:lstStyle/>
        <a:p>
          <a:endParaRPr lang="en-US" dirty="0"/>
        </a:p>
      </dgm:t>
    </dgm:pt>
    <dgm:pt modelId="{ED77DC9B-7A8C-492D-8E4A-5434C0652574}" type="parTrans" cxnId="{41E3E921-042F-40B9-A4A5-F4268884DFBC}">
      <dgm:prSet/>
      <dgm:spPr/>
      <dgm:t>
        <a:bodyPr/>
        <a:lstStyle/>
        <a:p>
          <a:endParaRPr lang="en-US"/>
        </a:p>
      </dgm:t>
    </dgm:pt>
    <dgm:pt modelId="{97AF6F6D-75FC-4D1E-A8B3-FE0218D303F8}" type="sibTrans" cxnId="{41E3E921-042F-40B9-A4A5-F4268884DFBC}">
      <dgm:prSet/>
      <dgm:spPr>
        <a:gradFill flip="none" rotWithShape="0">
          <a:gsLst>
            <a:gs pos="0">
              <a:srgbClr val="4DC844">
                <a:shade val="30000"/>
                <a:satMod val="115000"/>
              </a:srgbClr>
            </a:gs>
            <a:gs pos="50000">
              <a:srgbClr val="4DC844">
                <a:shade val="67500"/>
                <a:satMod val="115000"/>
              </a:srgbClr>
            </a:gs>
            <a:gs pos="100000">
              <a:srgbClr val="4DC844">
                <a:shade val="100000"/>
                <a:satMod val="115000"/>
              </a:srgbClr>
            </a:gs>
          </a:gsLst>
          <a:lin ang="16200000" scaled="1"/>
          <a:tileRect/>
        </a:gradFill>
      </dgm:spPr>
      <dgm:t>
        <a:bodyPr/>
        <a:lstStyle/>
        <a:p>
          <a:endParaRPr lang="en-US"/>
        </a:p>
      </dgm:t>
    </dgm:pt>
    <dgm:pt modelId="{1B9B2DD2-6E24-4BDF-A130-357BCD6EED0F}">
      <dgm:prSet phldrT="[Text]"/>
      <dgm:spPr/>
      <dgm:t>
        <a:bodyPr/>
        <a:lstStyle/>
        <a:p>
          <a:endParaRPr lang="en-US" dirty="0"/>
        </a:p>
      </dgm:t>
    </dgm:pt>
    <dgm:pt modelId="{AE4734CB-FE52-433F-A692-5E449443A2E8}" type="parTrans" cxnId="{B6D27D97-DCC0-45DA-B74F-B9470ED080B2}">
      <dgm:prSet/>
      <dgm:spPr/>
      <dgm:t>
        <a:bodyPr/>
        <a:lstStyle/>
        <a:p>
          <a:endParaRPr lang="en-US"/>
        </a:p>
      </dgm:t>
    </dgm:pt>
    <dgm:pt modelId="{573E9002-5AE7-45BC-BE79-CA67EBCBD5FC}" type="sibTrans" cxnId="{B6D27D97-DCC0-45DA-B74F-B9470ED080B2}">
      <dgm:prSet/>
      <dgm:spPr>
        <a:gradFill flip="none" rotWithShape="0">
          <a:gsLst>
            <a:gs pos="0">
              <a:srgbClr val="4DC844">
                <a:shade val="30000"/>
                <a:satMod val="115000"/>
              </a:srgbClr>
            </a:gs>
            <a:gs pos="50000">
              <a:srgbClr val="4DC844">
                <a:shade val="67500"/>
                <a:satMod val="115000"/>
              </a:srgbClr>
            </a:gs>
            <a:gs pos="100000">
              <a:srgbClr val="4DC844">
                <a:shade val="100000"/>
                <a:satMod val="115000"/>
              </a:srgbClr>
            </a:gs>
          </a:gsLst>
          <a:lin ang="16200000" scaled="1"/>
          <a:tileRect/>
        </a:gradFill>
      </dgm:spPr>
      <dgm:t>
        <a:bodyPr/>
        <a:lstStyle/>
        <a:p>
          <a:endParaRPr lang="en-US"/>
        </a:p>
      </dgm:t>
    </dgm:pt>
    <dgm:pt modelId="{3061B906-5D1C-4BE6-97A4-A75F23D2ADDD}">
      <dgm:prSet phldrT="[Text]"/>
      <dgm:spPr/>
      <dgm:t>
        <a:bodyPr/>
        <a:lstStyle/>
        <a:p>
          <a:endParaRPr lang="en-US" dirty="0"/>
        </a:p>
      </dgm:t>
    </dgm:pt>
    <dgm:pt modelId="{3DC82725-6C1A-46D2-BE60-EE4155E41606}" type="sibTrans" cxnId="{61C932D3-8F3E-4B11-A42F-B41206D8D51F}">
      <dgm:prSet/>
      <dgm:spPr>
        <a:gradFill flip="none" rotWithShape="0">
          <a:gsLst>
            <a:gs pos="0">
              <a:srgbClr val="4DC844">
                <a:shade val="30000"/>
                <a:satMod val="115000"/>
              </a:srgbClr>
            </a:gs>
            <a:gs pos="50000">
              <a:srgbClr val="4DC844">
                <a:shade val="67500"/>
                <a:satMod val="115000"/>
              </a:srgbClr>
            </a:gs>
            <a:gs pos="100000">
              <a:srgbClr val="4DC844">
                <a:shade val="100000"/>
                <a:satMod val="115000"/>
              </a:srgbClr>
            </a:gs>
          </a:gsLst>
          <a:path path="circle">
            <a:fillToRect r="100000" b="100000"/>
          </a:path>
          <a:tileRect l="-100000" t="-100000"/>
        </a:gradFill>
      </dgm:spPr>
      <dgm:t>
        <a:bodyPr/>
        <a:lstStyle/>
        <a:p>
          <a:endParaRPr lang="en-US"/>
        </a:p>
      </dgm:t>
    </dgm:pt>
    <dgm:pt modelId="{9B6A2743-24B9-49A0-882A-C8C556E8C906}" type="parTrans" cxnId="{61C932D3-8F3E-4B11-A42F-B41206D8D51F}">
      <dgm:prSet/>
      <dgm:spPr/>
      <dgm:t>
        <a:bodyPr/>
        <a:lstStyle/>
        <a:p>
          <a:endParaRPr lang="en-US"/>
        </a:p>
      </dgm:t>
    </dgm:pt>
    <dgm:pt modelId="{237EDDE9-86C7-41BB-9A37-A07C682DB3F8}" type="pres">
      <dgm:prSet presAssocID="{03FFF5E2-0506-44E5-A2F8-BF0F7AE9C699}" presName="cycle" presStyleCnt="0">
        <dgm:presLayoutVars>
          <dgm:dir/>
          <dgm:resizeHandles val="exact"/>
        </dgm:presLayoutVars>
      </dgm:prSet>
      <dgm:spPr/>
      <dgm:t>
        <a:bodyPr/>
        <a:lstStyle/>
        <a:p>
          <a:endParaRPr lang="en-US"/>
        </a:p>
      </dgm:t>
    </dgm:pt>
    <dgm:pt modelId="{BD974E76-3677-44B9-91F4-DF5BD3D01F78}" type="pres">
      <dgm:prSet presAssocID="{3450DE22-F8C2-4F9B-919F-A352CCD30B6F}" presName="dummy" presStyleCnt="0"/>
      <dgm:spPr/>
    </dgm:pt>
    <dgm:pt modelId="{F0963BF8-D859-4BA9-999D-CCE83DF31E96}" type="pres">
      <dgm:prSet presAssocID="{3450DE22-F8C2-4F9B-919F-A352CCD30B6F}" presName="node" presStyleLbl="revTx" presStyleIdx="0" presStyleCnt="4">
        <dgm:presLayoutVars>
          <dgm:bulletEnabled val="1"/>
        </dgm:presLayoutVars>
      </dgm:prSet>
      <dgm:spPr/>
      <dgm:t>
        <a:bodyPr/>
        <a:lstStyle/>
        <a:p>
          <a:endParaRPr lang="en-US"/>
        </a:p>
      </dgm:t>
    </dgm:pt>
    <dgm:pt modelId="{7181E4F0-8D31-4D8D-A47E-63D8067429C3}" type="pres">
      <dgm:prSet presAssocID="{83D8DE88-5FF7-42A8-9118-DE2A3F0BB864}" presName="sibTrans" presStyleLbl="node1" presStyleIdx="0" presStyleCnt="4" custAng="3184356" custScaleY="116467" custLinFactNeighborX="8512" custLinFactNeighborY="1781"/>
      <dgm:spPr/>
      <dgm:t>
        <a:bodyPr/>
        <a:lstStyle/>
        <a:p>
          <a:endParaRPr lang="en-US"/>
        </a:p>
      </dgm:t>
    </dgm:pt>
    <dgm:pt modelId="{1C7D999E-E963-4354-BBC5-D6C39AF6C5A6}" type="pres">
      <dgm:prSet presAssocID="{BCF6EB5A-6773-4470-9808-37F5A9482284}" presName="dummy" presStyleCnt="0"/>
      <dgm:spPr/>
    </dgm:pt>
    <dgm:pt modelId="{3D654B57-B118-4F2B-9C6D-1D27C0B51D83}" type="pres">
      <dgm:prSet presAssocID="{BCF6EB5A-6773-4470-9808-37F5A9482284}" presName="node" presStyleLbl="revTx" presStyleIdx="1" presStyleCnt="4">
        <dgm:presLayoutVars>
          <dgm:bulletEnabled val="1"/>
        </dgm:presLayoutVars>
      </dgm:prSet>
      <dgm:spPr/>
      <dgm:t>
        <a:bodyPr/>
        <a:lstStyle/>
        <a:p>
          <a:endParaRPr lang="en-US"/>
        </a:p>
      </dgm:t>
    </dgm:pt>
    <dgm:pt modelId="{3C42AEE5-4AC7-4A8A-AF76-F30433EC2763}" type="pres">
      <dgm:prSet presAssocID="{97AF6F6D-75FC-4D1E-A8B3-FE0218D303F8}" presName="sibTrans" presStyleLbl="node1" presStyleIdx="1" presStyleCnt="4" custAng="2164136" custLinFactNeighborX="-10596" custLinFactNeighborY="1781"/>
      <dgm:spPr/>
      <dgm:t>
        <a:bodyPr/>
        <a:lstStyle/>
        <a:p>
          <a:endParaRPr lang="en-US"/>
        </a:p>
      </dgm:t>
    </dgm:pt>
    <dgm:pt modelId="{9E044A67-1BD2-43F1-AA30-DE6FDD2008EB}" type="pres">
      <dgm:prSet presAssocID="{1B9B2DD2-6E24-4BDF-A130-357BCD6EED0F}" presName="dummy" presStyleCnt="0"/>
      <dgm:spPr/>
    </dgm:pt>
    <dgm:pt modelId="{33F62AA2-D56F-4C2A-8793-AD515D1CD418}" type="pres">
      <dgm:prSet presAssocID="{1B9B2DD2-6E24-4BDF-A130-357BCD6EED0F}" presName="node" presStyleLbl="revTx" presStyleIdx="2" presStyleCnt="4">
        <dgm:presLayoutVars>
          <dgm:bulletEnabled val="1"/>
        </dgm:presLayoutVars>
      </dgm:prSet>
      <dgm:spPr/>
      <dgm:t>
        <a:bodyPr/>
        <a:lstStyle/>
        <a:p>
          <a:endParaRPr lang="en-US"/>
        </a:p>
      </dgm:t>
    </dgm:pt>
    <dgm:pt modelId="{4F1AE76F-CB65-44B4-B5C0-D05F2B19D204}" type="pres">
      <dgm:prSet presAssocID="{573E9002-5AE7-45BC-BE79-CA67EBCBD5FC}" presName="sibTrans" presStyleLbl="node1" presStyleIdx="2" presStyleCnt="4" custAng="2351718" custScaleX="105839" custScaleY="87017" custLinFactNeighborX="-9536" custLinFactNeighborY="1781"/>
      <dgm:spPr/>
      <dgm:t>
        <a:bodyPr/>
        <a:lstStyle/>
        <a:p>
          <a:endParaRPr lang="en-US"/>
        </a:p>
      </dgm:t>
    </dgm:pt>
    <dgm:pt modelId="{818690E8-27FC-47CD-90FE-B92770308084}" type="pres">
      <dgm:prSet presAssocID="{3061B906-5D1C-4BE6-97A4-A75F23D2ADDD}" presName="dummy" presStyleCnt="0"/>
      <dgm:spPr/>
    </dgm:pt>
    <dgm:pt modelId="{2257E635-09B4-49CC-8982-33CE07D673B0}" type="pres">
      <dgm:prSet presAssocID="{3061B906-5D1C-4BE6-97A4-A75F23D2ADDD}" presName="node" presStyleLbl="revTx" presStyleIdx="3" presStyleCnt="4" custFlipHor="1" custScaleX="83947" custScaleY="90561">
        <dgm:presLayoutVars>
          <dgm:bulletEnabled val="1"/>
        </dgm:presLayoutVars>
      </dgm:prSet>
      <dgm:spPr/>
      <dgm:t>
        <a:bodyPr/>
        <a:lstStyle/>
        <a:p>
          <a:endParaRPr lang="en-US"/>
        </a:p>
      </dgm:t>
    </dgm:pt>
    <dgm:pt modelId="{33D44489-0F6D-477F-9EB4-6560336E3F72}" type="pres">
      <dgm:prSet presAssocID="{3DC82725-6C1A-46D2-BE60-EE4155E41606}" presName="sibTrans" presStyleLbl="node1" presStyleIdx="3" presStyleCnt="4" custAng="3005868" custScaleX="94609" custScaleY="101112" custLinFactNeighborX="9368" custLinFactNeighborY="-8"/>
      <dgm:spPr/>
      <dgm:t>
        <a:bodyPr/>
        <a:lstStyle/>
        <a:p>
          <a:endParaRPr lang="en-US"/>
        </a:p>
      </dgm:t>
    </dgm:pt>
  </dgm:ptLst>
  <dgm:cxnLst>
    <dgm:cxn modelId="{4E3869E4-94AE-4C2C-85ED-C6838F8FAC71}" type="presOf" srcId="{3061B906-5D1C-4BE6-97A4-A75F23D2ADDD}" destId="{2257E635-09B4-49CC-8982-33CE07D673B0}" srcOrd="0" destOrd="0" presId="urn:microsoft.com/office/officeart/2005/8/layout/cycle1"/>
    <dgm:cxn modelId="{6A6AD885-67F4-41BA-BB3C-C34CB8EBDFCF}" type="presOf" srcId="{BCF6EB5A-6773-4470-9808-37F5A9482284}" destId="{3D654B57-B118-4F2B-9C6D-1D27C0B51D83}" srcOrd="0" destOrd="0" presId="urn:microsoft.com/office/officeart/2005/8/layout/cycle1"/>
    <dgm:cxn modelId="{61C932D3-8F3E-4B11-A42F-B41206D8D51F}" srcId="{03FFF5E2-0506-44E5-A2F8-BF0F7AE9C699}" destId="{3061B906-5D1C-4BE6-97A4-A75F23D2ADDD}" srcOrd="3" destOrd="0" parTransId="{9B6A2743-24B9-49A0-882A-C8C556E8C906}" sibTransId="{3DC82725-6C1A-46D2-BE60-EE4155E41606}"/>
    <dgm:cxn modelId="{360B5739-4B54-4C66-A87D-1BC1227AE09A}" srcId="{03FFF5E2-0506-44E5-A2F8-BF0F7AE9C699}" destId="{3450DE22-F8C2-4F9B-919F-A352CCD30B6F}" srcOrd="0" destOrd="0" parTransId="{80D0094A-69FD-4E41-A6EE-DDF53D398DB3}" sibTransId="{83D8DE88-5FF7-42A8-9118-DE2A3F0BB864}"/>
    <dgm:cxn modelId="{EC272638-DA95-4152-98D0-4AEF7D325069}" type="presOf" srcId="{03FFF5E2-0506-44E5-A2F8-BF0F7AE9C699}" destId="{237EDDE9-86C7-41BB-9A37-A07C682DB3F8}" srcOrd="0" destOrd="0" presId="urn:microsoft.com/office/officeart/2005/8/layout/cycle1"/>
    <dgm:cxn modelId="{FAB25D43-D389-48E8-AE64-08C4610FB88E}" type="presOf" srcId="{3450DE22-F8C2-4F9B-919F-A352CCD30B6F}" destId="{F0963BF8-D859-4BA9-999D-CCE83DF31E96}" srcOrd="0" destOrd="0" presId="urn:microsoft.com/office/officeart/2005/8/layout/cycle1"/>
    <dgm:cxn modelId="{B6D27D97-DCC0-45DA-B74F-B9470ED080B2}" srcId="{03FFF5E2-0506-44E5-A2F8-BF0F7AE9C699}" destId="{1B9B2DD2-6E24-4BDF-A130-357BCD6EED0F}" srcOrd="2" destOrd="0" parTransId="{AE4734CB-FE52-433F-A692-5E449443A2E8}" sibTransId="{573E9002-5AE7-45BC-BE79-CA67EBCBD5FC}"/>
    <dgm:cxn modelId="{A1772EED-43D2-4BAD-A73B-7264C3DF7D78}" type="presOf" srcId="{573E9002-5AE7-45BC-BE79-CA67EBCBD5FC}" destId="{4F1AE76F-CB65-44B4-B5C0-D05F2B19D204}" srcOrd="0" destOrd="0" presId="urn:microsoft.com/office/officeart/2005/8/layout/cycle1"/>
    <dgm:cxn modelId="{9FC9A65B-5120-4600-B88E-72D2039DD2BF}" type="presOf" srcId="{83D8DE88-5FF7-42A8-9118-DE2A3F0BB864}" destId="{7181E4F0-8D31-4D8D-A47E-63D8067429C3}" srcOrd="0" destOrd="0" presId="urn:microsoft.com/office/officeart/2005/8/layout/cycle1"/>
    <dgm:cxn modelId="{6019DFED-8A1A-42E1-987D-E4D305D510A0}" type="presOf" srcId="{3DC82725-6C1A-46D2-BE60-EE4155E41606}" destId="{33D44489-0F6D-477F-9EB4-6560336E3F72}" srcOrd="0" destOrd="0" presId="urn:microsoft.com/office/officeart/2005/8/layout/cycle1"/>
    <dgm:cxn modelId="{8EDECFAF-92A7-4D6C-9827-DED88E3E401B}" type="presOf" srcId="{1B9B2DD2-6E24-4BDF-A130-357BCD6EED0F}" destId="{33F62AA2-D56F-4C2A-8793-AD515D1CD418}" srcOrd="0" destOrd="0" presId="urn:microsoft.com/office/officeart/2005/8/layout/cycle1"/>
    <dgm:cxn modelId="{DEF3EB67-98C3-41FF-9B67-D9906D7C28CB}" type="presOf" srcId="{97AF6F6D-75FC-4D1E-A8B3-FE0218D303F8}" destId="{3C42AEE5-4AC7-4A8A-AF76-F30433EC2763}" srcOrd="0" destOrd="0" presId="urn:microsoft.com/office/officeart/2005/8/layout/cycle1"/>
    <dgm:cxn modelId="{41E3E921-042F-40B9-A4A5-F4268884DFBC}" srcId="{03FFF5E2-0506-44E5-A2F8-BF0F7AE9C699}" destId="{BCF6EB5A-6773-4470-9808-37F5A9482284}" srcOrd="1" destOrd="0" parTransId="{ED77DC9B-7A8C-492D-8E4A-5434C0652574}" sibTransId="{97AF6F6D-75FC-4D1E-A8B3-FE0218D303F8}"/>
    <dgm:cxn modelId="{1D5BF7D8-987F-45C7-B7D1-454EA79373EC}" type="presParOf" srcId="{237EDDE9-86C7-41BB-9A37-A07C682DB3F8}" destId="{BD974E76-3677-44B9-91F4-DF5BD3D01F78}" srcOrd="0" destOrd="0" presId="urn:microsoft.com/office/officeart/2005/8/layout/cycle1"/>
    <dgm:cxn modelId="{DD992814-3234-4F2E-B720-890131AB8FD7}" type="presParOf" srcId="{237EDDE9-86C7-41BB-9A37-A07C682DB3F8}" destId="{F0963BF8-D859-4BA9-999D-CCE83DF31E96}" srcOrd="1" destOrd="0" presId="urn:microsoft.com/office/officeart/2005/8/layout/cycle1"/>
    <dgm:cxn modelId="{2AF48282-97AA-43F7-B4C9-AFE442921849}" type="presParOf" srcId="{237EDDE9-86C7-41BB-9A37-A07C682DB3F8}" destId="{7181E4F0-8D31-4D8D-A47E-63D8067429C3}" srcOrd="2" destOrd="0" presId="urn:microsoft.com/office/officeart/2005/8/layout/cycle1"/>
    <dgm:cxn modelId="{B537D556-B42E-486D-A51A-6ADCA69EFF3B}" type="presParOf" srcId="{237EDDE9-86C7-41BB-9A37-A07C682DB3F8}" destId="{1C7D999E-E963-4354-BBC5-D6C39AF6C5A6}" srcOrd="3" destOrd="0" presId="urn:microsoft.com/office/officeart/2005/8/layout/cycle1"/>
    <dgm:cxn modelId="{353211B2-779C-4162-8B95-8DEFDE6B6278}" type="presParOf" srcId="{237EDDE9-86C7-41BB-9A37-A07C682DB3F8}" destId="{3D654B57-B118-4F2B-9C6D-1D27C0B51D83}" srcOrd="4" destOrd="0" presId="urn:microsoft.com/office/officeart/2005/8/layout/cycle1"/>
    <dgm:cxn modelId="{E2E58B59-C95D-4565-A5E1-1145377C1D9D}" type="presParOf" srcId="{237EDDE9-86C7-41BB-9A37-A07C682DB3F8}" destId="{3C42AEE5-4AC7-4A8A-AF76-F30433EC2763}" srcOrd="5" destOrd="0" presId="urn:microsoft.com/office/officeart/2005/8/layout/cycle1"/>
    <dgm:cxn modelId="{67A8A7AD-7B66-4CED-92EF-0DF3258B1B39}" type="presParOf" srcId="{237EDDE9-86C7-41BB-9A37-A07C682DB3F8}" destId="{9E044A67-1BD2-43F1-AA30-DE6FDD2008EB}" srcOrd="6" destOrd="0" presId="urn:microsoft.com/office/officeart/2005/8/layout/cycle1"/>
    <dgm:cxn modelId="{D76F33D3-395D-4C9E-874F-6E48B221DD26}" type="presParOf" srcId="{237EDDE9-86C7-41BB-9A37-A07C682DB3F8}" destId="{33F62AA2-D56F-4C2A-8793-AD515D1CD418}" srcOrd="7" destOrd="0" presId="urn:microsoft.com/office/officeart/2005/8/layout/cycle1"/>
    <dgm:cxn modelId="{A072BEC2-C824-4C42-9094-657480C2723F}" type="presParOf" srcId="{237EDDE9-86C7-41BB-9A37-A07C682DB3F8}" destId="{4F1AE76F-CB65-44B4-B5C0-D05F2B19D204}" srcOrd="8" destOrd="0" presId="urn:microsoft.com/office/officeart/2005/8/layout/cycle1"/>
    <dgm:cxn modelId="{EAA2D155-905E-48BE-8E13-4808C7FD1BC5}" type="presParOf" srcId="{237EDDE9-86C7-41BB-9A37-A07C682DB3F8}" destId="{818690E8-27FC-47CD-90FE-B92770308084}" srcOrd="9" destOrd="0" presId="urn:microsoft.com/office/officeart/2005/8/layout/cycle1"/>
    <dgm:cxn modelId="{6199511E-2439-4766-83B4-CB577A7AE011}" type="presParOf" srcId="{237EDDE9-86C7-41BB-9A37-A07C682DB3F8}" destId="{2257E635-09B4-49CC-8982-33CE07D673B0}" srcOrd="10" destOrd="0" presId="urn:microsoft.com/office/officeart/2005/8/layout/cycle1"/>
    <dgm:cxn modelId="{646B45D9-ABC5-4E7C-BB32-E675EF27ED15}" type="presParOf" srcId="{237EDDE9-86C7-41BB-9A37-A07C682DB3F8}" destId="{33D44489-0F6D-477F-9EB4-6560336E3F72}" srcOrd="11" destOrd="0" presId="urn:microsoft.com/office/officeart/2005/8/layout/cycle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FFF5E2-0506-44E5-A2F8-BF0F7AE9C699}" type="doc">
      <dgm:prSet loTypeId="urn:microsoft.com/office/officeart/2005/8/layout/cycle1" loCatId="cycle" qsTypeId="urn:microsoft.com/office/officeart/2005/8/quickstyle/3d1" qsCatId="3D" csTypeId="urn:microsoft.com/office/officeart/2005/8/colors/accent1_2" csCatId="accent1" phldr="1"/>
      <dgm:spPr/>
      <dgm:t>
        <a:bodyPr/>
        <a:lstStyle/>
        <a:p>
          <a:endParaRPr lang="en-US"/>
        </a:p>
      </dgm:t>
    </dgm:pt>
    <dgm:pt modelId="{3450DE22-F8C2-4F9B-919F-A352CCD30B6F}">
      <dgm:prSet phldrT="[Text]"/>
      <dgm:spPr/>
      <dgm:t>
        <a:bodyPr/>
        <a:lstStyle/>
        <a:p>
          <a:endParaRPr lang="en-US" dirty="0"/>
        </a:p>
      </dgm:t>
    </dgm:pt>
    <dgm:pt modelId="{80D0094A-69FD-4E41-A6EE-DDF53D398DB3}" type="parTrans" cxnId="{360B5739-4B54-4C66-A87D-1BC1227AE09A}">
      <dgm:prSet/>
      <dgm:spPr/>
      <dgm:t>
        <a:bodyPr/>
        <a:lstStyle/>
        <a:p>
          <a:endParaRPr lang="en-US"/>
        </a:p>
      </dgm:t>
    </dgm:pt>
    <dgm:pt modelId="{83D8DE88-5FF7-42A8-9118-DE2A3F0BB864}" type="sibTrans" cxnId="{360B5739-4B54-4C66-A87D-1BC1227AE09A}">
      <dgm:prSet/>
      <dgm:spPr>
        <a:solidFill>
          <a:srgbClr val="0070C0"/>
        </a:solidFill>
      </dgm:spPr>
      <dgm:t>
        <a:bodyPr/>
        <a:lstStyle/>
        <a:p>
          <a:endParaRPr lang="en-US"/>
        </a:p>
      </dgm:t>
    </dgm:pt>
    <dgm:pt modelId="{BCF6EB5A-6773-4470-9808-37F5A9482284}">
      <dgm:prSet phldrT="[Text]"/>
      <dgm:spPr/>
      <dgm:t>
        <a:bodyPr/>
        <a:lstStyle/>
        <a:p>
          <a:endParaRPr lang="en-US" dirty="0"/>
        </a:p>
      </dgm:t>
    </dgm:pt>
    <dgm:pt modelId="{ED77DC9B-7A8C-492D-8E4A-5434C0652574}" type="parTrans" cxnId="{41E3E921-042F-40B9-A4A5-F4268884DFBC}">
      <dgm:prSet/>
      <dgm:spPr/>
      <dgm:t>
        <a:bodyPr/>
        <a:lstStyle/>
        <a:p>
          <a:endParaRPr lang="en-US"/>
        </a:p>
      </dgm:t>
    </dgm:pt>
    <dgm:pt modelId="{97AF6F6D-75FC-4D1E-A8B3-FE0218D303F8}" type="sibTrans" cxnId="{41E3E921-042F-40B9-A4A5-F4268884DFBC}">
      <dgm:prSet/>
      <dgm:spPr>
        <a:solidFill>
          <a:srgbClr val="0070C0"/>
        </a:solidFill>
      </dgm:spPr>
      <dgm:t>
        <a:bodyPr/>
        <a:lstStyle/>
        <a:p>
          <a:endParaRPr lang="en-US"/>
        </a:p>
      </dgm:t>
    </dgm:pt>
    <dgm:pt modelId="{1B9B2DD2-6E24-4BDF-A130-357BCD6EED0F}">
      <dgm:prSet phldrT="[Text]"/>
      <dgm:spPr/>
      <dgm:t>
        <a:bodyPr/>
        <a:lstStyle/>
        <a:p>
          <a:endParaRPr lang="en-US" dirty="0"/>
        </a:p>
      </dgm:t>
    </dgm:pt>
    <dgm:pt modelId="{AE4734CB-FE52-433F-A692-5E449443A2E8}" type="parTrans" cxnId="{B6D27D97-DCC0-45DA-B74F-B9470ED080B2}">
      <dgm:prSet/>
      <dgm:spPr/>
      <dgm:t>
        <a:bodyPr/>
        <a:lstStyle/>
        <a:p>
          <a:endParaRPr lang="en-US"/>
        </a:p>
      </dgm:t>
    </dgm:pt>
    <dgm:pt modelId="{573E9002-5AE7-45BC-BE79-CA67EBCBD5FC}" type="sibTrans" cxnId="{B6D27D97-DCC0-45DA-B74F-B9470ED080B2}">
      <dgm:prSet/>
      <dgm:spPr>
        <a:solidFill>
          <a:srgbClr val="0070C0"/>
        </a:solidFill>
      </dgm:spPr>
      <dgm:t>
        <a:bodyPr/>
        <a:lstStyle/>
        <a:p>
          <a:endParaRPr lang="en-US"/>
        </a:p>
      </dgm:t>
    </dgm:pt>
    <dgm:pt modelId="{3061B906-5D1C-4BE6-97A4-A75F23D2ADDD}">
      <dgm:prSet phldrT="[Text]"/>
      <dgm:spPr/>
      <dgm:t>
        <a:bodyPr/>
        <a:lstStyle/>
        <a:p>
          <a:endParaRPr lang="en-US" dirty="0"/>
        </a:p>
      </dgm:t>
    </dgm:pt>
    <dgm:pt modelId="{3DC82725-6C1A-46D2-BE60-EE4155E41606}" type="sibTrans" cxnId="{61C932D3-8F3E-4B11-A42F-B41206D8D51F}">
      <dgm:prSet/>
      <dgm:spPr>
        <a:solidFill>
          <a:srgbClr val="0070C0"/>
        </a:solidFill>
      </dgm:spPr>
      <dgm:t>
        <a:bodyPr/>
        <a:lstStyle/>
        <a:p>
          <a:endParaRPr lang="en-US"/>
        </a:p>
      </dgm:t>
    </dgm:pt>
    <dgm:pt modelId="{9B6A2743-24B9-49A0-882A-C8C556E8C906}" type="parTrans" cxnId="{61C932D3-8F3E-4B11-A42F-B41206D8D51F}">
      <dgm:prSet/>
      <dgm:spPr/>
      <dgm:t>
        <a:bodyPr/>
        <a:lstStyle/>
        <a:p>
          <a:endParaRPr lang="en-US"/>
        </a:p>
      </dgm:t>
    </dgm:pt>
    <dgm:pt modelId="{237EDDE9-86C7-41BB-9A37-A07C682DB3F8}" type="pres">
      <dgm:prSet presAssocID="{03FFF5E2-0506-44E5-A2F8-BF0F7AE9C699}" presName="cycle" presStyleCnt="0">
        <dgm:presLayoutVars>
          <dgm:dir/>
          <dgm:resizeHandles val="exact"/>
        </dgm:presLayoutVars>
      </dgm:prSet>
      <dgm:spPr/>
      <dgm:t>
        <a:bodyPr/>
        <a:lstStyle/>
        <a:p>
          <a:endParaRPr lang="en-US"/>
        </a:p>
      </dgm:t>
    </dgm:pt>
    <dgm:pt modelId="{BD974E76-3677-44B9-91F4-DF5BD3D01F78}" type="pres">
      <dgm:prSet presAssocID="{3450DE22-F8C2-4F9B-919F-A352CCD30B6F}" presName="dummy" presStyleCnt="0"/>
      <dgm:spPr/>
    </dgm:pt>
    <dgm:pt modelId="{F0963BF8-D859-4BA9-999D-CCE83DF31E96}" type="pres">
      <dgm:prSet presAssocID="{3450DE22-F8C2-4F9B-919F-A352CCD30B6F}" presName="node" presStyleLbl="revTx" presStyleIdx="0" presStyleCnt="4">
        <dgm:presLayoutVars>
          <dgm:bulletEnabled val="1"/>
        </dgm:presLayoutVars>
      </dgm:prSet>
      <dgm:spPr/>
      <dgm:t>
        <a:bodyPr/>
        <a:lstStyle/>
        <a:p>
          <a:endParaRPr lang="en-US"/>
        </a:p>
      </dgm:t>
    </dgm:pt>
    <dgm:pt modelId="{7181E4F0-8D31-4D8D-A47E-63D8067429C3}" type="pres">
      <dgm:prSet presAssocID="{83D8DE88-5FF7-42A8-9118-DE2A3F0BB864}" presName="sibTrans" presStyleLbl="node1" presStyleIdx="0" presStyleCnt="4" custAng="3184356" custScaleY="116467" custLinFactNeighborX="8512" custLinFactNeighborY="1781"/>
      <dgm:spPr/>
      <dgm:t>
        <a:bodyPr/>
        <a:lstStyle/>
        <a:p>
          <a:endParaRPr lang="en-US"/>
        </a:p>
      </dgm:t>
    </dgm:pt>
    <dgm:pt modelId="{1C7D999E-E963-4354-BBC5-D6C39AF6C5A6}" type="pres">
      <dgm:prSet presAssocID="{BCF6EB5A-6773-4470-9808-37F5A9482284}" presName="dummy" presStyleCnt="0"/>
      <dgm:spPr/>
    </dgm:pt>
    <dgm:pt modelId="{3D654B57-B118-4F2B-9C6D-1D27C0B51D83}" type="pres">
      <dgm:prSet presAssocID="{BCF6EB5A-6773-4470-9808-37F5A9482284}" presName="node" presStyleLbl="revTx" presStyleIdx="1" presStyleCnt="4">
        <dgm:presLayoutVars>
          <dgm:bulletEnabled val="1"/>
        </dgm:presLayoutVars>
      </dgm:prSet>
      <dgm:spPr/>
      <dgm:t>
        <a:bodyPr/>
        <a:lstStyle/>
        <a:p>
          <a:endParaRPr lang="en-US"/>
        </a:p>
      </dgm:t>
    </dgm:pt>
    <dgm:pt modelId="{3C42AEE5-4AC7-4A8A-AF76-F30433EC2763}" type="pres">
      <dgm:prSet presAssocID="{97AF6F6D-75FC-4D1E-A8B3-FE0218D303F8}" presName="sibTrans" presStyleLbl="node1" presStyleIdx="1" presStyleCnt="4" custAng="2164136" custLinFactNeighborX="-10596" custLinFactNeighborY="1781"/>
      <dgm:spPr/>
      <dgm:t>
        <a:bodyPr/>
        <a:lstStyle/>
        <a:p>
          <a:endParaRPr lang="en-US"/>
        </a:p>
      </dgm:t>
    </dgm:pt>
    <dgm:pt modelId="{9E044A67-1BD2-43F1-AA30-DE6FDD2008EB}" type="pres">
      <dgm:prSet presAssocID="{1B9B2DD2-6E24-4BDF-A130-357BCD6EED0F}" presName="dummy" presStyleCnt="0"/>
      <dgm:spPr/>
    </dgm:pt>
    <dgm:pt modelId="{33F62AA2-D56F-4C2A-8793-AD515D1CD418}" type="pres">
      <dgm:prSet presAssocID="{1B9B2DD2-6E24-4BDF-A130-357BCD6EED0F}" presName="node" presStyleLbl="revTx" presStyleIdx="2" presStyleCnt="4">
        <dgm:presLayoutVars>
          <dgm:bulletEnabled val="1"/>
        </dgm:presLayoutVars>
      </dgm:prSet>
      <dgm:spPr/>
      <dgm:t>
        <a:bodyPr/>
        <a:lstStyle/>
        <a:p>
          <a:endParaRPr lang="en-US"/>
        </a:p>
      </dgm:t>
    </dgm:pt>
    <dgm:pt modelId="{4F1AE76F-CB65-44B4-B5C0-D05F2B19D204}" type="pres">
      <dgm:prSet presAssocID="{573E9002-5AE7-45BC-BE79-CA67EBCBD5FC}" presName="sibTrans" presStyleLbl="node1" presStyleIdx="2" presStyleCnt="4" custAng="2351718" custScaleX="105839" custScaleY="87017" custLinFactNeighborX="-3980" custLinFactNeighborY="706"/>
      <dgm:spPr/>
      <dgm:t>
        <a:bodyPr/>
        <a:lstStyle/>
        <a:p>
          <a:endParaRPr lang="en-US"/>
        </a:p>
      </dgm:t>
    </dgm:pt>
    <dgm:pt modelId="{818690E8-27FC-47CD-90FE-B92770308084}" type="pres">
      <dgm:prSet presAssocID="{3061B906-5D1C-4BE6-97A4-A75F23D2ADDD}" presName="dummy" presStyleCnt="0"/>
      <dgm:spPr/>
    </dgm:pt>
    <dgm:pt modelId="{2257E635-09B4-49CC-8982-33CE07D673B0}" type="pres">
      <dgm:prSet presAssocID="{3061B906-5D1C-4BE6-97A4-A75F23D2ADDD}" presName="node" presStyleLbl="revTx" presStyleIdx="3" presStyleCnt="4" custFlipHor="1" custScaleX="83947" custScaleY="90561">
        <dgm:presLayoutVars>
          <dgm:bulletEnabled val="1"/>
        </dgm:presLayoutVars>
      </dgm:prSet>
      <dgm:spPr/>
      <dgm:t>
        <a:bodyPr/>
        <a:lstStyle/>
        <a:p>
          <a:endParaRPr lang="en-US"/>
        </a:p>
      </dgm:t>
    </dgm:pt>
    <dgm:pt modelId="{33D44489-0F6D-477F-9EB4-6560336E3F72}" type="pres">
      <dgm:prSet presAssocID="{3DC82725-6C1A-46D2-BE60-EE4155E41606}" presName="sibTrans" presStyleLbl="node1" presStyleIdx="3" presStyleCnt="4" custAng="3006537" custScaleX="94609" custScaleY="101112" custLinFactNeighborX="9369" custLinFactNeighborY="2465"/>
      <dgm:spPr/>
      <dgm:t>
        <a:bodyPr/>
        <a:lstStyle/>
        <a:p>
          <a:endParaRPr lang="en-US"/>
        </a:p>
      </dgm:t>
    </dgm:pt>
  </dgm:ptLst>
  <dgm:cxnLst>
    <dgm:cxn modelId="{4E3869E4-94AE-4C2C-85ED-C6838F8FAC71}" type="presOf" srcId="{3061B906-5D1C-4BE6-97A4-A75F23D2ADDD}" destId="{2257E635-09B4-49CC-8982-33CE07D673B0}" srcOrd="0" destOrd="0" presId="urn:microsoft.com/office/officeart/2005/8/layout/cycle1"/>
    <dgm:cxn modelId="{6A6AD885-67F4-41BA-BB3C-C34CB8EBDFCF}" type="presOf" srcId="{BCF6EB5A-6773-4470-9808-37F5A9482284}" destId="{3D654B57-B118-4F2B-9C6D-1D27C0B51D83}" srcOrd="0" destOrd="0" presId="urn:microsoft.com/office/officeart/2005/8/layout/cycle1"/>
    <dgm:cxn modelId="{61C932D3-8F3E-4B11-A42F-B41206D8D51F}" srcId="{03FFF5E2-0506-44E5-A2F8-BF0F7AE9C699}" destId="{3061B906-5D1C-4BE6-97A4-A75F23D2ADDD}" srcOrd="3" destOrd="0" parTransId="{9B6A2743-24B9-49A0-882A-C8C556E8C906}" sibTransId="{3DC82725-6C1A-46D2-BE60-EE4155E41606}"/>
    <dgm:cxn modelId="{360B5739-4B54-4C66-A87D-1BC1227AE09A}" srcId="{03FFF5E2-0506-44E5-A2F8-BF0F7AE9C699}" destId="{3450DE22-F8C2-4F9B-919F-A352CCD30B6F}" srcOrd="0" destOrd="0" parTransId="{80D0094A-69FD-4E41-A6EE-DDF53D398DB3}" sibTransId="{83D8DE88-5FF7-42A8-9118-DE2A3F0BB864}"/>
    <dgm:cxn modelId="{EC272638-DA95-4152-98D0-4AEF7D325069}" type="presOf" srcId="{03FFF5E2-0506-44E5-A2F8-BF0F7AE9C699}" destId="{237EDDE9-86C7-41BB-9A37-A07C682DB3F8}" srcOrd="0" destOrd="0" presId="urn:microsoft.com/office/officeart/2005/8/layout/cycle1"/>
    <dgm:cxn modelId="{FAB25D43-D389-48E8-AE64-08C4610FB88E}" type="presOf" srcId="{3450DE22-F8C2-4F9B-919F-A352CCD30B6F}" destId="{F0963BF8-D859-4BA9-999D-CCE83DF31E96}" srcOrd="0" destOrd="0" presId="urn:microsoft.com/office/officeart/2005/8/layout/cycle1"/>
    <dgm:cxn modelId="{B6D27D97-DCC0-45DA-B74F-B9470ED080B2}" srcId="{03FFF5E2-0506-44E5-A2F8-BF0F7AE9C699}" destId="{1B9B2DD2-6E24-4BDF-A130-357BCD6EED0F}" srcOrd="2" destOrd="0" parTransId="{AE4734CB-FE52-433F-A692-5E449443A2E8}" sibTransId="{573E9002-5AE7-45BC-BE79-CA67EBCBD5FC}"/>
    <dgm:cxn modelId="{A1772EED-43D2-4BAD-A73B-7264C3DF7D78}" type="presOf" srcId="{573E9002-5AE7-45BC-BE79-CA67EBCBD5FC}" destId="{4F1AE76F-CB65-44B4-B5C0-D05F2B19D204}" srcOrd="0" destOrd="0" presId="urn:microsoft.com/office/officeart/2005/8/layout/cycle1"/>
    <dgm:cxn modelId="{9FC9A65B-5120-4600-B88E-72D2039DD2BF}" type="presOf" srcId="{83D8DE88-5FF7-42A8-9118-DE2A3F0BB864}" destId="{7181E4F0-8D31-4D8D-A47E-63D8067429C3}" srcOrd="0" destOrd="0" presId="urn:microsoft.com/office/officeart/2005/8/layout/cycle1"/>
    <dgm:cxn modelId="{6019DFED-8A1A-42E1-987D-E4D305D510A0}" type="presOf" srcId="{3DC82725-6C1A-46D2-BE60-EE4155E41606}" destId="{33D44489-0F6D-477F-9EB4-6560336E3F72}" srcOrd="0" destOrd="0" presId="urn:microsoft.com/office/officeart/2005/8/layout/cycle1"/>
    <dgm:cxn modelId="{8EDECFAF-92A7-4D6C-9827-DED88E3E401B}" type="presOf" srcId="{1B9B2DD2-6E24-4BDF-A130-357BCD6EED0F}" destId="{33F62AA2-D56F-4C2A-8793-AD515D1CD418}" srcOrd="0" destOrd="0" presId="urn:microsoft.com/office/officeart/2005/8/layout/cycle1"/>
    <dgm:cxn modelId="{DEF3EB67-98C3-41FF-9B67-D9906D7C28CB}" type="presOf" srcId="{97AF6F6D-75FC-4D1E-A8B3-FE0218D303F8}" destId="{3C42AEE5-4AC7-4A8A-AF76-F30433EC2763}" srcOrd="0" destOrd="0" presId="urn:microsoft.com/office/officeart/2005/8/layout/cycle1"/>
    <dgm:cxn modelId="{41E3E921-042F-40B9-A4A5-F4268884DFBC}" srcId="{03FFF5E2-0506-44E5-A2F8-BF0F7AE9C699}" destId="{BCF6EB5A-6773-4470-9808-37F5A9482284}" srcOrd="1" destOrd="0" parTransId="{ED77DC9B-7A8C-492D-8E4A-5434C0652574}" sibTransId="{97AF6F6D-75FC-4D1E-A8B3-FE0218D303F8}"/>
    <dgm:cxn modelId="{1D5BF7D8-987F-45C7-B7D1-454EA79373EC}" type="presParOf" srcId="{237EDDE9-86C7-41BB-9A37-A07C682DB3F8}" destId="{BD974E76-3677-44B9-91F4-DF5BD3D01F78}" srcOrd="0" destOrd="0" presId="urn:microsoft.com/office/officeart/2005/8/layout/cycle1"/>
    <dgm:cxn modelId="{DD992814-3234-4F2E-B720-890131AB8FD7}" type="presParOf" srcId="{237EDDE9-86C7-41BB-9A37-A07C682DB3F8}" destId="{F0963BF8-D859-4BA9-999D-CCE83DF31E96}" srcOrd="1" destOrd="0" presId="urn:microsoft.com/office/officeart/2005/8/layout/cycle1"/>
    <dgm:cxn modelId="{2AF48282-97AA-43F7-B4C9-AFE442921849}" type="presParOf" srcId="{237EDDE9-86C7-41BB-9A37-A07C682DB3F8}" destId="{7181E4F0-8D31-4D8D-A47E-63D8067429C3}" srcOrd="2" destOrd="0" presId="urn:microsoft.com/office/officeart/2005/8/layout/cycle1"/>
    <dgm:cxn modelId="{B537D556-B42E-486D-A51A-6ADCA69EFF3B}" type="presParOf" srcId="{237EDDE9-86C7-41BB-9A37-A07C682DB3F8}" destId="{1C7D999E-E963-4354-BBC5-D6C39AF6C5A6}" srcOrd="3" destOrd="0" presId="urn:microsoft.com/office/officeart/2005/8/layout/cycle1"/>
    <dgm:cxn modelId="{353211B2-779C-4162-8B95-8DEFDE6B6278}" type="presParOf" srcId="{237EDDE9-86C7-41BB-9A37-A07C682DB3F8}" destId="{3D654B57-B118-4F2B-9C6D-1D27C0B51D83}" srcOrd="4" destOrd="0" presId="urn:microsoft.com/office/officeart/2005/8/layout/cycle1"/>
    <dgm:cxn modelId="{E2E58B59-C95D-4565-A5E1-1145377C1D9D}" type="presParOf" srcId="{237EDDE9-86C7-41BB-9A37-A07C682DB3F8}" destId="{3C42AEE5-4AC7-4A8A-AF76-F30433EC2763}" srcOrd="5" destOrd="0" presId="urn:microsoft.com/office/officeart/2005/8/layout/cycle1"/>
    <dgm:cxn modelId="{67A8A7AD-7B66-4CED-92EF-0DF3258B1B39}" type="presParOf" srcId="{237EDDE9-86C7-41BB-9A37-A07C682DB3F8}" destId="{9E044A67-1BD2-43F1-AA30-DE6FDD2008EB}" srcOrd="6" destOrd="0" presId="urn:microsoft.com/office/officeart/2005/8/layout/cycle1"/>
    <dgm:cxn modelId="{D76F33D3-395D-4C9E-874F-6E48B221DD26}" type="presParOf" srcId="{237EDDE9-86C7-41BB-9A37-A07C682DB3F8}" destId="{33F62AA2-D56F-4C2A-8793-AD515D1CD418}" srcOrd="7" destOrd="0" presId="urn:microsoft.com/office/officeart/2005/8/layout/cycle1"/>
    <dgm:cxn modelId="{A072BEC2-C824-4C42-9094-657480C2723F}" type="presParOf" srcId="{237EDDE9-86C7-41BB-9A37-A07C682DB3F8}" destId="{4F1AE76F-CB65-44B4-B5C0-D05F2B19D204}" srcOrd="8" destOrd="0" presId="urn:microsoft.com/office/officeart/2005/8/layout/cycle1"/>
    <dgm:cxn modelId="{EAA2D155-905E-48BE-8E13-4808C7FD1BC5}" type="presParOf" srcId="{237EDDE9-86C7-41BB-9A37-A07C682DB3F8}" destId="{818690E8-27FC-47CD-90FE-B92770308084}" srcOrd="9" destOrd="0" presId="urn:microsoft.com/office/officeart/2005/8/layout/cycle1"/>
    <dgm:cxn modelId="{6199511E-2439-4766-83B4-CB577A7AE011}" type="presParOf" srcId="{237EDDE9-86C7-41BB-9A37-A07C682DB3F8}" destId="{2257E635-09B4-49CC-8982-33CE07D673B0}" srcOrd="10" destOrd="0" presId="urn:microsoft.com/office/officeart/2005/8/layout/cycle1"/>
    <dgm:cxn modelId="{646B45D9-ABC5-4E7C-BB32-E675EF27ED15}" type="presParOf" srcId="{237EDDE9-86C7-41BB-9A37-A07C682DB3F8}" destId="{33D44489-0F6D-477F-9EB4-6560336E3F72}"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FFF5E2-0506-44E5-A2F8-BF0F7AE9C699}" type="doc">
      <dgm:prSet loTypeId="urn:microsoft.com/office/officeart/2005/8/layout/cycle1" loCatId="cycle" qsTypeId="urn:microsoft.com/office/officeart/2005/8/quickstyle/simple5" qsCatId="simple" csTypeId="urn:microsoft.com/office/officeart/2005/8/colors/accent1_2" csCatId="accent1" phldr="1"/>
      <dgm:spPr/>
      <dgm:t>
        <a:bodyPr/>
        <a:lstStyle/>
        <a:p>
          <a:endParaRPr lang="en-US"/>
        </a:p>
      </dgm:t>
    </dgm:pt>
    <dgm:pt modelId="{3450DE22-F8C2-4F9B-919F-A352CCD30B6F}">
      <dgm:prSet phldrT="[Text]"/>
      <dgm:spPr/>
      <dgm:t>
        <a:bodyPr/>
        <a:lstStyle/>
        <a:p>
          <a:endParaRPr lang="en-US" dirty="0"/>
        </a:p>
      </dgm:t>
    </dgm:pt>
    <dgm:pt modelId="{80D0094A-69FD-4E41-A6EE-DDF53D398DB3}" type="parTrans" cxnId="{360B5739-4B54-4C66-A87D-1BC1227AE09A}">
      <dgm:prSet/>
      <dgm:spPr/>
      <dgm:t>
        <a:bodyPr/>
        <a:lstStyle/>
        <a:p>
          <a:endParaRPr lang="en-US"/>
        </a:p>
      </dgm:t>
    </dgm:pt>
    <dgm:pt modelId="{83D8DE88-5FF7-42A8-9118-DE2A3F0BB864}" type="sibTrans" cxnId="{360B5739-4B54-4C66-A87D-1BC1227AE09A}">
      <dgm:prSet/>
      <dgm:spPr>
        <a:solidFill>
          <a:srgbClr val="CCFF66"/>
        </a:solidFill>
      </dgm:spPr>
      <dgm:t>
        <a:bodyPr/>
        <a:lstStyle/>
        <a:p>
          <a:endParaRPr lang="en-US"/>
        </a:p>
      </dgm:t>
    </dgm:pt>
    <dgm:pt modelId="{BCF6EB5A-6773-4470-9808-37F5A9482284}">
      <dgm:prSet phldrT="[Text]"/>
      <dgm:spPr/>
      <dgm:t>
        <a:bodyPr/>
        <a:lstStyle/>
        <a:p>
          <a:endParaRPr lang="en-US" dirty="0"/>
        </a:p>
      </dgm:t>
    </dgm:pt>
    <dgm:pt modelId="{ED77DC9B-7A8C-492D-8E4A-5434C0652574}" type="parTrans" cxnId="{41E3E921-042F-40B9-A4A5-F4268884DFBC}">
      <dgm:prSet/>
      <dgm:spPr/>
      <dgm:t>
        <a:bodyPr/>
        <a:lstStyle/>
        <a:p>
          <a:endParaRPr lang="en-US"/>
        </a:p>
      </dgm:t>
    </dgm:pt>
    <dgm:pt modelId="{97AF6F6D-75FC-4D1E-A8B3-FE0218D303F8}" type="sibTrans" cxnId="{41E3E921-042F-40B9-A4A5-F4268884DFBC}">
      <dgm:prSet/>
      <dgm:spPr>
        <a:solidFill>
          <a:srgbClr val="CCFF66"/>
        </a:solidFill>
      </dgm:spPr>
      <dgm:t>
        <a:bodyPr/>
        <a:lstStyle/>
        <a:p>
          <a:endParaRPr lang="en-US"/>
        </a:p>
      </dgm:t>
    </dgm:pt>
    <dgm:pt modelId="{1B9B2DD2-6E24-4BDF-A130-357BCD6EED0F}">
      <dgm:prSet phldrT="[Text]"/>
      <dgm:spPr/>
      <dgm:t>
        <a:bodyPr/>
        <a:lstStyle/>
        <a:p>
          <a:endParaRPr lang="en-US" dirty="0"/>
        </a:p>
      </dgm:t>
    </dgm:pt>
    <dgm:pt modelId="{AE4734CB-FE52-433F-A692-5E449443A2E8}" type="parTrans" cxnId="{B6D27D97-DCC0-45DA-B74F-B9470ED080B2}">
      <dgm:prSet/>
      <dgm:spPr/>
      <dgm:t>
        <a:bodyPr/>
        <a:lstStyle/>
        <a:p>
          <a:endParaRPr lang="en-US"/>
        </a:p>
      </dgm:t>
    </dgm:pt>
    <dgm:pt modelId="{573E9002-5AE7-45BC-BE79-CA67EBCBD5FC}" type="sibTrans" cxnId="{B6D27D97-DCC0-45DA-B74F-B9470ED080B2}">
      <dgm:prSet/>
      <dgm:spPr>
        <a:solidFill>
          <a:srgbClr val="CCFF66"/>
        </a:solidFill>
      </dgm:spPr>
      <dgm:t>
        <a:bodyPr/>
        <a:lstStyle/>
        <a:p>
          <a:endParaRPr lang="en-US"/>
        </a:p>
      </dgm:t>
    </dgm:pt>
    <dgm:pt modelId="{3061B906-5D1C-4BE6-97A4-A75F23D2ADDD}">
      <dgm:prSet phldrT="[Text]"/>
      <dgm:spPr/>
      <dgm:t>
        <a:bodyPr/>
        <a:lstStyle/>
        <a:p>
          <a:endParaRPr lang="en-US" dirty="0"/>
        </a:p>
      </dgm:t>
    </dgm:pt>
    <dgm:pt modelId="{3DC82725-6C1A-46D2-BE60-EE4155E41606}" type="sibTrans" cxnId="{61C932D3-8F3E-4B11-A42F-B41206D8D51F}">
      <dgm:prSet/>
      <dgm:spPr>
        <a:solidFill>
          <a:srgbClr val="CCFF66"/>
        </a:solidFill>
      </dgm:spPr>
      <dgm:t>
        <a:bodyPr/>
        <a:lstStyle/>
        <a:p>
          <a:endParaRPr lang="en-US"/>
        </a:p>
      </dgm:t>
    </dgm:pt>
    <dgm:pt modelId="{9B6A2743-24B9-49A0-882A-C8C556E8C906}" type="parTrans" cxnId="{61C932D3-8F3E-4B11-A42F-B41206D8D51F}">
      <dgm:prSet/>
      <dgm:spPr/>
      <dgm:t>
        <a:bodyPr/>
        <a:lstStyle/>
        <a:p>
          <a:endParaRPr lang="en-US"/>
        </a:p>
      </dgm:t>
    </dgm:pt>
    <dgm:pt modelId="{237EDDE9-86C7-41BB-9A37-A07C682DB3F8}" type="pres">
      <dgm:prSet presAssocID="{03FFF5E2-0506-44E5-A2F8-BF0F7AE9C699}" presName="cycle" presStyleCnt="0">
        <dgm:presLayoutVars>
          <dgm:dir/>
          <dgm:resizeHandles val="exact"/>
        </dgm:presLayoutVars>
      </dgm:prSet>
      <dgm:spPr/>
      <dgm:t>
        <a:bodyPr/>
        <a:lstStyle/>
        <a:p>
          <a:endParaRPr lang="en-US"/>
        </a:p>
      </dgm:t>
    </dgm:pt>
    <dgm:pt modelId="{BD974E76-3677-44B9-91F4-DF5BD3D01F78}" type="pres">
      <dgm:prSet presAssocID="{3450DE22-F8C2-4F9B-919F-A352CCD30B6F}" presName="dummy" presStyleCnt="0"/>
      <dgm:spPr/>
    </dgm:pt>
    <dgm:pt modelId="{F0963BF8-D859-4BA9-999D-CCE83DF31E96}" type="pres">
      <dgm:prSet presAssocID="{3450DE22-F8C2-4F9B-919F-A352CCD30B6F}" presName="node" presStyleLbl="revTx" presStyleIdx="0" presStyleCnt="4">
        <dgm:presLayoutVars>
          <dgm:bulletEnabled val="1"/>
        </dgm:presLayoutVars>
      </dgm:prSet>
      <dgm:spPr/>
      <dgm:t>
        <a:bodyPr/>
        <a:lstStyle/>
        <a:p>
          <a:endParaRPr lang="en-US"/>
        </a:p>
      </dgm:t>
    </dgm:pt>
    <dgm:pt modelId="{7181E4F0-8D31-4D8D-A47E-63D8067429C3}" type="pres">
      <dgm:prSet presAssocID="{83D8DE88-5FF7-42A8-9118-DE2A3F0BB864}" presName="sibTrans" presStyleLbl="node1" presStyleIdx="0" presStyleCnt="4" custAng="3184356" custScaleY="116467" custLinFactNeighborX="11820" custLinFactNeighborY="5250"/>
      <dgm:spPr/>
      <dgm:t>
        <a:bodyPr/>
        <a:lstStyle/>
        <a:p>
          <a:endParaRPr lang="en-US"/>
        </a:p>
      </dgm:t>
    </dgm:pt>
    <dgm:pt modelId="{1C7D999E-E963-4354-BBC5-D6C39AF6C5A6}" type="pres">
      <dgm:prSet presAssocID="{BCF6EB5A-6773-4470-9808-37F5A9482284}" presName="dummy" presStyleCnt="0"/>
      <dgm:spPr/>
    </dgm:pt>
    <dgm:pt modelId="{3D654B57-B118-4F2B-9C6D-1D27C0B51D83}" type="pres">
      <dgm:prSet presAssocID="{BCF6EB5A-6773-4470-9808-37F5A9482284}" presName="node" presStyleLbl="revTx" presStyleIdx="1" presStyleCnt="4">
        <dgm:presLayoutVars>
          <dgm:bulletEnabled val="1"/>
        </dgm:presLayoutVars>
      </dgm:prSet>
      <dgm:spPr/>
      <dgm:t>
        <a:bodyPr/>
        <a:lstStyle/>
        <a:p>
          <a:endParaRPr lang="en-US"/>
        </a:p>
      </dgm:t>
    </dgm:pt>
    <dgm:pt modelId="{3C42AEE5-4AC7-4A8A-AF76-F30433EC2763}" type="pres">
      <dgm:prSet presAssocID="{97AF6F6D-75FC-4D1E-A8B3-FE0218D303F8}" presName="sibTrans" presStyleLbl="node1" presStyleIdx="1" presStyleCnt="4" custAng="2164136" custLinFactNeighborX="-9723" custLinFactNeighborY="5713"/>
      <dgm:spPr/>
      <dgm:t>
        <a:bodyPr/>
        <a:lstStyle/>
        <a:p>
          <a:endParaRPr lang="en-US"/>
        </a:p>
      </dgm:t>
    </dgm:pt>
    <dgm:pt modelId="{9E044A67-1BD2-43F1-AA30-DE6FDD2008EB}" type="pres">
      <dgm:prSet presAssocID="{1B9B2DD2-6E24-4BDF-A130-357BCD6EED0F}" presName="dummy" presStyleCnt="0"/>
      <dgm:spPr/>
    </dgm:pt>
    <dgm:pt modelId="{33F62AA2-D56F-4C2A-8793-AD515D1CD418}" type="pres">
      <dgm:prSet presAssocID="{1B9B2DD2-6E24-4BDF-A130-357BCD6EED0F}" presName="node" presStyleLbl="revTx" presStyleIdx="2" presStyleCnt="4">
        <dgm:presLayoutVars>
          <dgm:bulletEnabled val="1"/>
        </dgm:presLayoutVars>
      </dgm:prSet>
      <dgm:spPr/>
      <dgm:t>
        <a:bodyPr/>
        <a:lstStyle/>
        <a:p>
          <a:endParaRPr lang="en-US"/>
        </a:p>
      </dgm:t>
    </dgm:pt>
    <dgm:pt modelId="{4F1AE76F-CB65-44B4-B5C0-D05F2B19D204}" type="pres">
      <dgm:prSet presAssocID="{573E9002-5AE7-45BC-BE79-CA67EBCBD5FC}" presName="sibTrans" presStyleLbl="node1" presStyleIdx="2" presStyleCnt="4" custAng="2351718" custScaleX="105839" custScaleY="87017" custLinFactNeighborX="-6248" custLinFactNeighborY="2012"/>
      <dgm:spPr/>
      <dgm:t>
        <a:bodyPr/>
        <a:lstStyle/>
        <a:p>
          <a:endParaRPr lang="en-US"/>
        </a:p>
      </dgm:t>
    </dgm:pt>
    <dgm:pt modelId="{818690E8-27FC-47CD-90FE-B92770308084}" type="pres">
      <dgm:prSet presAssocID="{3061B906-5D1C-4BE6-97A4-A75F23D2ADDD}" presName="dummy" presStyleCnt="0"/>
      <dgm:spPr/>
    </dgm:pt>
    <dgm:pt modelId="{2257E635-09B4-49CC-8982-33CE07D673B0}" type="pres">
      <dgm:prSet presAssocID="{3061B906-5D1C-4BE6-97A4-A75F23D2ADDD}" presName="node" presStyleLbl="revTx" presStyleIdx="3" presStyleCnt="4" custFlipHor="1" custScaleX="83947" custScaleY="90561">
        <dgm:presLayoutVars>
          <dgm:bulletEnabled val="1"/>
        </dgm:presLayoutVars>
      </dgm:prSet>
      <dgm:spPr/>
      <dgm:t>
        <a:bodyPr/>
        <a:lstStyle/>
        <a:p>
          <a:endParaRPr lang="en-US"/>
        </a:p>
      </dgm:t>
    </dgm:pt>
    <dgm:pt modelId="{33D44489-0F6D-477F-9EB4-6560336E3F72}" type="pres">
      <dgm:prSet presAssocID="{3DC82725-6C1A-46D2-BE60-EE4155E41606}" presName="sibTrans" presStyleLbl="node1" presStyleIdx="3" presStyleCnt="4" custAng="3426928" custScaleX="94609" custScaleY="101112" custLinFactNeighborX="2834" custLinFactNeighborY="-1299"/>
      <dgm:spPr/>
      <dgm:t>
        <a:bodyPr/>
        <a:lstStyle/>
        <a:p>
          <a:endParaRPr lang="en-US"/>
        </a:p>
      </dgm:t>
    </dgm:pt>
  </dgm:ptLst>
  <dgm:cxnLst>
    <dgm:cxn modelId="{4E3869E4-94AE-4C2C-85ED-C6838F8FAC71}" type="presOf" srcId="{3061B906-5D1C-4BE6-97A4-A75F23D2ADDD}" destId="{2257E635-09B4-49CC-8982-33CE07D673B0}" srcOrd="0" destOrd="0" presId="urn:microsoft.com/office/officeart/2005/8/layout/cycle1"/>
    <dgm:cxn modelId="{6A6AD885-67F4-41BA-BB3C-C34CB8EBDFCF}" type="presOf" srcId="{BCF6EB5A-6773-4470-9808-37F5A9482284}" destId="{3D654B57-B118-4F2B-9C6D-1D27C0B51D83}" srcOrd="0" destOrd="0" presId="urn:microsoft.com/office/officeart/2005/8/layout/cycle1"/>
    <dgm:cxn modelId="{61C932D3-8F3E-4B11-A42F-B41206D8D51F}" srcId="{03FFF5E2-0506-44E5-A2F8-BF0F7AE9C699}" destId="{3061B906-5D1C-4BE6-97A4-A75F23D2ADDD}" srcOrd="3" destOrd="0" parTransId="{9B6A2743-24B9-49A0-882A-C8C556E8C906}" sibTransId="{3DC82725-6C1A-46D2-BE60-EE4155E41606}"/>
    <dgm:cxn modelId="{360B5739-4B54-4C66-A87D-1BC1227AE09A}" srcId="{03FFF5E2-0506-44E5-A2F8-BF0F7AE9C699}" destId="{3450DE22-F8C2-4F9B-919F-A352CCD30B6F}" srcOrd="0" destOrd="0" parTransId="{80D0094A-69FD-4E41-A6EE-DDF53D398DB3}" sibTransId="{83D8DE88-5FF7-42A8-9118-DE2A3F0BB864}"/>
    <dgm:cxn modelId="{EC272638-DA95-4152-98D0-4AEF7D325069}" type="presOf" srcId="{03FFF5E2-0506-44E5-A2F8-BF0F7AE9C699}" destId="{237EDDE9-86C7-41BB-9A37-A07C682DB3F8}" srcOrd="0" destOrd="0" presId="urn:microsoft.com/office/officeart/2005/8/layout/cycle1"/>
    <dgm:cxn modelId="{FAB25D43-D389-48E8-AE64-08C4610FB88E}" type="presOf" srcId="{3450DE22-F8C2-4F9B-919F-A352CCD30B6F}" destId="{F0963BF8-D859-4BA9-999D-CCE83DF31E96}" srcOrd="0" destOrd="0" presId="urn:microsoft.com/office/officeart/2005/8/layout/cycle1"/>
    <dgm:cxn modelId="{B6D27D97-DCC0-45DA-B74F-B9470ED080B2}" srcId="{03FFF5E2-0506-44E5-A2F8-BF0F7AE9C699}" destId="{1B9B2DD2-6E24-4BDF-A130-357BCD6EED0F}" srcOrd="2" destOrd="0" parTransId="{AE4734CB-FE52-433F-A692-5E449443A2E8}" sibTransId="{573E9002-5AE7-45BC-BE79-CA67EBCBD5FC}"/>
    <dgm:cxn modelId="{A1772EED-43D2-4BAD-A73B-7264C3DF7D78}" type="presOf" srcId="{573E9002-5AE7-45BC-BE79-CA67EBCBD5FC}" destId="{4F1AE76F-CB65-44B4-B5C0-D05F2B19D204}" srcOrd="0" destOrd="0" presId="urn:microsoft.com/office/officeart/2005/8/layout/cycle1"/>
    <dgm:cxn modelId="{9FC9A65B-5120-4600-B88E-72D2039DD2BF}" type="presOf" srcId="{83D8DE88-5FF7-42A8-9118-DE2A3F0BB864}" destId="{7181E4F0-8D31-4D8D-A47E-63D8067429C3}" srcOrd="0" destOrd="0" presId="urn:microsoft.com/office/officeart/2005/8/layout/cycle1"/>
    <dgm:cxn modelId="{6019DFED-8A1A-42E1-987D-E4D305D510A0}" type="presOf" srcId="{3DC82725-6C1A-46D2-BE60-EE4155E41606}" destId="{33D44489-0F6D-477F-9EB4-6560336E3F72}" srcOrd="0" destOrd="0" presId="urn:microsoft.com/office/officeart/2005/8/layout/cycle1"/>
    <dgm:cxn modelId="{8EDECFAF-92A7-4D6C-9827-DED88E3E401B}" type="presOf" srcId="{1B9B2DD2-6E24-4BDF-A130-357BCD6EED0F}" destId="{33F62AA2-D56F-4C2A-8793-AD515D1CD418}" srcOrd="0" destOrd="0" presId="urn:microsoft.com/office/officeart/2005/8/layout/cycle1"/>
    <dgm:cxn modelId="{DEF3EB67-98C3-41FF-9B67-D9906D7C28CB}" type="presOf" srcId="{97AF6F6D-75FC-4D1E-A8B3-FE0218D303F8}" destId="{3C42AEE5-4AC7-4A8A-AF76-F30433EC2763}" srcOrd="0" destOrd="0" presId="urn:microsoft.com/office/officeart/2005/8/layout/cycle1"/>
    <dgm:cxn modelId="{41E3E921-042F-40B9-A4A5-F4268884DFBC}" srcId="{03FFF5E2-0506-44E5-A2F8-BF0F7AE9C699}" destId="{BCF6EB5A-6773-4470-9808-37F5A9482284}" srcOrd="1" destOrd="0" parTransId="{ED77DC9B-7A8C-492D-8E4A-5434C0652574}" sibTransId="{97AF6F6D-75FC-4D1E-A8B3-FE0218D303F8}"/>
    <dgm:cxn modelId="{1D5BF7D8-987F-45C7-B7D1-454EA79373EC}" type="presParOf" srcId="{237EDDE9-86C7-41BB-9A37-A07C682DB3F8}" destId="{BD974E76-3677-44B9-91F4-DF5BD3D01F78}" srcOrd="0" destOrd="0" presId="urn:microsoft.com/office/officeart/2005/8/layout/cycle1"/>
    <dgm:cxn modelId="{DD992814-3234-4F2E-B720-890131AB8FD7}" type="presParOf" srcId="{237EDDE9-86C7-41BB-9A37-A07C682DB3F8}" destId="{F0963BF8-D859-4BA9-999D-CCE83DF31E96}" srcOrd="1" destOrd="0" presId="urn:microsoft.com/office/officeart/2005/8/layout/cycle1"/>
    <dgm:cxn modelId="{2AF48282-97AA-43F7-B4C9-AFE442921849}" type="presParOf" srcId="{237EDDE9-86C7-41BB-9A37-A07C682DB3F8}" destId="{7181E4F0-8D31-4D8D-A47E-63D8067429C3}" srcOrd="2" destOrd="0" presId="urn:microsoft.com/office/officeart/2005/8/layout/cycle1"/>
    <dgm:cxn modelId="{B537D556-B42E-486D-A51A-6ADCA69EFF3B}" type="presParOf" srcId="{237EDDE9-86C7-41BB-9A37-A07C682DB3F8}" destId="{1C7D999E-E963-4354-BBC5-D6C39AF6C5A6}" srcOrd="3" destOrd="0" presId="urn:microsoft.com/office/officeart/2005/8/layout/cycle1"/>
    <dgm:cxn modelId="{353211B2-779C-4162-8B95-8DEFDE6B6278}" type="presParOf" srcId="{237EDDE9-86C7-41BB-9A37-A07C682DB3F8}" destId="{3D654B57-B118-4F2B-9C6D-1D27C0B51D83}" srcOrd="4" destOrd="0" presId="urn:microsoft.com/office/officeart/2005/8/layout/cycle1"/>
    <dgm:cxn modelId="{E2E58B59-C95D-4565-A5E1-1145377C1D9D}" type="presParOf" srcId="{237EDDE9-86C7-41BB-9A37-A07C682DB3F8}" destId="{3C42AEE5-4AC7-4A8A-AF76-F30433EC2763}" srcOrd="5" destOrd="0" presId="urn:microsoft.com/office/officeart/2005/8/layout/cycle1"/>
    <dgm:cxn modelId="{67A8A7AD-7B66-4CED-92EF-0DF3258B1B39}" type="presParOf" srcId="{237EDDE9-86C7-41BB-9A37-A07C682DB3F8}" destId="{9E044A67-1BD2-43F1-AA30-DE6FDD2008EB}" srcOrd="6" destOrd="0" presId="urn:microsoft.com/office/officeart/2005/8/layout/cycle1"/>
    <dgm:cxn modelId="{D76F33D3-395D-4C9E-874F-6E48B221DD26}" type="presParOf" srcId="{237EDDE9-86C7-41BB-9A37-A07C682DB3F8}" destId="{33F62AA2-D56F-4C2A-8793-AD515D1CD418}" srcOrd="7" destOrd="0" presId="urn:microsoft.com/office/officeart/2005/8/layout/cycle1"/>
    <dgm:cxn modelId="{A072BEC2-C824-4C42-9094-657480C2723F}" type="presParOf" srcId="{237EDDE9-86C7-41BB-9A37-A07C682DB3F8}" destId="{4F1AE76F-CB65-44B4-B5C0-D05F2B19D204}" srcOrd="8" destOrd="0" presId="urn:microsoft.com/office/officeart/2005/8/layout/cycle1"/>
    <dgm:cxn modelId="{EAA2D155-905E-48BE-8E13-4808C7FD1BC5}" type="presParOf" srcId="{237EDDE9-86C7-41BB-9A37-A07C682DB3F8}" destId="{818690E8-27FC-47CD-90FE-B92770308084}" srcOrd="9" destOrd="0" presId="urn:microsoft.com/office/officeart/2005/8/layout/cycle1"/>
    <dgm:cxn modelId="{6199511E-2439-4766-83B4-CB577A7AE011}" type="presParOf" srcId="{237EDDE9-86C7-41BB-9A37-A07C682DB3F8}" destId="{2257E635-09B4-49CC-8982-33CE07D673B0}" srcOrd="10" destOrd="0" presId="urn:microsoft.com/office/officeart/2005/8/layout/cycle1"/>
    <dgm:cxn modelId="{646B45D9-ABC5-4E7C-BB32-E675EF27ED15}" type="presParOf" srcId="{237EDDE9-86C7-41BB-9A37-A07C682DB3F8}" destId="{33D44489-0F6D-477F-9EB4-6560336E3F72}"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FFF5E2-0506-44E5-A2F8-BF0F7AE9C699}" type="doc">
      <dgm:prSet loTypeId="urn:microsoft.com/office/officeart/2005/8/layout/cycle1" loCatId="cycle" qsTypeId="urn:microsoft.com/office/officeart/2005/8/quickstyle/3d1" qsCatId="3D" csTypeId="urn:microsoft.com/office/officeart/2005/8/colors/accent1_2" csCatId="accent1" phldr="1"/>
      <dgm:spPr/>
      <dgm:t>
        <a:bodyPr/>
        <a:lstStyle/>
        <a:p>
          <a:endParaRPr lang="en-US"/>
        </a:p>
      </dgm:t>
    </dgm:pt>
    <dgm:pt modelId="{3450DE22-F8C2-4F9B-919F-A352CCD30B6F}">
      <dgm:prSet phldrT="[Text]"/>
      <dgm:spPr/>
      <dgm:t>
        <a:bodyPr/>
        <a:lstStyle/>
        <a:p>
          <a:endParaRPr lang="en-US" dirty="0"/>
        </a:p>
      </dgm:t>
    </dgm:pt>
    <dgm:pt modelId="{80D0094A-69FD-4E41-A6EE-DDF53D398DB3}" type="parTrans" cxnId="{360B5739-4B54-4C66-A87D-1BC1227AE09A}">
      <dgm:prSet/>
      <dgm:spPr/>
      <dgm:t>
        <a:bodyPr/>
        <a:lstStyle/>
        <a:p>
          <a:endParaRPr lang="en-US"/>
        </a:p>
      </dgm:t>
    </dgm:pt>
    <dgm:pt modelId="{83D8DE88-5FF7-42A8-9118-DE2A3F0BB864}" type="sibTrans" cxnId="{360B5739-4B54-4C66-A87D-1BC1227AE09A}">
      <dgm:prSet/>
      <dgm:spPr>
        <a:solidFill>
          <a:schemeClr val="accent2">
            <a:lumMod val="75000"/>
          </a:schemeClr>
        </a:solidFill>
      </dgm:spPr>
      <dgm:t>
        <a:bodyPr/>
        <a:lstStyle/>
        <a:p>
          <a:endParaRPr lang="en-US"/>
        </a:p>
      </dgm:t>
    </dgm:pt>
    <dgm:pt modelId="{BCF6EB5A-6773-4470-9808-37F5A9482284}">
      <dgm:prSet phldrT="[Text]"/>
      <dgm:spPr/>
      <dgm:t>
        <a:bodyPr/>
        <a:lstStyle/>
        <a:p>
          <a:endParaRPr lang="en-US" dirty="0"/>
        </a:p>
      </dgm:t>
    </dgm:pt>
    <dgm:pt modelId="{ED77DC9B-7A8C-492D-8E4A-5434C0652574}" type="parTrans" cxnId="{41E3E921-042F-40B9-A4A5-F4268884DFBC}">
      <dgm:prSet/>
      <dgm:spPr/>
      <dgm:t>
        <a:bodyPr/>
        <a:lstStyle/>
        <a:p>
          <a:endParaRPr lang="en-US"/>
        </a:p>
      </dgm:t>
    </dgm:pt>
    <dgm:pt modelId="{97AF6F6D-75FC-4D1E-A8B3-FE0218D303F8}" type="sibTrans" cxnId="{41E3E921-042F-40B9-A4A5-F4268884DFBC}">
      <dgm:prSet/>
      <dgm:spPr>
        <a:solidFill>
          <a:schemeClr val="accent2">
            <a:lumMod val="75000"/>
          </a:schemeClr>
        </a:solidFill>
      </dgm:spPr>
      <dgm:t>
        <a:bodyPr/>
        <a:lstStyle/>
        <a:p>
          <a:endParaRPr lang="en-US"/>
        </a:p>
      </dgm:t>
    </dgm:pt>
    <dgm:pt modelId="{1B9B2DD2-6E24-4BDF-A130-357BCD6EED0F}">
      <dgm:prSet phldrT="[Text]"/>
      <dgm:spPr/>
      <dgm:t>
        <a:bodyPr/>
        <a:lstStyle/>
        <a:p>
          <a:endParaRPr lang="en-US" dirty="0"/>
        </a:p>
      </dgm:t>
    </dgm:pt>
    <dgm:pt modelId="{AE4734CB-FE52-433F-A692-5E449443A2E8}" type="parTrans" cxnId="{B6D27D97-DCC0-45DA-B74F-B9470ED080B2}">
      <dgm:prSet/>
      <dgm:spPr/>
      <dgm:t>
        <a:bodyPr/>
        <a:lstStyle/>
        <a:p>
          <a:endParaRPr lang="en-US"/>
        </a:p>
      </dgm:t>
    </dgm:pt>
    <dgm:pt modelId="{573E9002-5AE7-45BC-BE79-CA67EBCBD5FC}" type="sibTrans" cxnId="{B6D27D97-DCC0-45DA-B74F-B9470ED080B2}">
      <dgm:prSet/>
      <dgm:spPr>
        <a:solidFill>
          <a:schemeClr val="accent2">
            <a:lumMod val="75000"/>
          </a:schemeClr>
        </a:solidFill>
      </dgm:spPr>
      <dgm:t>
        <a:bodyPr/>
        <a:lstStyle/>
        <a:p>
          <a:endParaRPr lang="en-US"/>
        </a:p>
      </dgm:t>
    </dgm:pt>
    <dgm:pt modelId="{3061B906-5D1C-4BE6-97A4-A75F23D2ADDD}">
      <dgm:prSet phldrT="[Text]"/>
      <dgm:spPr/>
      <dgm:t>
        <a:bodyPr/>
        <a:lstStyle/>
        <a:p>
          <a:endParaRPr lang="en-US" dirty="0"/>
        </a:p>
      </dgm:t>
    </dgm:pt>
    <dgm:pt modelId="{3DC82725-6C1A-46D2-BE60-EE4155E41606}" type="sibTrans" cxnId="{61C932D3-8F3E-4B11-A42F-B41206D8D51F}">
      <dgm:prSet/>
      <dgm:spPr>
        <a:solidFill>
          <a:schemeClr val="accent2">
            <a:lumMod val="75000"/>
          </a:schemeClr>
        </a:solidFill>
      </dgm:spPr>
      <dgm:t>
        <a:bodyPr/>
        <a:lstStyle/>
        <a:p>
          <a:endParaRPr lang="en-US"/>
        </a:p>
      </dgm:t>
    </dgm:pt>
    <dgm:pt modelId="{9B6A2743-24B9-49A0-882A-C8C556E8C906}" type="parTrans" cxnId="{61C932D3-8F3E-4B11-A42F-B41206D8D51F}">
      <dgm:prSet/>
      <dgm:spPr/>
      <dgm:t>
        <a:bodyPr/>
        <a:lstStyle/>
        <a:p>
          <a:endParaRPr lang="en-US"/>
        </a:p>
      </dgm:t>
    </dgm:pt>
    <dgm:pt modelId="{237EDDE9-86C7-41BB-9A37-A07C682DB3F8}" type="pres">
      <dgm:prSet presAssocID="{03FFF5E2-0506-44E5-A2F8-BF0F7AE9C699}" presName="cycle" presStyleCnt="0">
        <dgm:presLayoutVars>
          <dgm:dir/>
          <dgm:resizeHandles val="exact"/>
        </dgm:presLayoutVars>
      </dgm:prSet>
      <dgm:spPr/>
      <dgm:t>
        <a:bodyPr/>
        <a:lstStyle/>
        <a:p>
          <a:endParaRPr lang="en-US"/>
        </a:p>
      </dgm:t>
    </dgm:pt>
    <dgm:pt modelId="{BD974E76-3677-44B9-91F4-DF5BD3D01F78}" type="pres">
      <dgm:prSet presAssocID="{3450DE22-F8C2-4F9B-919F-A352CCD30B6F}" presName="dummy" presStyleCnt="0"/>
      <dgm:spPr/>
    </dgm:pt>
    <dgm:pt modelId="{F0963BF8-D859-4BA9-999D-CCE83DF31E96}" type="pres">
      <dgm:prSet presAssocID="{3450DE22-F8C2-4F9B-919F-A352CCD30B6F}" presName="node" presStyleLbl="revTx" presStyleIdx="0" presStyleCnt="4">
        <dgm:presLayoutVars>
          <dgm:bulletEnabled val="1"/>
        </dgm:presLayoutVars>
      </dgm:prSet>
      <dgm:spPr/>
      <dgm:t>
        <a:bodyPr/>
        <a:lstStyle/>
        <a:p>
          <a:endParaRPr lang="en-US"/>
        </a:p>
      </dgm:t>
    </dgm:pt>
    <dgm:pt modelId="{7181E4F0-8D31-4D8D-A47E-63D8067429C3}" type="pres">
      <dgm:prSet presAssocID="{83D8DE88-5FF7-42A8-9118-DE2A3F0BB864}" presName="sibTrans" presStyleLbl="node1" presStyleIdx="0" presStyleCnt="4" custAng="3184356" custScaleY="116467" custLinFactNeighborX="8512" custLinFactNeighborY="1781"/>
      <dgm:spPr/>
      <dgm:t>
        <a:bodyPr/>
        <a:lstStyle/>
        <a:p>
          <a:endParaRPr lang="en-US"/>
        </a:p>
      </dgm:t>
    </dgm:pt>
    <dgm:pt modelId="{1C7D999E-E963-4354-BBC5-D6C39AF6C5A6}" type="pres">
      <dgm:prSet presAssocID="{BCF6EB5A-6773-4470-9808-37F5A9482284}" presName="dummy" presStyleCnt="0"/>
      <dgm:spPr/>
    </dgm:pt>
    <dgm:pt modelId="{3D654B57-B118-4F2B-9C6D-1D27C0B51D83}" type="pres">
      <dgm:prSet presAssocID="{BCF6EB5A-6773-4470-9808-37F5A9482284}" presName="node" presStyleLbl="revTx" presStyleIdx="1" presStyleCnt="4">
        <dgm:presLayoutVars>
          <dgm:bulletEnabled val="1"/>
        </dgm:presLayoutVars>
      </dgm:prSet>
      <dgm:spPr/>
      <dgm:t>
        <a:bodyPr/>
        <a:lstStyle/>
        <a:p>
          <a:endParaRPr lang="en-US"/>
        </a:p>
      </dgm:t>
    </dgm:pt>
    <dgm:pt modelId="{3C42AEE5-4AC7-4A8A-AF76-F30433EC2763}" type="pres">
      <dgm:prSet presAssocID="{97AF6F6D-75FC-4D1E-A8B3-FE0218D303F8}" presName="sibTrans" presStyleLbl="node1" presStyleIdx="1" presStyleCnt="4" custAng="2164136" custLinFactNeighborX="-10596" custLinFactNeighborY="1781"/>
      <dgm:spPr/>
      <dgm:t>
        <a:bodyPr/>
        <a:lstStyle/>
        <a:p>
          <a:endParaRPr lang="en-US"/>
        </a:p>
      </dgm:t>
    </dgm:pt>
    <dgm:pt modelId="{9E044A67-1BD2-43F1-AA30-DE6FDD2008EB}" type="pres">
      <dgm:prSet presAssocID="{1B9B2DD2-6E24-4BDF-A130-357BCD6EED0F}" presName="dummy" presStyleCnt="0"/>
      <dgm:spPr/>
    </dgm:pt>
    <dgm:pt modelId="{33F62AA2-D56F-4C2A-8793-AD515D1CD418}" type="pres">
      <dgm:prSet presAssocID="{1B9B2DD2-6E24-4BDF-A130-357BCD6EED0F}" presName="node" presStyleLbl="revTx" presStyleIdx="2" presStyleCnt="4">
        <dgm:presLayoutVars>
          <dgm:bulletEnabled val="1"/>
        </dgm:presLayoutVars>
      </dgm:prSet>
      <dgm:spPr/>
      <dgm:t>
        <a:bodyPr/>
        <a:lstStyle/>
        <a:p>
          <a:endParaRPr lang="en-US"/>
        </a:p>
      </dgm:t>
    </dgm:pt>
    <dgm:pt modelId="{4F1AE76F-CB65-44B4-B5C0-D05F2B19D204}" type="pres">
      <dgm:prSet presAssocID="{573E9002-5AE7-45BC-BE79-CA67EBCBD5FC}" presName="sibTrans" presStyleLbl="node1" presStyleIdx="2" presStyleCnt="4" custAng="2351718" custScaleX="105839" custScaleY="87017" custLinFactNeighborX="-4736" custLinFactNeighborY="5949"/>
      <dgm:spPr/>
      <dgm:t>
        <a:bodyPr/>
        <a:lstStyle/>
        <a:p>
          <a:endParaRPr lang="en-US"/>
        </a:p>
      </dgm:t>
    </dgm:pt>
    <dgm:pt modelId="{818690E8-27FC-47CD-90FE-B92770308084}" type="pres">
      <dgm:prSet presAssocID="{3061B906-5D1C-4BE6-97A4-A75F23D2ADDD}" presName="dummy" presStyleCnt="0"/>
      <dgm:spPr/>
    </dgm:pt>
    <dgm:pt modelId="{2257E635-09B4-49CC-8982-33CE07D673B0}" type="pres">
      <dgm:prSet presAssocID="{3061B906-5D1C-4BE6-97A4-A75F23D2ADDD}" presName="node" presStyleLbl="revTx" presStyleIdx="3" presStyleCnt="4" custFlipHor="1" custScaleX="83947" custScaleY="90561">
        <dgm:presLayoutVars>
          <dgm:bulletEnabled val="1"/>
        </dgm:presLayoutVars>
      </dgm:prSet>
      <dgm:spPr/>
      <dgm:t>
        <a:bodyPr/>
        <a:lstStyle/>
        <a:p>
          <a:endParaRPr lang="en-US"/>
        </a:p>
      </dgm:t>
    </dgm:pt>
    <dgm:pt modelId="{33D44489-0F6D-477F-9EB4-6560336E3F72}" type="pres">
      <dgm:prSet presAssocID="{3DC82725-6C1A-46D2-BE60-EE4155E41606}" presName="sibTrans" presStyleLbl="node1" presStyleIdx="3" presStyleCnt="4" custAng="2962101" custScaleX="94609" custScaleY="101112" custLinFactNeighborX="7277" custLinFactNeighborY="3805"/>
      <dgm:spPr/>
      <dgm:t>
        <a:bodyPr/>
        <a:lstStyle/>
        <a:p>
          <a:endParaRPr lang="en-US"/>
        </a:p>
      </dgm:t>
    </dgm:pt>
  </dgm:ptLst>
  <dgm:cxnLst>
    <dgm:cxn modelId="{4E3869E4-94AE-4C2C-85ED-C6838F8FAC71}" type="presOf" srcId="{3061B906-5D1C-4BE6-97A4-A75F23D2ADDD}" destId="{2257E635-09B4-49CC-8982-33CE07D673B0}" srcOrd="0" destOrd="0" presId="urn:microsoft.com/office/officeart/2005/8/layout/cycle1"/>
    <dgm:cxn modelId="{6A6AD885-67F4-41BA-BB3C-C34CB8EBDFCF}" type="presOf" srcId="{BCF6EB5A-6773-4470-9808-37F5A9482284}" destId="{3D654B57-B118-4F2B-9C6D-1D27C0B51D83}" srcOrd="0" destOrd="0" presId="urn:microsoft.com/office/officeart/2005/8/layout/cycle1"/>
    <dgm:cxn modelId="{61C932D3-8F3E-4B11-A42F-B41206D8D51F}" srcId="{03FFF5E2-0506-44E5-A2F8-BF0F7AE9C699}" destId="{3061B906-5D1C-4BE6-97A4-A75F23D2ADDD}" srcOrd="3" destOrd="0" parTransId="{9B6A2743-24B9-49A0-882A-C8C556E8C906}" sibTransId="{3DC82725-6C1A-46D2-BE60-EE4155E41606}"/>
    <dgm:cxn modelId="{360B5739-4B54-4C66-A87D-1BC1227AE09A}" srcId="{03FFF5E2-0506-44E5-A2F8-BF0F7AE9C699}" destId="{3450DE22-F8C2-4F9B-919F-A352CCD30B6F}" srcOrd="0" destOrd="0" parTransId="{80D0094A-69FD-4E41-A6EE-DDF53D398DB3}" sibTransId="{83D8DE88-5FF7-42A8-9118-DE2A3F0BB864}"/>
    <dgm:cxn modelId="{EC272638-DA95-4152-98D0-4AEF7D325069}" type="presOf" srcId="{03FFF5E2-0506-44E5-A2F8-BF0F7AE9C699}" destId="{237EDDE9-86C7-41BB-9A37-A07C682DB3F8}" srcOrd="0" destOrd="0" presId="urn:microsoft.com/office/officeart/2005/8/layout/cycle1"/>
    <dgm:cxn modelId="{FAB25D43-D389-48E8-AE64-08C4610FB88E}" type="presOf" srcId="{3450DE22-F8C2-4F9B-919F-A352CCD30B6F}" destId="{F0963BF8-D859-4BA9-999D-CCE83DF31E96}" srcOrd="0" destOrd="0" presId="urn:microsoft.com/office/officeart/2005/8/layout/cycle1"/>
    <dgm:cxn modelId="{B6D27D97-DCC0-45DA-B74F-B9470ED080B2}" srcId="{03FFF5E2-0506-44E5-A2F8-BF0F7AE9C699}" destId="{1B9B2DD2-6E24-4BDF-A130-357BCD6EED0F}" srcOrd="2" destOrd="0" parTransId="{AE4734CB-FE52-433F-A692-5E449443A2E8}" sibTransId="{573E9002-5AE7-45BC-BE79-CA67EBCBD5FC}"/>
    <dgm:cxn modelId="{A1772EED-43D2-4BAD-A73B-7264C3DF7D78}" type="presOf" srcId="{573E9002-5AE7-45BC-BE79-CA67EBCBD5FC}" destId="{4F1AE76F-CB65-44B4-B5C0-D05F2B19D204}" srcOrd="0" destOrd="0" presId="urn:microsoft.com/office/officeart/2005/8/layout/cycle1"/>
    <dgm:cxn modelId="{9FC9A65B-5120-4600-B88E-72D2039DD2BF}" type="presOf" srcId="{83D8DE88-5FF7-42A8-9118-DE2A3F0BB864}" destId="{7181E4F0-8D31-4D8D-A47E-63D8067429C3}" srcOrd="0" destOrd="0" presId="urn:microsoft.com/office/officeart/2005/8/layout/cycle1"/>
    <dgm:cxn modelId="{6019DFED-8A1A-42E1-987D-E4D305D510A0}" type="presOf" srcId="{3DC82725-6C1A-46D2-BE60-EE4155E41606}" destId="{33D44489-0F6D-477F-9EB4-6560336E3F72}" srcOrd="0" destOrd="0" presId="urn:microsoft.com/office/officeart/2005/8/layout/cycle1"/>
    <dgm:cxn modelId="{8EDECFAF-92A7-4D6C-9827-DED88E3E401B}" type="presOf" srcId="{1B9B2DD2-6E24-4BDF-A130-357BCD6EED0F}" destId="{33F62AA2-D56F-4C2A-8793-AD515D1CD418}" srcOrd="0" destOrd="0" presId="urn:microsoft.com/office/officeart/2005/8/layout/cycle1"/>
    <dgm:cxn modelId="{DEF3EB67-98C3-41FF-9B67-D9906D7C28CB}" type="presOf" srcId="{97AF6F6D-75FC-4D1E-A8B3-FE0218D303F8}" destId="{3C42AEE5-4AC7-4A8A-AF76-F30433EC2763}" srcOrd="0" destOrd="0" presId="urn:microsoft.com/office/officeart/2005/8/layout/cycle1"/>
    <dgm:cxn modelId="{41E3E921-042F-40B9-A4A5-F4268884DFBC}" srcId="{03FFF5E2-0506-44E5-A2F8-BF0F7AE9C699}" destId="{BCF6EB5A-6773-4470-9808-37F5A9482284}" srcOrd="1" destOrd="0" parTransId="{ED77DC9B-7A8C-492D-8E4A-5434C0652574}" sibTransId="{97AF6F6D-75FC-4D1E-A8B3-FE0218D303F8}"/>
    <dgm:cxn modelId="{1D5BF7D8-987F-45C7-B7D1-454EA79373EC}" type="presParOf" srcId="{237EDDE9-86C7-41BB-9A37-A07C682DB3F8}" destId="{BD974E76-3677-44B9-91F4-DF5BD3D01F78}" srcOrd="0" destOrd="0" presId="urn:microsoft.com/office/officeart/2005/8/layout/cycle1"/>
    <dgm:cxn modelId="{DD992814-3234-4F2E-B720-890131AB8FD7}" type="presParOf" srcId="{237EDDE9-86C7-41BB-9A37-A07C682DB3F8}" destId="{F0963BF8-D859-4BA9-999D-CCE83DF31E96}" srcOrd="1" destOrd="0" presId="urn:microsoft.com/office/officeart/2005/8/layout/cycle1"/>
    <dgm:cxn modelId="{2AF48282-97AA-43F7-B4C9-AFE442921849}" type="presParOf" srcId="{237EDDE9-86C7-41BB-9A37-A07C682DB3F8}" destId="{7181E4F0-8D31-4D8D-A47E-63D8067429C3}" srcOrd="2" destOrd="0" presId="urn:microsoft.com/office/officeart/2005/8/layout/cycle1"/>
    <dgm:cxn modelId="{B537D556-B42E-486D-A51A-6ADCA69EFF3B}" type="presParOf" srcId="{237EDDE9-86C7-41BB-9A37-A07C682DB3F8}" destId="{1C7D999E-E963-4354-BBC5-D6C39AF6C5A6}" srcOrd="3" destOrd="0" presId="urn:microsoft.com/office/officeart/2005/8/layout/cycle1"/>
    <dgm:cxn modelId="{353211B2-779C-4162-8B95-8DEFDE6B6278}" type="presParOf" srcId="{237EDDE9-86C7-41BB-9A37-A07C682DB3F8}" destId="{3D654B57-B118-4F2B-9C6D-1D27C0B51D83}" srcOrd="4" destOrd="0" presId="urn:microsoft.com/office/officeart/2005/8/layout/cycle1"/>
    <dgm:cxn modelId="{E2E58B59-C95D-4565-A5E1-1145377C1D9D}" type="presParOf" srcId="{237EDDE9-86C7-41BB-9A37-A07C682DB3F8}" destId="{3C42AEE5-4AC7-4A8A-AF76-F30433EC2763}" srcOrd="5" destOrd="0" presId="urn:microsoft.com/office/officeart/2005/8/layout/cycle1"/>
    <dgm:cxn modelId="{67A8A7AD-7B66-4CED-92EF-0DF3258B1B39}" type="presParOf" srcId="{237EDDE9-86C7-41BB-9A37-A07C682DB3F8}" destId="{9E044A67-1BD2-43F1-AA30-DE6FDD2008EB}" srcOrd="6" destOrd="0" presId="urn:microsoft.com/office/officeart/2005/8/layout/cycle1"/>
    <dgm:cxn modelId="{D76F33D3-395D-4C9E-874F-6E48B221DD26}" type="presParOf" srcId="{237EDDE9-86C7-41BB-9A37-A07C682DB3F8}" destId="{33F62AA2-D56F-4C2A-8793-AD515D1CD418}" srcOrd="7" destOrd="0" presId="urn:microsoft.com/office/officeart/2005/8/layout/cycle1"/>
    <dgm:cxn modelId="{A072BEC2-C824-4C42-9094-657480C2723F}" type="presParOf" srcId="{237EDDE9-86C7-41BB-9A37-A07C682DB3F8}" destId="{4F1AE76F-CB65-44B4-B5C0-D05F2B19D204}" srcOrd="8" destOrd="0" presId="urn:microsoft.com/office/officeart/2005/8/layout/cycle1"/>
    <dgm:cxn modelId="{EAA2D155-905E-48BE-8E13-4808C7FD1BC5}" type="presParOf" srcId="{237EDDE9-86C7-41BB-9A37-A07C682DB3F8}" destId="{818690E8-27FC-47CD-90FE-B92770308084}" srcOrd="9" destOrd="0" presId="urn:microsoft.com/office/officeart/2005/8/layout/cycle1"/>
    <dgm:cxn modelId="{6199511E-2439-4766-83B4-CB577A7AE011}" type="presParOf" srcId="{237EDDE9-86C7-41BB-9A37-A07C682DB3F8}" destId="{2257E635-09B4-49CC-8982-33CE07D673B0}" srcOrd="10" destOrd="0" presId="urn:microsoft.com/office/officeart/2005/8/layout/cycle1"/>
    <dgm:cxn modelId="{646B45D9-ABC5-4E7C-BB32-E675EF27ED15}" type="presParOf" srcId="{237EDDE9-86C7-41BB-9A37-A07C682DB3F8}" destId="{33D44489-0F6D-477F-9EB4-6560336E3F72}" srcOrd="11" destOrd="0" presId="urn:microsoft.com/office/officeart/2005/8/layout/cycle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FFF5E2-0506-44E5-A2F8-BF0F7AE9C699}" type="doc">
      <dgm:prSet loTypeId="urn:microsoft.com/office/officeart/2005/8/layout/cycle1" loCatId="cycle" qsTypeId="urn:microsoft.com/office/officeart/2005/8/quickstyle/3d1" qsCatId="3D" csTypeId="urn:microsoft.com/office/officeart/2005/8/colors/accent1_2" csCatId="accent1" phldr="1"/>
      <dgm:spPr/>
      <dgm:t>
        <a:bodyPr/>
        <a:lstStyle/>
        <a:p>
          <a:endParaRPr lang="en-US"/>
        </a:p>
      </dgm:t>
    </dgm:pt>
    <dgm:pt modelId="{3450DE22-F8C2-4F9B-919F-A352CCD30B6F}">
      <dgm:prSet phldrT="[Text]"/>
      <dgm:spPr/>
      <dgm:t>
        <a:bodyPr/>
        <a:lstStyle/>
        <a:p>
          <a:endParaRPr lang="en-US" dirty="0"/>
        </a:p>
      </dgm:t>
    </dgm:pt>
    <dgm:pt modelId="{80D0094A-69FD-4E41-A6EE-DDF53D398DB3}" type="parTrans" cxnId="{360B5739-4B54-4C66-A87D-1BC1227AE09A}">
      <dgm:prSet/>
      <dgm:spPr/>
      <dgm:t>
        <a:bodyPr/>
        <a:lstStyle/>
        <a:p>
          <a:endParaRPr lang="en-US"/>
        </a:p>
      </dgm:t>
    </dgm:pt>
    <dgm:pt modelId="{83D8DE88-5FF7-42A8-9118-DE2A3F0BB864}" type="sibTrans" cxnId="{360B5739-4B54-4C66-A87D-1BC1227AE09A}">
      <dgm:prSet/>
      <dgm:spPr>
        <a:solidFill>
          <a:schemeClr val="bg2">
            <a:lumMod val="25000"/>
          </a:schemeClr>
        </a:solidFill>
      </dgm:spPr>
      <dgm:t>
        <a:bodyPr/>
        <a:lstStyle/>
        <a:p>
          <a:endParaRPr lang="en-US"/>
        </a:p>
      </dgm:t>
    </dgm:pt>
    <dgm:pt modelId="{BCF6EB5A-6773-4470-9808-37F5A9482284}">
      <dgm:prSet phldrT="[Text]"/>
      <dgm:spPr/>
      <dgm:t>
        <a:bodyPr/>
        <a:lstStyle/>
        <a:p>
          <a:endParaRPr lang="en-US" dirty="0"/>
        </a:p>
      </dgm:t>
    </dgm:pt>
    <dgm:pt modelId="{ED77DC9B-7A8C-492D-8E4A-5434C0652574}" type="parTrans" cxnId="{41E3E921-042F-40B9-A4A5-F4268884DFBC}">
      <dgm:prSet/>
      <dgm:spPr/>
      <dgm:t>
        <a:bodyPr/>
        <a:lstStyle/>
        <a:p>
          <a:endParaRPr lang="en-US"/>
        </a:p>
      </dgm:t>
    </dgm:pt>
    <dgm:pt modelId="{97AF6F6D-75FC-4D1E-A8B3-FE0218D303F8}" type="sibTrans" cxnId="{41E3E921-042F-40B9-A4A5-F4268884DFBC}">
      <dgm:prSet/>
      <dgm:spPr>
        <a:solidFill>
          <a:schemeClr val="bg2">
            <a:lumMod val="25000"/>
          </a:schemeClr>
        </a:solidFill>
      </dgm:spPr>
      <dgm:t>
        <a:bodyPr/>
        <a:lstStyle/>
        <a:p>
          <a:endParaRPr lang="en-US"/>
        </a:p>
      </dgm:t>
    </dgm:pt>
    <dgm:pt modelId="{1B9B2DD2-6E24-4BDF-A130-357BCD6EED0F}">
      <dgm:prSet phldrT="[Text]"/>
      <dgm:spPr/>
      <dgm:t>
        <a:bodyPr/>
        <a:lstStyle/>
        <a:p>
          <a:endParaRPr lang="en-US" dirty="0"/>
        </a:p>
      </dgm:t>
    </dgm:pt>
    <dgm:pt modelId="{AE4734CB-FE52-433F-A692-5E449443A2E8}" type="parTrans" cxnId="{B6D27D97-DCC0-45DA-B74F-B9470ED080B2}">
      <dgm:prSet/>
      <dgm:spPr/>
      <dgm:t>
        <a:bodyPr/>
        <a:lstStyle/>
        <a:p>
          <a:endParaRPr lang="en-US"/>
        </a:p>
      </dgm:t>
    </dgm:pt>
    <dgm:pt modelId="{573E9002-5AE7-45BC-BE79-CA67EBCBD5FC}" type="sibTrans" cxnId="{B6D27D97-DCC0-45DA-B74F-B9470ED080B2}">
      <dgm:prSet/>
      <dgm:spPr>
        <a:solidFill>
          <a:schemeClr val="bg2">
            <a:lumMod val="25000"/>
          </a:schemeClr>
        </a:solidFill>
      </dgm:spPr>
      <dgm:t>
        <a:bodyPr/>
        <a:lstStyle/>
        <a:p>
          <a:endParaRPr lang="en-US"/>
        </a:p>
      </dgm:t>
    </dgm:pt>
    <dgm:pt modelId="{3061B906-5D1C-4BE6-97A4-A75F23D2ADDD}">
      <dgm:prSet phldrT="[Text]"/>
      <dgm:spPr/>
      <dgm:t>
        <a:bodyPr/>
        <a:lstStyle/>
        <a:p>
          <a:endParaRPr lang="en-US" dirty="0"/>
        </a:p>
      </dgm:t>
    </dgm:pt>
    <dgm:pt modelId="{3DC82725-6C1A-46D2-BE60-EE4155E41606}" type="sibTrans" cxnId="{61C932D3-8F3E-4B11-A42F-B41206D8D51F}">
      <dgm:prSet/>
      <dgm:spPr>
        <a:solidFill>
          <a:schemeClr val="bg2">
            <a:lumMod val="25000"/>
          </a:schemeClr>
        </a:solidFill>
      </dgm:spPr>
      <dgm:t>
        <a:bodyPr/>
        <a:lstStyle/>
        <a:p>
          <a:endParaRPr lang="en-US"/>
        </a:p>
      </dgm:t>
    </dgm:pt>
    <dgm:pt modelId="{9B6A2743-24B9-49A0-882A-C8C556E8C906}" type="parTrans" cxnId="{61C932D3-8F3E-4B11-A42F-B41206D8D51F}">
      <dgm:prSet/>
      <dgm:spPr/>
      <dgm:t>
        <a:bodyPr/>
        <a:lstStyle/>
        <a:p>
          <a:endParaRPr lang="en-US"/>
        </a:p>
      </dgm:t>
    </dgm:pt>
    <dgm:pt modelId="{237EDDE9-86C7-41BB-9A37-A07C682DB3F8}" type="pres">
      <dgm:prSet presAssocID="{03FFF5E2-0506-44E5-A2F8-BF0F7AE9C699}" presName="cycle" presStyleCnt="0">
        <dgm:presLayoutVars>
          <dgm:dir/>
          <dgm:resizeHandles val="exact"/>
        </dgm:presLayoutVars>
      </dgm:prSet>
      <dgm:spPr/>
      <dgm:t>
        <a:bodyPr/>
        <a:lstStyle/>
        <a:p>
          <a:endParaRPr lang="en-US"/>
        </a:p>
      </dgm:t>
    </dgm:pt>
    <dgm:pt modelId="{BD974E76-3677-44B9-91F4-DF5BD3D01F78}" type="pres">
      <dgm:prSet presAssocID="{3450DE22-F8C2-4F9B-919F-A352CCD30B6F}" presName="dummy" presStyleCnt="0"/>
      <dgm:spPr/>
    </dgm:pt>
    <dgm:pt modelId="{F0963BF8-D859-4BA9-999D-CCE83DF31E96}" type="pres">
      <dgm:prSet presAssocID="{3450DE22-F8C2-4F9B-919F-A352CCD30B6F}" presName="node" presStyleLbl="revTx" presStyleIdx="0" presStyleCnt="4">
        <dgm:presLayoutVars>
          <dgm:bulletEnabled val="1"/>
        </dgm:presLayoutVars>
      </dgm:prSet>
      <dgm:spPr/>
      <dgm:t>
        <a:bodyPr/>
        <a:lstStyle/>
        <a:p>
          <a:endParaRPr lang="en-US"/>
        </a:p>
      </dgm:t>
    </dgm:pt>
    <dgm:pt modelId="{7181E4F0-8D31-4D8D-A47E-63D8067429C3}" type="pres">
      <dgm:prSet presAssocID="{83D8DE88-5FF7-42A8-9118-DE2A3F0BB864}" presName="sibTrans" presStyleLbl="node1" presStyleIdx="0" presStyleCnt="4" custAng="3184356" custScaleY="116467" custLinFactNeighborX="8512" custLinFactNeighborY="1781"/>
      <dgm:spPr/>
      <dgm:t>
        <a:bodyPr/>
        <a:lstStyle/>
        <a:p>
          <a:endParaRPr lang="en-US"/>
        </a:p>
      </dgm:t>
    </dgm:pt>
    <dgm:pt modelId="{1C7D999E-E963-4354-BBC5-D6C39AF6C5A6}" type="pres">
      <dgm:prSet presAssocID="{BCF6EB5A-6773-4470-9808-37F5A9482284}" presName="dummy" presStyleCnt="0"/>
      <dgm:spPr/>
    </dgm:pt>
    <dgm:pt modelId="{3D654B57-B118-4F2B-9C6D-1D27C0B51D83}" type="pres">
      <dgm:prSet presAssocID="{BCF6EB5A-6773-4470-9808-37F5A9482284}" presName="node" presStyleLbl="revTx" presStyleIdx="1" presStyleCnt="4">
        <dgm:presLayoutVars>
          <dgm:bulletEnabled val="1"/>
        </dgm:presLayoutVars>
      </dgm:prSet>
      <dgm:spPr/>
      <dgm:t>
        <a:bodyPr/>
        <a:lstStyle/>
        <a:p>
          <a:endParaRPr lang="en-US"/>
        </a:p>
      </dgm:t>
    </dgm:pt>
    <dgm:pt modelId="{3C42AEE5-4AC7-4A8A-AF76-F30433EC2763}" type="pres">
      <dgm:prSet presAssocID="{97AF6F6D-75FC-4D1E-A8B3-FE0218D303F8}" presName="sibTrans" presStyleLbl="node1" presStyleIdx="1" presStyleCnt="4" custAng="2164136" custLinFactNeighborX="-10596" custLinFactNeighborY="1781"/>
      <dgm:spPr/>
      <dgm:t>
        <a:bodyPr/>
        <a:lstStyle/>
        <a:p>
          <a:endParaRPr lang="en-US"/>
        </a:p>
      </dgm:t>
    </dgm:pt>
    <dgm:pt modelId="{9E044A67-1BD2-43F1-AA30-DE6FDD2008EB}" type="pres">
      <dgm:prSet presAssocID="{1B9B2DD2-6E24-4BDF-A130-357BCD6EED0F}" presName="dummy" presStyleCnt="0"/>
      <dgm:spPr/>
    </dgm:pt>
    <dgm:pt modelId="{33F62AA2-D56F-4C2A-8793-AD515D1CD418}" type="pres">
      <dgm:prSet presAssocID="{1B9B2DD2-6E24-4BDF-A130-357BCD6EED0F}" presName="node" presStyleLbl="revTx" presStyleIdx="2" presStyleCnt="4">
        <dgm:presLayoutVars>
          <dgm:bulletEnabled val="1"/>
        </dgm:presLayoutVars>
      </dgm:prSet>
      <dgm:spPr/>
      <dgm:t>
        <a:bodyPr/>
        <a:lstStyle/>
        <a:p>
          <a:endParaRPr lang="en-US"/>
        </a:p>
      </dgm:t>
    </dgm:pt>
    <dgm:pt modelId="{4F1AE76F-CB65-44B4-B5C0-D05F2B19D204}" type="pres">
      <dgm:prSet presAssocID="{573E9002-5AE7-45BC-BE79-CA67EBCBD5FC}" presName="sibTrans" presStyleLbl="node1" presStyleIdx="2" presStyleCnt="4" custAng="2351718" custScaleX="105839" custScaleY="87017" custLinFactNeighborX="-6993" custLinFactNeighborY="1781"/>
      <dgm:spPr/>
      <dgm:t>
        <a:bodyPr/>
        <a:lstStyle/>
        <a:p>
          <a:endParaRPr lang="en-US"/>
        </a:p>
      </dgm:t>
    </dgm:pt>
    <dgm:pt modelId="{818690E8-27FC-47CD-90FE-B92770308084}" type="pres">
      <dgm:prSet presAssocID="{3061B906-5D1C-4BE6-97A4-A75F23D2ADDD}" presName="dummy" presStyleCnt="0"/>
      <dgm:spPr/>
    </dgm:pt>
    <dgm:pt modelId="{2257E635-09B4-49CC-8982-33CE07D673B0}" type="pres">
      <dgm:prSet presAssocID="{3061B906-5D1C-4BE6-97A4-A75F23D2ADDD}" presName="node" presStyleLbl="revTx" presStyleIdx="3" presStyleCnt="4" custFlipHor="1" custScaleX="83947" custScaleY="90561">
        <dgm:presLayoutVars>
          <dgm:bulletEnabled val="1"/>
        </dgm:presLayoutVars>
      </dgm:prSet>
      <dgm:spPr/>
      <dgm:t>
        <a:bodyPr/>
        <a:lstStyle/>
        <a:p>
          <a:endParaRPr lang="en-US"/>
        </a:p>
      </dgm:t>
    </dgm:pt>
    <dgm:pt modelId="{33D44489-0F6D-477F-9EB4-6560336E3F72}" type="pres">
      <dgm:prSet presAssocID="{3DC82725-6C1A-46D2-BE60-EE4155E41606}" presName="sibTrans" presStyleLbl="node1" presStyleIdx="3" presStyleCnt="4" custAng="2966655" custScaleX="94609" custScaleY="101112" custLinFactNeighborX="10490" custLinFactNeighborY="84"/>
      <dgm:spPr/>
      <dgm:t>
        <a:bodyPr/>
        <a:lstStyle/>
        <a:p>
          <a:endParaRPr lang="en-US"/>
        </a:p>
      </dgm:t>
    </dgm:pt>
  </dgm:ptLst>
  <dgm:cxnLst>
    <dgm:cxn modelId="{4E3869E4-94AE-4C2C-85ED-C6838F8FAC71}" type="presOf" srcId="{3061B906-5D1C-4BE6-97A4-A75F23D2ADDD}" destId="{2257E635-09B4-49CC-8982-33CE07D673B0}" srcOrd="0" destOrd="0" presId="urn:microsoft.com/office/officeart/2005/8/layout/cycle1"/>
    <dgm:cxn modelId="{6A6AD885-67F4-41BA-BB3C-C34CB8EBDFCF}" type="presOf" srcId="{BCF6EB5A-6773-4470-9808-37F5A9482284}" destId="{3D654B57-B118-4F2B-9C6D-1D27C0B51D83}" srcOrd="0" destOrd="0" presId="urn:microsoft.com/office/officeart/2005/8/layout/cycle1"/>
    <dgm:cxn modelId="{61C932D3-8F3E-4B11-A42F-B41206D8D51F}" srcId="{03FFF5E2-0506-44E5-A2F8-BF0F7AE9C699}" destId="{3061B906-5D1C-4BE6-97A4-A75F23D2ADDD}" srcOrd="3" destOrd="0" parTransId="{9B6A2743-24B9-49A0-882A-C8C556E8C906}" sibTransId="{3DC82725-6C1A-46D2-BE60-EE4155E41606}"/>
    <dgm:cxn modelId="{360B5739-4B54-4C66-A87D-1BC1227AE09A}" srcId="{03FFF5E2-0506-44E5-A2F8-BF0F7AE9C699}" destId="{3450DE22-F8C2-4F9B-919F-A352CCD30B6F}" srcOrd="0" destOrd="0" parTransId="{80D0094A-69FD-4E41-A6EE-DDF53D398DB3}" sibTransId="{83D8DE88-5FF7-42A8-9118-DE2A3F0BB864}"/>
    <dgm:cxn modelId="{EC272638-DA95-4152-98D0-4AEF7D325069}" type="presOf" srcId="{03FFF5E2-0506-44E5-A2F8-BF0F7AE9C699}" destId="{237EDDE9-86C7-41BB-9A37-A07C682DB3F8}" srcOrd="0" destOrd="0" presId="urn:microsoft.com/office/officeart/2005/8/layout/cycle1"/>
    <dgm:cxn modelId="{FAB25D43-D389-48E8-AE64-08C4610FB88E}" type="presOf" srcId="{3450DE22-F8C2-4F9B-919F-A352CCD30B6F}" destId="{F0963BF8-D859-4BA9-999D-CCE83DF31E96}" srcOrd="0" destOrd="0" presId="urn:microsoft.com/office/officeart/2005/8/layout/cycle1"/>
    <dgm:cxn modelId="{B6D27D97-DCC0-45DA-B74F-B9470ED080B2}" srcId="{03FFF5E2-0506-44E5-A2F8-BF0F7AE9C699}" destId="{1B9B2DD2-6E24-4BDF-A130-357BCD6EED0F}" srcOrd="2" destOrd="0" parTransId="{AE4734CB-FE52-433F-A692-5E449443A2E8}" sibTransId="{573E9002-5AE7-45BC-BE79-CA67EBCBD5FC}"/>
    <dgm:cxn modelId="{A1772EED-43D2-4BAD-A73B-7264C3DF7D78}" type="presOf" srcId="{573E9002-5AE7-45BC-BE79-CA67EBCBD5FC}" destId="{4F1AE76F-CB65-44B4-B5C0-D05F2B19D204}" srcOrd="0" destOrd="0" presId="urn:microsoft.com/office/officeart/2005/8/layout/cycle1"/>
    <dgm:cxn modelId="{9FC9A65B-5120-4600-B88E-72D2039DD2BF}" type="presOf" srcId="{83D8DE88-5FF7-42A8-9118-DE2A3F0BB864}" destId="{7181E4F0-8D31-4D8D-A47E-63D8067429C3}" srcOrd="0" destOrd="0" presId="urn:microsoft.com/office/officeart/2005/8/layout/cycle1"/>
    <dgm:cxn modelId="{6019DFED-8A1A-42E1-987D-E4D305D510A0}" type="presOf" srcId="{3DC82725-6C1A-46D2-BE60-EE4155E41606}" destId="{33D44489-0F6D-477F-9EB4-6560336E3F72}" srcOrd="0" destOrd="0" presId="urn:microsoft.com/office/officeart/2005/8/layout/cycle1"/>
    <dgm:cxn modelId="{8EDECFAF-92A7-4D6C-9827-DED88E3E401B}" type="presOf" srcId="{1B9B2DD2-6E24-4BDF-A130-357BCD6EED0F}" destId="{33F62AA2-D56F-4C2A-8793-AD515D1CD418}" srcOrd="0" destOrd="0" presId="urn:microsoft.com/office/officeart/2005/8/layout/cycle1"/>
    <dgm:cxn modelId="{DEF3EB67-98C3-41FF-9B67-D9906D7C28CB}" type="presOf" srcId="{97AF6F6D-75FC-4D1E-A8B3-FE0218D303F8}" destId="{3C42AEE5-4AC7-4A8A-AF76-F30433EC2763}" srcOrd="0" destOrd="0" presId="urn:microsoft.com/office/officeart/2005/8/layout/cycle1"/>
    <dgm:cxn modelId="{41E3E921-042F-40B9-A4A5-F4268884DFBC}" srcId="{03FFF5E2-0506-44E5-A2F8-BF0F7AE9C699}" destId="{BCF6EB5A-6773-4470-9808-37F5A9482284}" srcOrd="1" destOrd="0" parTransId="{ED77DC9B-7A8C-492D-8E4A-5434C0652574}" sibTransId="{97AF6F6D-75FC-4D1E-A8B3-FE0218D303F8}"/>
    <dgm:cxn modelId="{1D5BF7D8-987F-45C7-B7D1-454EA79373EC}" type="presParOf" srcId="{237EDDE9-86C7-41BB-9A37-A07C682DB3F8}" destId="{BD974E76-3677-44B9-91F4-DF5BD3D01F78}" srcOrd="0" destOrd="0" presId="urn:microsoft.com/office/officeart/2005/8/layout/cycle1"/>
    <dgm:cxn modelId="{DD992814-3234-4F2E-B720-890131AB8FD7}" type="presParOf" srcId="{237EDDE9-86C7-41BB-9A37-A07C682DB3F8}" destId="{F0963BF8-D859-4BA9-999D-CCE83DF31E96}" srcOrd="1" destOrd="0" presId="urn:microsoft.com/office/officeart/2005/8/layout/cycle1"/>
    <dgm:cxn modelId="{2AF48282-97AA-43F7-B4C9-AFE442921849}" type="presParOf" srcId="{237EDDE9-86C7-41BB-9A37-A07C682DB3F8}" destId="{7181E4F0-8D31-4D8D-A47E-63D8067429C3}" srcOrd="2" destOrd="0" presId="urn:microsoft.com/office/officeart/2005/8/layout/cycle1"/>
    <dgm:cxn modelId="{B537D556-B42E-486D-A51A-6ADCA69EFF3B}" type="presParOf" srcId="{237EDDE9-86C7-41BB-9A37-A07C682DB3F8}" destId="{1C7D999E-E963-4354-BBC5-D6C39AF6C5A6}" srcOrd="3" destOrd="0" presId="urn:microsoft.com/office/officeart/2005/8/layout/cycle1"/>
    <dgm:cxn modelId="{353211B2-779C-4162-8B95-8DEFDE6B6278}" type="presParOf" srcId="{237EDDE9-86C7-41BB-9A37-A07C682DB3F8}" destId="{3D654B57-B118-4F2B-9C6D-1D27C0B51D83}" srcOrd="4" destOrd="0" presId="urn:microsoft.com/office/officeart/2005/8/layout/cycle1"/>
    <dgm:cxn modelId="{E2E58B59-C95D-4565-A5E1-1145377C1D9D}" type="presParOf" srcId="{237EDDE9-86C7-41BB-9A37-A07C682DB3F8}" destId="{3C42AEE5-4AC7-4A8A-AF76-F30433EC2763}" srcOrd="5" destOrd="0" presId="urn:microsoft.com/office/officeart/2005/8/layout/cycle1"/>
    <dgm:cxn modelId="{67A8A7AD-7B66-4CED-92EF-0DF3258B1B39}" type="presParOf" srcId="{237EDDE9-86C7-41BB-9A37-A07C682DB3F8}" destId="{9E044A67-1BD2-43F1-AA30-DE6FDD2008EB}" srcOrd="6" destOrd="0" presId="urn:microsoft.com/office/officeart/2005/8/layout/cycle1"/>
    <dgm:cxn modelId="{D76F33D3-395D-4C9E-874F-6E48B221DD26}" type="presParOf" srcId="{237EDDE9-86C7-41BB-9A37-A07C682DB3F8}" destId="{33F62AA2-D56F-4C2A-8793-AD515D1CD418}" srcOrd="7" destOrd="0" presId="urn:microsoft.com/office/officeart/2005/8/layout/cycle1"/>
    <dgm:cxn modelId="{A072BEC2-C824-4C42-9094-657480C2723F}" type="presParOf" srcId="{237EDDE9-86C7-41BB-9A37-A07C682DB3F8}" destId="{4F1AE76F-CB65-44B4-B5C0-D05F2B19D204}" srcOrd="8" destOrd="0" presId="urn:microsoft.com/office/officeart/2005/8/layout/cycle1"/>
    <dgm:cxn modelId="{EAA2D155-905E-48BE-8E13-4808C7FD1BC5}" type="presParOf" srcId="{237EDDE9-86C7-41BB-9A37-A07C682DB3F8}" destId="{818690E8-27FC-47CD-90FE-B92770308084}" srcOrd="9" destOrd="0" presId="urn:microsoft.com/office/officeart/2005/8/layout/cycle1"/>
    <dgm:cxn modelId="{6199511E-2439-4766-83B4-CB577A7AE011}" type="presParOf" srcId="{237EDDE9-86C7-41BB-9A37-A07C682DB3F8}" destId="{2257E635-09B4-49CC-8982-33CE07D673B0}" srcOrd="10" destOrd="0" presId="urn:microsoft.com/office/officeart/2005/8/layout/cycle1"/>
    <dgm:cxn modelId="{646B45D9-ABC5-4E7C-BB32-E675EF27ED15}" type="presParOf" srcId="{237EDDE9-86C7-41BB-9A37-A07C682DB3F8}" destId="{33D44489-0F6D-477F-9EB4-6560336E3F72}" srcOrd="11" destOrd="0" presId="urn:microsoft.com/office/officeart/2005/8/layout/cycle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3BF8-D859-4BA9-999D-CCE83DF31E96}">
      <dsp:nvSpPr>
        <dsp:cNvPr id="0" name=""/>
        <dsp:cNvSpPr/>
      </dsp:nvSpPr>
      <dsp:spPr>
        <a:xfrm>
          <a:off x="4970672" y="131217"/>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131217"/>
        <a:ext cx="2061181" cy="2061181"/>
      </dsp:txXfrm>
    </dsp:sp>
    <dsp:sp modelId="{7181E4F0-8D31-4D8D-A47E-63D8067429C3}">
      <dsp:nvSpPr>
        <dsp:cNvPr id="0" name=""/>
        <dsp:cNvSpPr/>
      </dsp:nvSpPr>
      <dsp:spPr>
        <a:xfrm rot="3184356">
          <a:off x="1835968" y="-374185"/>
          <a:ext cx="5821177" cy="6779750"/>
        </a:xfrm>
        <a:prstGeom prst="circularArrow">
          <a:avLst>
            <a:gd name="adj1" fmla="val 6905"/>
            <a:gd name="adj2" fmla="val 465556"/>
            <a:gd name="adj3" fmla="val 548559"/>
            <a:gd name="adj4" fmla="val 20585886"/>
            <a:gd name="adj5" fmla="val 8055"/>
          </a:avLst>
        </a:prstGeom>
        <a:gradFill flip="none" rotWithShape="1">
          <a:gsLst>
            <a:gs pos="0">
              <a:srgbClr val="4DC844">
                <a:shade val="30000"/>
                <a:satMod val="115000"/>
              </a:srgbClr>
            </a:gs>
            <a:gs pos="50000">
              <a:srgbClr val="4DC844">
                <a:shade val="67500"/>
                <a:satMod val="115000"/>
              </a:srgbClr>
            </a:gs>
            <a:gs pos="100000">
              <a:srgbClr val="4DC844">
                <a:shade val="100000"/>
                <a:satMod val="115000"/>
              </a:srgb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D654B57-B118-4F2B-9C6D-1D27C0B51D83}">
      <dsp:nvSpPr>
        <dsp:cNvPr id="0" name=""/>
        <dsp:cNvSpPr/>
      </dsp:nvSpPr>
      <dsp:spPr>
        <a:xfrm>
          <a:off x="4970672"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3631628"/>
        <a:ext cx="2061181" cy="2061181"/>
      </dsp:txXfrm>
    </dsp:sp>
    <dsp:sp modelId="{3C42AEE5-4AC7-4A8A-AF76-F30433EC2763}">
      <dsp:nvSpPr>
        <dsp:cNvPr id="0" name=""/>
        <dsp:cNvSpPr/>
      </dsp:nvSpPr>
      <dsp:spPr>
        <a:xfrm rot="2164136">
          <a:off x="723657" y="105100"/>
          <a:ext cx="5821177" cy="5821177"/>
        </a:xfrm>
        <a:prstGeom prst="circularArrow">
          <a:avLst>
            <a:gd name="adj1" fmla="val 6905"/>
            <a:gd name="adj2" fmla="val 465556"/>
            <a:gd name="adj3" fmla="val 5948559"/>
            <a:gd name="adj4" fmla="val 4385886"/>
            <a:gd name="adj5" fmla="val 8055"/>
          </a:avLst>
        </a:prstGeom>
        <a:gradFill flip="none" rotWithShape="0">
          <a:gsLst>
            <a:gs pos="0">
              <a:srgbClr val="4DC844">
                <a:shade val="30000"/>
                <a:satMod val="115000"/>
              </a:srgbClr>
            </a:gs>
            <a:gs pos="50000">
              <a:srgbClr val="4DC844">
                <a:shade val="67500"/>
                <a:satMod val="115000"/>
              </a:srgbClr>
            </a:gs>
            <a:gs pos="100000">
              <a:srgbClr val="4DC844">
                <a:shade val="100000"/>
                <a:satMod val="115000"/>
              </a:srgb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3F62AA2-D56F-4C2A-8793-AD515D1CD418}">
      <dsp:nvSpPr>
        <dsp:cNvPr id="0" name=""/>
        <dsp:cNvSpPr/>
      </dsp:nvSpPr>
      <dsp:spPr>
        <a:xfrm>
          <a:off x="1470261"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470261" y="3631628"/>
        <a:ext cx="2061181" cy="2061181"/>
      </dsp:txXfrm>
    </dsp:sp>
    <dsp:sp modelId="{4F1AE76F-CB65-44B4-B5C0-D05F2B19D204}">
      <dsp:nvSpPr>
        <dsp:cNvPr id="0" name=""/>
        <dsp:cNvSpPr/>
      </dsp:nvSpPr>
      <dsp:spPr>
        <a:xfrm rot="2351718">
          <a:off x="615412" y="482982"/>
          <a:ext cx="6161075" cy="5065413"/>
        </a:xfrm>
        <a:prstGeom prst="circularArrow">
          <a:avLst>
            <a:gd name="adj1" fmla="val 6905"/>
            <a:gd name="adj2" fmla="val 465556"/>
            <a:gd name="adj3" fmla="val 11490700"/>
            <a:gd name="adj4" fmla="val 9785886"/>
            <a:gd name="adj5" fmla="val 8055"/>
          </a:avLst>
        </a:prstGeom>
        <a:gradFill flip="none" rotWithShape="0">
          <a:gsLst>
            <a:gs pos="0">
              <a:srgbClr val="4DC844">
                <a:shade val="30000"/>
                <a:satMod val="115000"/>
              </a:srgbClr>
            </a:gs>
            <a:gs pos="50000">
              <a:srgbClr val="4DC844">
                <a:shade val="67500"/>
                <a:satMod val="115000"/>
              </a:srgbClr>
            </a:gs>
            <a:gs pos="100000">
              <a:srgbClr val="4DC844">
                <a:shade val="100000"/>
                <a:satMod val="115000"/>
              </a:srgb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57E635-09B4-49CC-8982-33CE07D673B0}">
      <dsp:nvSpPr>
        <dsp:cNvPr id="0" name=""/>
        <dsp:cNvSpPr/>
      </dsp:nvSpPr>
      <dsp:spPr>
        <a:xfrm flipH="1">
          <a:off x="1635702" y="228495"/>
          <a:ext cx="1730300" cy="186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635702" y="228495"/>
        <a:ext cx="1730300" cy="1866626"/>
      </dsp:txXfrm>
    </dsp:sp>
    <dsp:sp modelId="{33D44489-0F6D-477F-9EB4-6560336E3F72}">
      <dsp:nvSpPr>
        <dsp:cNvPr id="0" name=""/>
        <dsp:cNvSpPr/>
      </dsp:nvSpPr>
      <dsp:spPr>
        <a:xfrm rot="3005868">
          <a:off x="2042707" y="-31405"/>
          <a:ext cx="5507357" cy="5885908"/>
        </a:xfrm>
        <a:prstGeom prst="circularArrow">
          <a:avLst>
            <a:gd name="adj1" fmla="val 6905"/>
            <a:gd name="adj2" fmla="val 465556"/>
            <a:gd name="adj3" fmla="val 16748559"/>
            <a:gd name="adj4" fmla="val 14942922"/>
            <a:gd name="adj5" fmla="val 8055"/>
          </a:avLst>
        </a:prstGeom>
        <a:gradFill flip="none" rotWithShape="0">
          <a:gsLst>
            <a:gs pos="0">
              <a:srgbClr val="4DC844">
                <a:shade val="30000"/>
                <a:satMod val="115000"/>
              </a:srgbClr>
            </a:gs>
            <a:gs pos="50000">
              <a:srgbClr val="4DC844">
                <a:shade val="67500"/>
                <a:satMod val="115000"/>
              </a:srgbClr>
            </a:gs>
            <a:gs pos="100000">
              <a:srgbClr val="4DC844">
                <a:shade val="100000"/>
                <a:satMod val="115000"/>
              </a:srgbClr>
            </a:gs>
          </a:gsLst>
          <a:path path="circle">
            <a:fillToRect r="100000" b="100000"/>
          </a:path>
          <a:tileRect l="-100000" t="-10000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3BF8-D859-4BA9-999D-CCE83DF31E96}">
      <dsp:nvSpPr>
        <dsp:cNvPr id="0" name=""/>
        <dsp:cNvSpPr/>
      </dsp:nvSpPr>
      <dsp:spPr>
        <a:xfrm>
          <a:off x="4970672" y="131217"/>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131217"/>
        <a:ext cx="2061181" cy="2061181"/>
      </dsp:txXfrm>
    </dsp:sp>
    <dsp:sp modelId="{7181E4F0-8D31-4D8D-A47E-63D8067429C3}">
      <dsp:nvSpPr>
        <dsp:cNvPr id="0" name=""/>
        <dsp:cNvSpPr/>
      </dsp:nvSpPr>
      <dsp:spPr>
        <a:xfrm rot="3184356">
          <a:off x="1835968" y="-374185"/>
          <a:ext cx="5821177" cy="6779750"/>
        </a:xfrm>
        <a:prstGeom prst="circularArrow">
          <a:avLst>
            <a:gd name="adj1" fmla="val 6905"/>
            <a:gd name="adj2" fmla="val 465556"/>
            <a:gd name="adj3" fmla="val 548559"/>
            <a:gd name="adj4" fmla="val 20585886"/>
            <a:gd name="adj5" fmla="val 8055"/>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D654B57-B118-4F2B-9C6D-1D27C0B51D83}">
      <dsp:nvSpPr>
        <dsp:cNvPr id="0" name=""/>
        <dsp:cNvSpPr/>
      </dsp:nvSpPr>
      <dsp:spPr>
        <a:xfrm>
          <a:off x="4970672"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3631628"/>
        <a:ext cx="2061181" cy="2061181"/>
      </dsp:txXfrm>
    </dsp:sp>
    <dsp:sp modelId="{3C42AEE5-4AC7-4A8A-AF76-F30433EC2763}">
      <dsp:nvSpPr>
        <dsp:cNvPr id="0" name=""/>
        <dsp:cNvSpPr/>
      </dsp:nvSpPr>
      <dsp:spPr>
        <a:xfrm rot="2164136">
          <a:off x="723657" y="105100"/>
          <a:ext cx="5821177" cy="5821177"/>
        </a:xfrm>
        <a:prstGeom prst="circularArrow">
          <a:avLst>
            <a:gd name="adj1" fmla="val 6905"/>
            <a:gd name="adj2" fmla="val 465556"/>
            <a:gd name="adj3" fmla="val 5948559"/>
            <a:gd name="adj4" fmla="val 4385886"/>
            <a:gd name="adj5" fmla="val 8055"/>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3F62AA2-D56F-4C2A-8793-AD515D1CD418}">
      <dsp:nvSpPr>
        <dsp:cNvPr id="0" name=""/>
        <dsp:cNvSpPr/>
      </dsp:nvSpPr>
      <dsp:spPr>
        <a:xfrm>
          <a:off x="1470261"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470261" y="3631628"/>
        <a:ext cx="2061181" cy="2061181"/>
      </dsp:txXfrm>
    </dsp:sp>
    <dsp:sp modelId="{4F1AE76F-CB65-44B4-B5C0-D05F2B19D204}">
      <dsp:nvSpPr>
        <dsp:cNvPr id="0" name=""/>
        <dsp:cNvSpPr/>
      </dsp:nvSpPr>
      <dsp:spPr>
        <a:xfrm rot="2351718">
          <a:off x="938837" y="420404"/>
          <a:ext cx="6161075" cy="5065413"/>
        </a:xfrm>
        <a:prstGeom prst="circularArrow">
          <a:avLst>
            <a:gd name="adj1" fmla="val 6905"/>
            <a:gd name="adj2" fmla="val 465556"/>
            <a:gd name="adj3" fmla="val 11490700"/>
            <a:gd name="adj4" fmla="val 9785886"/>
            <a:gd name="adj5" fmla="val 8055"/>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57E635-09B4-49CC-8982-33CE07D673B0}">
      <dsp:nvSpPr>
        <dsp:cNvPr id="0" name=""/>
        <dsp:cNvSpPr/>
      </dsp:nvSpPr>
      <dsp:spPr>
        <a:xfrm flipH="1">
          <a:off x="1635702" y="228495"/>
          <a:ext cx="1730300" cy="186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635702" y="228495"/>
        <a:ext cx="1730300" cy="1866626"/>
      </dsp:txXfrm>
    </dsp:sp>
    <dsp:sp modelId="{33D44489-0F6D-477F-9EB4-6560336E3F72}">
      <dsp:nvSpPr>
        <dsp:cNvPr id="0" name=""/>
        <dsp:cNvSpPr/>
      </dsp:nvSpPr>
      <dsp:spPr>
        <a:xfrm rot="3006537">
          <a:off x="2042765" y="112551"/>
          <a:ext cx="5507357" cy="5885908"/>
        </a:xfrm>
        <a:prstGeom prst="circularArrow">
          <a:avLst>
            <a:gd name="adj1" fmla="val 6905"/>
            <a:gd name="adj2" fmla="val 465556"/>
            <a:gd name="adj3" fmla="val 16748559"/>
            <a:gd name="adj4" fmla="val 14942922"/>
            <a:gd name="adj5" fmla="val 8055"/>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3BF8-D859-4BA9-999D-CCE83DF31E96}">
      <dsp:nvSpPr>
        <dsp:cNvPr id="0" name=""/>
        <dsp:cNvSpPr/>
      </dsp:nvSpPr>
      <dsp:spPr>
        <a:xfrm>
          <a:off x="4790369" y="128395"/>
          <a:ext cx="2066010" cy="2066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790369" y="128395"/>
        <a:ext cx="2066010" cy="2066010"/>
      </dsp:txXfrm>
    </dsp:sp>
    <dsp:sp modelId="{7181E4F0-8D31-4D8D-A47E-63D8067429C3}">
      <dsp:nvSpPr>
        <dsp:cNvPr id="0" name=""/>
        <dsp:cNvSpPr/>
      </dsp:nvSpPr>
      <dsp:spPr>
        <a:xfrm rot="3184356">
          <a:off x="1840053" y="-176090"/>
          <a:ext cx="5836561" cy="6797667"/>
        </a:xfrm>
        <a:prstGeom prst="circularArrow">
          <a:avLst>
            <a:gd name="adj1" fmla="val 6903"/>
            <a:gd name="adj2" fmla="val 465392"/>
            <a:gd name="adj3" fmla="val 549249"/>
            <a:gd name="adj4" fmla="val 20585360"/>
            <a:gd name="adj5" fmla="val 8053"/>
          </a:avLst>
        </a:prstGeom>
        <a:solidFill>
          <a:srgbClr val="CC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D654B57-B118-4F2B-9C6D-1D27C0B51D83}">
      <dsp:nvSpPr>
        <dsp:cNvPr id="0" name=""/>
        <dsp:cNvSpPr/>
      </dsp:nvSpPr>
      <dsp:spPr>
        <a:xfrm>
          <a:off x="4790369" y="3638241"/>
          <a:ext cx="2066010" cy="2066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790369" y="3638241"/>
        <a:ext cx="2066010" cy="2066010"/>
      </dsp:txXfrm>
    </dsp:sp>
    <dsp:sp modelId="{3C42AEE5-4AC7-4A8A-AF76-F30433EC2763}">
      <dsp:nvSpPr>
        <dsp:cNvPr id="0" name=""/>
        <dsp:cNvSpPr/>
      </dsp:nvSpPr>
      <dsp:spPr>
        <a:xfrm rot="2164136">
          <a:off x="582682" y="331486"/>
          <a:ext cx="5836561" cy="5836561"/>
        </a:xfrm>
        <a:prstGeom prst="circularArrow">
          <a:avLst>
            <a:gd name="adj1" fmla="val 6903"/>
            <a:gd name="adj2" fmla="val 465392"/>
            <a:gd name="adj3" fmla="val 5949249"/>
            <a:gd name="adj4" fmla="val 4385360"/>
            <a:gd name="adj5" fmla="val 8053"/>
          </a:avLst>
        </a:prstGeom>
        <a:solidFill>
          <a:srgbClr val="CC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3F62AA2-D56F-4C2A-8793-AD515D1CD418}">
      <dsp:nvSpPr>
        <dsp:cNvPr id="0" name=""/>
        <dsp:cNvSpPr/>
      </dsp:nvSpPr>
      <dsp:spPr>
        <a:xfrm>
          <a:off x="1280523" y="3638241"/>
          <a:ext cx="2066010" cy="2066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280523" y="3638241"/>
        <a:ext cx="2066010" cy="2066010"/>
      </dsp:txXfrm>
    </dsp:sp>
    <dsp:sp modelId="{4F1AE76F-CB65-44B4-B5C0-D05F2B19D204}">
      <dsp:nvSpPr>
        <dsp:cNvPr id="0" name=""/>
        <dsp:cNvSpPr/>
      </dsp:nvSpPr>
      <dsp:spPr>
        <a:xfrm rot="2351718">
          <a:off x="615104" y="494355"/>
          <a:ext cx="6177357" cy="5078800"/>
        </a:xfrm>
        <a:prstGeom prst="circularArrow">
          <a:avLst>
            <a:gd name="adj1" fmla="val 6903"/>
            <a:gd name="adj2" fmla="val 465392"/>
            <a:gd name="adj3" fmla="val 11491347"/>
            <a:gd name="adj4" fmla="val 9785360"/>
            <a:gd name="adj5" fmla="val 8053"/>
          </a:avLst>
        </a:prstGeom>
        <a:solidFill>
          <a:srgbClr val="CC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257E635-09B4-49CC-8982-33CE07D673B0}">
      <dsp:nvSpPr>
        <dsp:cNvPr id="0" name=""/>
        <dsp:cNvSpPr/>
      </dsp:nvSpPr>
      <dsp:spPr>
        <a:xfrm flipH="1">
          <a:off x="1446352" y="225901"/>
          <a:ext cx="1734354" cy="187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446352" y="225901"/>
        <a:ext cx="1734354" cy="1871000"/>
      </dsp:txXfrm>
    </dsp:sp>
    <dsp:sp modelId="{33D44489-0F6D-477F-9EB4-6560336E3F72}">
      <dsp:nvSpPr>
        <dsp:cNvPr id="0" name=""/>
        <dsp:cNvSpPr/>
      </dsp:nvSpPr>
      <dsp:spPr>
        <a:xfrm rot="3426928">
          <a:off x="1472904" y="-110224"/>
          <a:ext cx="5521912" cy="5901463"/>
        </a:xfrm>
        <a:prstGeom prst="circularArrow">
          <a:avLst>
            <a:gd name="adj1" fmla="val 6903"/>
            <a:gd name="adj2" fmla="val 465392"/>
            <a:gd name="adj3" fmla="val 16749249"/>
            <a:gd name="adj4" fmla="val 14942469"/>
            <a:gd name="adj5" fmla="val 8053"/>
          </a:avLst>
        </a:prstGeom>
        <a:solidFill>
          <a:srgbClr val="CC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3BF8-D859-4BA9-999D-CCE83DF31E96}">
      <dsp:nvSpPr>
        <dsp:cNvPr id="0" name=""/>
        <dsp:cNvSpPr/>
      </dsp:nvSpPr>
      <dsp:spPr>
        <a:xfrm>
          <a:off x="4970672" y="131217"/>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131217"/>
        <a:ext cx="2061181" cy="2061181"/>
      </dsp:txXfrm>
    </dsp:sp>
    <dsp:sp modelId="{7181E4F0-8D31-4D8D-A47E-63D8067429C3}">
      <dsp:nvSpPr>
        <dsp:cNvPr id="0" name=""/>
        <dsp:cNvSpPr/>
      </dsp:nvSpPr>
      <dsp:spPr>
        <a:xfrm rot="3184356">
          <a:off x="1835968" y="-374185"/>
          <a:ext cx="5821177" cy="6779750"/>
        </a:xfrm>
        <a:prstGeom prst="circularArrow">
          <a:avLst>
            <a:gd name="adj1" fmla="val 6905"/>
            <a:gd name="adj2" fmla="val 465556"/>
            <a:gd name="adj3" fmla="val 548559"/>
            <a:gd name="adj4" fmla="val 20585886"/>
            <a:gd name="adj5" fmla="val 8055"/>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D654B57-B118-4F2B-9C6D-1D27C0B51D83}">
      <dsp:nvSpPr>
        <dsp:cNvPr id="0" name=""/>
        <dsp:cNvSpPr/>
      </dsp:nvSpPr>
      <dsp:spPr>
        <a:xfrm>
          <a:off x="4970672"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3631628"/>
        <a:ext cx="2061181" cy="2061181"/>
      </dsp:txXfrm>
    </dsp:sp>
    <dsp:sp modelId="{3C42AEE5-4AC7-4A8A-AF76-F30433EC2763}">
      <dsp:nvSpPr>
        <dsp:cNvPr id="0" name=""/>
        <dsp:cNvSpPr/>
      </dsp:nvSpPr>
      <dsp:spPr>
        <a:xfrm rot="2164136">
          <a:off x="723657" y="105100"/>
          <a:ext cx="5821177" cy="5821177"/>
        </a:xfrm>
        <a:prstGeom prst="circularArrow">
          <a:avLst>
            <a:gd name="adj1" fmla="val 6905"/>
            <a:gd name="adj2" fmla="val 465556"/>
            <a:gd name="adj3" fmla="val 5948559"/>
            <a:gd name="adj4" fmla="val 4385886"/>
            <a:gd name="adj5" fmla="val 8055"/>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3F62AA2-D56F-4C2A-8793-AD515D1CD418}">
      <dsp:nvSpPr>
        <dsp:cNvPr id="0" name=""/>
        <dsp:cNvSpPr/>
      </dsp:nvSpPr>
      <dsp:spPr>
        <a:xfrm>
          <a:off x="1470261"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470261" y="3631628"/>
        <a:ext cx="2061181" cy="2061181"/>
      </dsp:txXfrm>
    </dsp:sp>
    <dsp:sp modelId="{4F1AE76F-CB65-44B4-B5C0-D05F2B19D204}">
      <dsp:nvSpPr>
        <dsp:cNvPr id="0" name=""/>
        <dsp:cNvSpPr/>
      </dsp:nvSpPr>
      <dsp:spPr>
        <a:xfrm rot="2351718">
          <a:off x="894829" y="725609"/>
          <a:ext cx="6161075" cy="5065413"/>
        </a:xfrm>
        <a:prstGeom prst="circularArrow">
          <a:avLst>
            <a:gd name="adj1" fmla="val 6905"/>
            <a:gd name="adj2" fmla="val 465556"/>
            <a:gd name="adj3" fmla="val 11490700"/>
            <a:gd name="adj4" fmla="val 9785886"/>
            <a:gd name="adj5" fmla="val 8055"/>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57E635-09B4-49CC-8982-33CE07D673B0}">
      <dsp:nvSpPr>
        <dsp:cNvPr id="0" name=""/>
        <dsp:cNvSpPr/>
      </dsp:nvSpPr>
      <dsp:spPr>
        <a:xfrm flipH="1">
          <a:off x="1635702" y="228495"/>
          <a:ext cx="1730300" cy="186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635702" y="228495"/>
        <a:ext cx="1730300" cy="1866626"/>
      </dsp:txXfrm>
    </dsp:sp>
    <dsp:sp modelId="{33D44489-0F6D-477F-9EB4-6560336E3F72}">
      <dsp:nvSpPr>
        <dsp:cNvPr id="0" name=""/>
        <dsp:cNvSpPr/>
      </dsp:nvSpPr>
      <dsp:spPr>
        <a:xfrm rot="2962101">
          <a:off x="1920986" y="190555"/>
          <a:ext cx="5507357" cy="5885908"/>
        </a:xfrm>
        <a:prstGeom prst="circularArrow">
          <a:avLst>
            <a:gd name="adj1" fmla="val 6905"/>
            <a:gd name="adj2" fmla="val 465556"/>
            <a:gd name="adj3" fmla="val 16748559"/>
            <a:gd name="adj4" fmla="val 14942922"/>
            <a:gd name="adj5" fmla="val 8055"/>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3BF8-D859-4BA9-999D-CCE83DF31E96}">
      <dsp:nvSpPr>
        <dsp:cNvPr id="0" name=""/>
        <dsp:cNvSpPr/>
      </dsp:nvSpPr>
      <dsp:spPr>
        <a:xfrm>
          <a:off x="4970672" y="131217"/>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131217"/>
        <a:ext cx="2061181" cy="2061181"/>
      </dsp:txXfrm>
    </dsp:sp>
    <dsp:sp modelId="{7181E4F0-8D31-4D8D-A47E-63D8067429C3}">
      <dsp:nvSpPr>
        <dsp:cNvPr id="0" name=""/>
        <dsp:cNvSpPr/>
      </dsp:nvSpPr>
      <dsp:spPr>
        <a:xfrm rot="3184356">
          <a:off x="1835968" y="-374185"/>
          <a:ext cx="5821177" cy="6779750"/>
        </a:xfrm>
        <a:prstGeom prst="circularArrow">
          <a:avLst>
            <a:gd name="adj1" fmla="val 6905"/>
            <a:gd name="adj2" fmla="val 465556"/>
            <a:gd name="adj3" fmla="val 548559"/>
            <a:gd name="adj4" fmla="val 20585886"/>
            <a:gd name="adj5" fmla="val 8055"/>
          </a:avLst>
        </a:prstGeom>
        <a:solidFill>
          <a:schemeClr val="bg2">
            <a:lumMod val="2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D654B57-B118-4F2B-9C6D-1D27C0B51D83}">
      <dsp:nvSpPr>
        <dsp:cNvPr id="0" name=""/>
        <dsp:cNvSpPr/>
      </dsp:nvSpPr>
      <dsp:spPr>
        <a:xfrm>
          <a:off x="4970672"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3631628"/>
        <a:ext cx="2061181" cy="2061181"/>
      </dsp:txXfrm>
    </dsp:sp>
    <dsp:sp modelId="{3C42AEE5-4AC7-4A8A-AF76-F30433EC2763}">
      <dsp:nvSpPr>
        <dsp:cNvPr id="0" name=""/>
        <dsp:cNvSpPr/>
      </dsp:nvSpPr>
      <dsp:spPr>
        <a:xfrm rot="2164136">
          <a:off x="723657" y="105100"/>
          <a:ext cx="5821177" cy="5821177"/>
        </a:xfrm>
        <a:prstGeom prst="circularArrow">
          <a:avLst>
            <a:gd name="adj1" fmla="val 6905"/>
            <a:gd name="adj2" fmla="val 465556"/>
            <a:gd name="adj3" fmla="val 5948559"/>
            <a:gd name="adj4" fmla="val 4385886"/>
            <a:gd name="adj5" fmla="val 8055"/>
          </a:avLst>
        </a:prstGeom>
        <a:solidFill>
          <a:schemeClr val="bg2">
            <a:lumMod val="2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3F62AA2-D56F-4C2A-8793-AD515D1CD418}">
      <dsp:nvSpPr>
        <dsp:cNvPr id="0" name=""/>
        <dsp:cNvSpPr/>
      </dsp:nvSpPr>
      <dsp:spPr>
        <a:xfrm>
          <a:off x="1470261"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470261" y="3631628"/>
        <a:ext cx="2061181" cy="2061181"/>
      </dsp:txXfrm>
    </dsp:sp>
    <dsp:sp modelId="{4F1AE76F-CB65-44B4-B5C0-D05F2B19D204}">
      <dsp:nvSpPr>
        <dsp:cNvPr id="0" name=""/>
        <dsp:cNvSpPr/>
      </dsp:nvSpPr>
      <dsp:spPr>
        <a:xfrm rot="2351718">
          <a:off x="763445" y="482982"/>
          <a:ext cx="6161075" cy="5065413"/>
        </a:xfrm>
        <a:prstGeom prst="circularArrow">
          <a:avLst>
            <a:gd name="adj1" fmla="val 6905"/>
            <a:gd name="adj2" fmla="val 465556"/>
            <a:gd name="adj3" fmla="val 11490700"/>
            <a:gd name="adj4" fmla="val 9785886"/>
            <a:gd name="adj5" fmla="val 8055"/>
          </a:avLst>
        </a:prstGeom>
        <a:solidFill>
          <a:schemeClr val="bg2">
            <a:lumMod val="2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57E635-09B4-49CC-8982-33CE07D673B0}">
      <dsp:nvSpPr>
        <dsp:cNvPr id="0" name=""/>
        <dsp:cNvSpPr/>
      </dsp:nvSpPr>
      <dsp:spPr>
        <a:xfrm flipH="1">
          <a:off x="1635702" y="228495"/>
          <a:ext cx="1730300" cy="186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635702" y="228495"/>
        <a:ext cx="1730300" cy="1866626"/>
      </dsp:txXfrm>
    </dsp:sp>
    <dsp:sp modelId="{33D44489-0F6D-477F-9EB4-6560336E3F72}">
      <dsp:nvSpPr>
        <dsp:cNvPr id="0" name=""/>
        <dsp:cNvSpPr/>
      </dsp:nvSpPr>
      <dsp:spPr>
        <a:xfrm rot="2966655">
          <a:off x="2108020" y="-26050"/>
          <a:ext cx="5507357" cy="5885908"/>
        </a:xfrm>
        <a:prstGeom prst="circularArrow">
          <a:avLst>
            <a:gd name="adj1" fmla="val 6905"/>
            <a:gd name="adj2" fmla="val 465556"/>
            <a:gd name="adj3" fmla="val 16748559"/>
            <a:gd name="adj4" fmla="val 14942922"/>
            <a:gd name="adj5" fmla="val 8055"/>
          </a:avLst>
        </a:prstGeom>
        <a:solidFill>
          <a:schemeClr val="bg2">
            <a:lumMod val="2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0.21777</cdr:x>
      <cdr:y>0.24371</cdr:y>
    </cdr:from>
    <cdr:to>
      <cdr:x>0.3459</cdr:x>
      <cdr:y>0.40161</cdr:y>
    </cdr:to>
    <cdr:sp macro="" textlink="">
      <cdr:nvSpPr>
        <cdr:cNvPr id="2" name="Title 1"/>
        <cdr:cNvSpPr>
          <a:spLocks xmlns:a="http://schemas.openxmlformats.org/drawingml/2006/main" noGrp="1"/>
        </cdr:cNvSpPr>
      </cdr:nvSpPr>
      <cdr:spPr>
        <a:xfrm xmlns:a="http://schemas.openxmlformats.org/drawingml/2006/main">
          <a:off x="1835696" y="1368822"/>
          <a:ext cx="1080120" cy="886842"/>
        </a:xfrm>
        <a:prstGeom xmlns:a="http://schemas.openxmlformats.org/drawingml/2006/main" prst="rect">
          <a:avLst/>
        </a:prstGeom>
      </cdr:spPr>
      <cdr:txBody>
        <a:bodyPr xmlns:a="http://schemas.openxmlformats.org/drawingml/2006/main" vert="horz" lIns="91440" tIns="45720" rIns="91440" bIns="45720" rtlCol="0" anchor="ctr">
          <a:noAutofit/>
        </a:bodyPr>
        <a:lstStyle xmlns:a="http://schemas.openxmlformats.org/drawingml/2006/main">
          <a:lvl1pPr algn="ctr" defTabSz="914400" rtl="0" eaLnBrk="1" latinLnBrk="0" hangingPunct="1">
            <a:spcBef>
              <a:spcPct val="0"/>
            </a:spcBef>
            <a:buNone/>
            <a:defRPr sz="4400" kern="1200">
              <a:solidFill>
                <a:schemeClr val="tx1"/>
              </a:solidFill>
              <a:latin typeface="+mj-lt"/>
              <a:ea typeface="+mj-ea"/>
              <a:cs typeface="+mj-cs"/>
            </a:defRPr>
          </a:lvl1pPr>
        </a:lstStyle>
        <a:p xmlns:a="http://schemas.openxmlformats.org/drawingml/2006/main">
          <a:r>
            <a:rPr lang="lt-LT" sz="1300" b="1" dirty="0"/>
            <a:t>100-120 EUR </a:t>
          </a:r>
        </a:p>
        <a:p xmlns:a="http://schemas.openxmlformats.org/drawingml/2006/main">
          <a:r>
            <a:rPr lang="lt-LT" sz="1300" b="1" dirty="0"/>
            <a:t> (už toną)</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9604EA1-5C1C-4FB3-A4E6-23E64BCEF672}" type="datetimeFigureOut">
              <a:rPr lang="en-US" smtClean="0"/>
              <a:t>11/8/2016</a:t>
            </a:fld>
            <a:endParaRPr lang="en-US"/>
          </a:p>
        </p:txBody>
      </p:sp>
      <p:sp>
        <p:nvSpPr>
          <p:cNvPr id="4" name="Slide Image Placeholder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97A239B-F5DA-4C22-9857-7BB2D673FF63}" type="slidenum">
              <a:rPr lang="en-US" smtClean="0"/>
              <a:t>‹#›</a:t>
            </a:fld>
            <a:endParaRPr lang="en-US"/>
          </a:p>
        </p:txBody>
      </p:sp>
    </p:spTree>
    <p:extLst>
      <p:ext uri="{BB962C8B-B14F-4D97-AF65-F5344CB8AC3E}">
        <p14:creationId xmlns:p14="http://schemas.microsoft.com/office/powerpoint/2010/main" val="3791738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2628620-3555-4A6C-86AE-6A73F04D7565}" type="slidenum">
              <a:rPr lang="lt-LT" altLang="lt-LT">
                <a:solidFill>
                  <a:srgbClr val="000000"/>
                </a:solidFill>
              </a:rPr>
              <a:pPr>
                <a:spcBef>
                  <a:spcPct val="0"/>
                </a:spcBef>
              </a:pPr>
              <a:t>1</a:t>
            </a:fld>
            <a:endParaRPr lang="lt-LT" altLang="lt-LT">
              <a:solidFill>
                <a:srgbClr val="000000"/>
              </a:solidFill>
            </a:endParaRPr>
          </a:p>
        </p:txBody>
      </p:sp>
      <p:sp>
        <p:nvSpPr>
          <p:cNvPr id="64515" name="Rectangle 2"/>
          <p:cNvSpPr>
            <a:spLocks noGrp="1" noRot="1" noChangeAspect="1" noChangeArrowheads="1" noTextEdit="1"/>
          </p:cNvSpPr>
          <p:nvPr>
            <p:ph type="sldImg"/>
          </p:nvPr>
        </p:nvSpPr>
        <p:spPr>
          <a:xfrm>
            <a:off x="1147763" y="1233488"/>
            <a:ext cx="4440237" cy="3328987"/>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lt-LT">
              <a:latin typeface="Arial" charset="0"/>
            </a:endParaRPr>
          </a:p>
        </p:txBody>
      </p:sp>
    </p:spTree>
    <p:extLst>
      <p:ext uri="{BB962C8B-B14F-4D97-AF65-F5344CB8AC3E}">
        <p14:creationId xmlns:p14="http://schemas.microsoft.com/office/powerpoint/2010/main" val="888171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DD8E76-24A4-4D83-9F5A-F8484D33DDE9}" type="slidenum">
              <a:rPr lang="lt-LT" altLang="lt-LT" smtClean="0">
                <a:solidFill>
                  <a:srgbClr val="000000"/>
                </a:solidFill>
              </a:rPr>
              <a:pPr>
                <a:spcBef>
                  <a:spcPct val="0"/>
                </a:spcBef>
              </a:pPr>
              <a:t>3</a:t>
            </a:fld>
            <a:endParaRPr lang="lt-LT" altLang="lt-LT">
              <a:solidFill>
                <a:srgbClr val="000000"/>
              </a:solidFill>
            </a:endParaRPr>
          </a:p>
        </p:txBody>
      </p:sp>
      <p:sp>
        <p:nvSpPr>
          <p:cNvPr id="30723" name="Rectangle 2"/>
          <p:cNvSpPr>
            <a:spLocks noGrp="1" noRot="1" noChangeAspect="1" noChangeArrowheads="1" noTextEdit="1"/>
          </p:cNvSpPr>
          <p:nvPr>
            <p:ph type="sldImg"/>
          </p:nvPr>
        </p:nvSpPr>
        <p:spPr>
          <a:xfrm>
            <a:off x="1147763" y="1233488"/>
            <a:ext cx="4440237" cy="3328987"/>
          </a:xfrm>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lt-LT"/>
          </a:p>
        </p:txBody>
      </p:sp>
    </p:spTree>
    <p:extLst>
      <p:ext uri="{BB962C8B-B14F-4D97-AF65-F5344CB8AC3E}">
        <p14:creationId xmlns:p14="http://schemas.microsoft.com/office/powerpoint/2010/main" val="296084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9113F510-B1CB-41A1-B0BD-53727E035B7B}" type="slidenum">
              <a:rPr lang="lt-LT" smtClean="0">
                <a:solidFill>
                  <a:prstClr val="black"/>
                </a:solidFill>
              </a:rPr>
              <a:pPr/>
              <a:t>65</a:t>
            </a:fld>
            <a:endParaRPr lang="lt-LT">
              <a:solidFill>
                <a:prstClr val="black"/>
              </a:solidFill>
            </a:endParaRPr>
          </a:p>
        </p:txBody>
      </p:sp>
    </p:spTree>
    <p:extLst>
      <p:ext uri="{BB962C8B-B14F-4D97-AF65-F5344CB8AC3E}">
        <p14:creationId xmlns:p14="http://schemas.microsoft.com/office/powerpoint/2010/main" val="20594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50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4E7838-54DB-4501-94FB-1EB179437507}"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201708605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E7838-54DB-4501-94FB-1EB179437507}"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183357086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9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9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E7838-54DB-4501-94FB-1EB179437507}"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315925580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E7838-54DB-4501-94FB-1EB179437507}"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26256588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998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4E7838-54DB-4501-94FB-1EB179437507}"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3950394857"/>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4E7838-54DB-4501-94FB-1EB179437507}"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2488585371"/>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9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4E7838-54DB-4501-94FB-1EB179437507}" type="datetimeFigureOut">
              <a:rPr lang="en-US" smtClean="0"/>
              <a:t>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105575445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4E7838-54DB-4501-94FB-1EB179437507}" type="datetimeFigureOut">
              <a:rPr lang="en-US" smtClean="0"/>
              <a:t>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424482106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white">
                    <a:tint val="75000"/>
                  </a:prstClr>
                </a:solidFill>
              </a:rPr>
              <a:pPr/>
              <a:t>2016-11-08</a:t>
            </a:fld>
            <a:endParaRPr lang="lt-LT">
              <a:solidFill>
                <a:prstClr val="white">
                  <a:tint val="75000"/>
                </a:prstClr>
              </a:solidFill>
            </a:endParaRPr>
          </a:p>
        </p:txBody>
      </p:sp>
      <p:sp>
        <p:nvSpPr>
          <p:cNvPr id="5" name="Footer Placeholder 4"/>
          <p:cNvSpPr>
            <a:spLocks noGrp="1"/>
          </p:cNvSpPr>
          <p:nvPr>
            <p:ph type="ftr" sz="quarter" idx="11"/>
          </p:nvPr>
        </p:nvSpPr>
        <p:spPr/>
        <p:txBody>
          <a:bodyPr/>
          <a:lstStyle/>
          <a:p>
            <a:endParaRPr lang="lt-LT">
              <a:solidFill>
                <a:prstClr val="white">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90C226"/>
                </a:solidFill>
              </a:rPr>
              <a:pPr/>
              <a:t>‹#›</a:t>
            </a:fld>
            <a:endParaRPr lang="lt-LT">
              <a:solidFill>
                <a:srgbClr val="90C226"/>
              </a:solidFill>
            </a:endParaRPr>
          </a:p>
        </p:txBody>
      </p:sp>
    </p:spTree>
    <p:extLst>
      <p:ext uri="{BB962C8B-B14F-4D97-AF65-F5344CB8AC3E}">
        <p14:creationId xmlns:p14="http://schemas.microsoft.com/office/powerpoint/2010/main" val="3342612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E7838-54DB-4501-94FB-1EB179437507}" type="datetimeFigureOut">
              <a:rPr lang="en-US" smtClean="0"/>
              <a:t>11/8/2016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242695428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43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4E7838-54DB-4501-94FB-1EB179437507}"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185549666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4E7838-54DB-4501-94FB-1EB179437507}"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237001593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6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6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64.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6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lum/>
          </a:blip>
          <a:srcRect/>
          <a:stretch>
            <a:fillRect l="-16000" r="-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943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E7838-54DB-4501-94FB-1EB179437507}" type="datetimeFigureOut">
              <a:rPr lang="en-US" smtClean="0"/>
              <a:t>11/8/2016</a:t>
            </a:fld>
            <a:endParaRPr lang="en-US"/>
          </a:p>
        </p:txBody>
      </p:sp>
      <p:sp>
        <p:nvSpPr>
          <p:cNvPr id="5" name="Footer Placeholder 4"/>
          <p:cNvSpPr>
            <a:spLocks noGrp="1"/>
          </p:cNvSpPr>
          <p:nvPr>
            <p:ph type="ftr" sz="quarter" idx="3"/>
          </p:nvPr>
        </p:nvSpPr>
        <p:spPr>
          <a:xfrm>
            <a:off x="3124200" y="635943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94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2D7C1-CE6F-486A-88F9-E02283BAD643}" type="slidenum">
              <a:rPr lang="en-US" smtClean="0"/>
              <a:t>‹#›</a:t>
            </a:fld>
            <a:endParaRPr lang="en-US"/>
          </a:p>
        </p:txBody>
      </p:sp>
    </p:spTree>
    <p:extLst>
      <p:ext uri="{BB962C8B-B14F-4D97-AF65-F5344CB8AC3E}">
        <p14:creationId xmlns:p14="http://schemas.microsoft.com/office/powerpoint/2010/main" val="2318844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3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7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34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34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34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7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32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32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32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8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30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30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30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8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28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28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28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8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2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2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2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8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23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23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23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8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20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20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20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9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17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17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17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9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14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14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14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9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41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41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41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11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11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11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9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07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07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07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9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0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0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03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0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99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99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99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0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95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95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95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0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91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91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91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0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86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86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86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0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81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81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81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1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76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76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76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1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71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71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71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1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41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41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41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6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6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6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1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60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60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60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1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54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54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54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2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48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48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48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2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42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42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42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2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3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2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29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29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29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3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1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1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1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3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09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09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09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3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02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302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3021"/>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3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41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41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41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94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94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94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3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87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87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871"/>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4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79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79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79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4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71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71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71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4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63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63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631"/>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4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54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54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54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4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46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46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461"/>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5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37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37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37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5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28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28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28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5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19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19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191"/>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5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41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41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41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09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09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09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5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00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200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2001"/>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6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90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190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190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6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80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180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180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6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70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170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1701"/>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6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59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159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159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6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49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149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1491"/>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77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40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40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40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39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39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39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38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38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38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437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white">
                    <a:tint val="75000"/>
                  </a:prstClr>
                </a:solidFill>
              </a:rPr>
              <a:pPr defTabSz="457200"/>
              <a:t>2016-11-08</a:t>
            </a:fld>
            <a:endParaRPr lang="lt-LT">
              <a:solidFill>
                <a:prstClr val="white">
                  <a:tint val="75000"/>
                </a:prstClr>
              </a:solidFill>
            </a:endParaRPr>
          </a:p>
        </p:txBody>
      </p:sp>
      <p:sp>
        <p:nvSpPr>
          <p:cNvPr id="5" name="Footer Placeholder 4"/>
          <p:cNvSpPr>
            <a:spLocks noGrp="1"/>
          </p:cNvSpPr>
          <p:nvPr>
            <p:ph type="ftr" sz="quarter" idx="3"/>
          </p:nvPr>
        </p:nvSpPr>
        <p:spPr>
          <a:xfrm>
            <a:off x="508001" y="604437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white">
                  <a:tint val="75000"/>
                </a:prstClr>
              </a:solidFill>
            </a:endParaRPr>
          </a:p>
        </p:txBody>
      </p:sp>
      <p:sp>
        <p:nvSpPr>
          <p:cNvPr id="6" name="Slide Number Placeholder 5"/>
          <p:cNvSpPr>
            <a:spLocks noGrp="1"/>
          </p:cNvSpPr>
          <p:nvPr>
            <p:ph type="sldNum" sz="quarter" idx="4"/>
          </p:nvPr>
        </p:nvSpPr>
        <p:spPr>
          <a:xfrm>
            <a:off x="6442999" y="604437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90C226"/>
                </a:solidFill>
              </a:rPr>
              <a:pPr defTabSz="457200"/>
              <a:t>‹#›</a:t>
            </a:fld>
            <a:endParaRPr lang="lt-LT">
              <a:solidFill>
                <a:srgbClr val="90C226"/>
              </a:solidFill>
            </a:endParaRPr>
          </a:p>
        </p:txBody>
      </p:sp>
    </p:spTree>
    <p:extLst>
      <p:ext uri="{BB962C8B-B14F-4D97-AF65-F5344CB8AC3E}">
        <p14:creationId xmlns:p14="http://schemas.microsoft.com/office/powerpoint/2010/main" val="2225268706"/>
      </p:ext>
    </p:extLst>
  </p:cSld>
  <p:clrMap bg1="dk1" tx1="lt1" bg2="dk2" tx2="lt2" accent1="accent1" accent2="accent2" accent3="accent3" accent4="accent4" accent5="accent5" accent6="accent6" hlink="hlink" folHlink="folHlink"/>
  <p:sldLayoutIdLst>
    <p:sldLayoutId id="214748367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0.png"/><Relationship Id="rId1" Type="http://schemas.openxmlformats.org/officeDocument/2006/relationships/slideLayout" Target="../slideLayouts/slideLayout5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4.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16000" r="-16000"/>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611560" y="1653034"/>
            <a:ext cx="7776864" cy="2641365"/>
          </a:xfrm>
        </p:spPr>
        <p:txBody>
          <a:bodyPr/>
          <a:lstStyle/>
          <a:p>
            <a:pPr>
              <a:defRPr/>
            </a:pPr>
            <a:r>
              <a:rPr lang="lt-LT" sz="2400" b="1" cap="all" dirty="0">
                <a:solidFill>
                  <a:schemeClr val="accent5">
                    <a:lumMod val="50000"/>
                  </a:schemeClr>
                </a:solidFill>
                <a:latin typeface="Times New Roman" pitchFamily="18" charset="0"/>
                <a:cs typeface="Times New Roman" pitchFamily="18" charset="0"/>
              </a:rPr>
              <a:t>GAMINIŲ RINKA Lietuvoje, ESAMA SITUACIJA ATLIEKŲ TVARKYMO SRITYJE. Gaminių ATLIEKŲ surinkimo sistema, atliekų TVARKYMO ORGANIZAVIMAS ir finansavimas</a:t>
            </a:r>
            <a:endParaRPr lang="en-GB" sz="2400" b="1" dirty="0">
              <a:solidFill>
                <a:schemeClr val="accent5">
                  <a:lumMod val="50000"/>
                </a:schemeClr>
              </a:solidFill>
              <a:latin typeface="Times New Roman" pitchFamily="18" charset="0"/>
              <a:cs typeface="Times New Roman" pitchFamily="18" charset="0"/>
            </a:endParaRPr>
          </a:p>
        </p:txBody>
      </p:sp>
      <p:sp>
        <p:nvSpPr>
          <p:cNvPr id="256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rgbClr val="438086"/>
              </a:buClr>
              <a:buSzPct val="80000"/>
              <a:buFont typeface="Wingdings" pitchFamily="2" charset="2"/>
              <a:buNone/>
            </a:pPr>
            <a:fld id="{2FC1AF0A-850E-4073-AAAC-D188D638ECB1}" type="slidenum">
              <a:rPr lang="lt-LT" altLang="lt-LT" sz="1200">
                <a:solidFill>
                  <a:srgbClr val="484979"/>
                </a:solidFill>
                <a:latin typeface="Times New Roman" pitchFamily="18" charset="0"/>
              </a:rPr>
              <a:pPr>
                <a:buClr>
                  <a:srgbClr val="438086"/>
                </a:buClr>
                <a:buSzPct val="80000"/>
                <a:buFont typeface="Wingdings" pitchFamily="2" charset="2"/>
                <a:buNone/>
              </a:pPr>
              <a:t>1</a:t>
            </a:fld>
            <a:endParaRPr lang="lt-LT" altLang="lt-LT" sz="1200">
              <a:solidFill>
                <a:srgbClr val="484979"/>
              </a:solidFill>
              <a:latin typeface="Times New Roman" pitchFamily="18" charset="0"/>
            </a:endParaRPr>
          </a:p>
        </p:txBody>
      </p:sp>
      <p:sp>
        <p:nvSpPr>
          <p:cNvPr id="25603" name="Rectangle 7"/>
          <p:cNvSpPr>
            <a:spLocks noChangeArrowheads="1"/>
          </p:cNvSpPr>
          <p:nvPr/>
        </p:nvSpPr>
        <p:spPr bwMode="auto">
          <a:xfrm>
            <a:off x="1938338" y="1452563"/>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just" eaLnBrk="1" hangingPunct="1">
              <a:lnSpc>
                <a:spcPct val="80000"/>
              </a:lnSpc>
              <a:buClr>
                <a:srgbClr val="438086"/>
              </a:buClr>
              <a:buSzPct val="80000"/>
              <a:buFont typeface="Wingdings" pitchFamily="2" charset="2"/>
              <a:buNone/>
            </a:pPr>
            <a:endParaRPr lang="en-US" altLang="lt-LT" sz="2000">
              <a:solidFill>
                <a:srgbClr val="000000"/>
              </a:solidFill>
              <a:latin typeface="Times New Roman" pitchFamily="18" charset="0"/>
            </a:endParaRPr>
          </a:p>
        </p:txBody>
      </p:sp>
      <p:pic>
        <p:nvPicPr>
          <p:cNvPr id="25605" name="Picture 8" descr="D:\desktop\Darbas\Logotipai\GI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2" y="5154086"/>
            <a:ext cx="3168352" cy="86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9" descr="D:\desktop\Darbas\Logotipai\EGI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1521" y="5010955"/>
            <a:ext cx="4043362" cy="114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14513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1800060742"/>
              </p:ext>
            </p:extLst>
          </p:nvPr>
        </p:nvGraphicFramePr>
        <p:xfrm>
          <a:off x="971601" y="1050995"/>
          <a:ext cx="6840760" cy="5618365"/>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827584" y="405316"/>
            <a:ext cx="6696744" cy="646331"/>
          </a:xfrm>
          <a:prstGeom prst="rect">
            <a:avLst/>
          </a:prstGeom>
        </p:spPr>
        <p:txBody>
          <a:bodyPr wrap="square">
            <a:spAutoFit/>
          </a:bodyPr>
          <a:lstStyle/>
          <a:p>
            <a:pPr algn="ctr"/>
            <a:r>
              <a:rPr lang="lt-LT" b="1" dirty="0">
                <a:latin typeface="Times New Roman" panose="02020603050405020304" pitchFamily="18" charset="0"/>
                <a:cs typeface="Times New Roman" panose="02020603050405020304" pitchFamily="18" charset="0"/>
              </a:rPr>
              <a:t>2015 m. LR vidaus rinkai patiektas vidaus degimo variklių oro filtrų kiekis</a:t>
            </a:r>
          </a:p>
        </p:txBody>
      </p:sp>
    </p:spTree>
    <p:extLst>
      <p:ext uri="{BB962C8B-B14F-4D97-AF65-F5344CB8AC3E}">
        <p14:creationId xmlns:p14="http://schemas.microsoft.com/office/powerpoint/2010/main" val="64700233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620692"/>
            <a:ext cx="8229600" cy="504057"/>
          </a:xfrm>
        </p:spPr>
        <p:txBody>
          <a:bodyPr>
            <a:noAutofit/>
          </a:bodyPr>
          <a:lstStyle/>
          <a:p>
            <a:r>
              <a:rPr lang="lt-LT" sz="2000" b="1" dirty="0">
                <a:latin typeface="Times New Roman" panose="02020603050405020304" pitchFamily="18" charset="0"/>
                <a:cs typeface="Times New Roman" panose="02020603050405020304" pitchFamily="18" charset="0"/>
              </a:rPr>
              <a:t>Informacija apie GIA narių vidaus degimo variklių oro filtrų surinkimą ir perdirbimą</a:t>
            </a:r>
          </a:p>
        </p:txBody>
      </p:sp>
      <p:sp>
        <p:nvSpPr>
          <p:cNvPr id="30413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buClr>
                <a:srgbClr val="438086"/>
              </a:buClr>
              <a:buSzPct val="80000"/>
              <a:buFont typeface="Wingdings" panose="05000000000000000000" pitchFamily="2" charset="2"/>
              <a:buNone/>
            </a:pPr>
            <a:fld id="{A8DE57E3-FF95-4021-9465-AE8D97E9AC91}" type="slidenum">
              <a:rPr lang="lt-LT" altLang="lt-LT" sz="1200">
                <a:solidFill>
                  <a:srgbClr val="484979"/>
                </a:solidFill>
                <a:latin typeface="Times New Roman" panose="02020603050405020304" pitchFamily="18" charset="0"/>
              </a:rPr>
              <a:pPr>
                <a:buClr>
                  <a:srgbClr val="438086"/>
                </a:buClr>
                <a:buSzPct val="80000"/>
                <a:buFont typeface="Wingdings" panose="05000000000000000000" pitchFamily="2" charset="2"/>
                <a:buNone/>
              </a:pPr>
              <a:t>11</a:t>
            </a:fld>
            <a:endParaRPr lang="lt-LT" altLang="lt-LT" sz="1200">
              <a:solidFill>
                <a:srgbClr val="484979"/>
              </a:solidFill>
              <a:latin typeface="Times New Roman" panose="02020603050405020304" pitchFamily="18" charset="0"/>
            </a:endParaRPr>
          </a:p>
        </p:txBody>
      </p:sp>
      <p:graphicFrame>
        <p:nvGraphicFramePr>
          <p:cNvPr id="8" name="Chart 7"/>
          <p:cNvGraphicFramePr/>
          <p:nvPr>
            <p:extLst>
              <p:ext uri="{D42A27DB-BD31-4B8C-83A1-F6EECF244321}">
                <p14:modId xmlns:p14="http://schemas.microsoft.com/office/powerpoint/2010/main" val="632920287"/>
              </p:ext>
            </p:extLst>
          </p:nvPr>
        </p:nvGraphicFramePr>
        <p:xfrm>
          <a:off x="1475656" y="1302223"/>
          <a:ext cx="5856312" cy="48766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6755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614272315"/>
              </p:ext>
            </p:extLst>
          </p:nvPr>
        </p:nvGraphicFramePr>
        <p:xfrm>
          <a:off x="827584" y="906980"/>
          <a:ext cx="7128792" cy="595102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608561" y="261300"/>
            <a:ext cx="6075071" cy="646331"/>
          </a:xfrm>
          <a:prstGeom prst="rect">
            <a:avLst/>
          </a:prstGeom>
        </p:spPr>
        <p:txBody>
          <a:bodyPr wrap="square">
            <a:spAutoFit/>
          </a:bodyPr>
          <a:lstStyle/>
          <a:p>
            <a:pPr algn="ctr"/>
            <a:r>
              <a:rPr lang="lt-LT" b="1" dirty="0">
                <a:latin typeface="Times New Roman" panose="02020603050405020304" pitchFamily="18" charset="0"/>
                <a:cs typeface="Times New Roman" panose="02020603050405020304" pitchFamily="18" charset="0"/>
              </a:rPr>
              <a:t>2015 m. LR vidaus rinkai patiektas hidraulinių (tepalinių) amortizatorių kiekis</a:t>
            </a:r>
          </a:p>
        </p:txBody>
      </p:sp>
    </p:spTree>
    <p:extLst>
      <p:ext uri="{BB962C8B-B14F-4D97-AF65-F5344CB8AC3E}">
        <p14:creationId xmlns:p14="http://schemas.microsoft.com/office/powerpoint/2010/main" val="345902807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376147795"/>
              </p:ext>
            </p:extLst>
          </p:nvPr>
        </p:nvGraphicFramePr>
        <p:xfrm>
          <a:off x="1259634" y="1268760"/>
          <a:ext cx="6624736" cy="558924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lt-LT" sz="2000" b="1" dirty="0">
                <a:latin typeface="Times New Roman" panose="02020603050405020304" pitchFamily="18" charset="0"/>
                <a:cs typeface="Times New Roman" panose="02020603050405020304" pitchFamily="18" charset="0"/>
              </a:rPr>
              <a:t>Informacija apie GIA narių hidraulinių (tepalinių) amortizatorių surinkimą ir perdirbimą</a:t>
            </a:r>
          </a:p>
        </p:txBody>
      </p:sp>
    </p:spTree>
    <p:extLst>
      <p:ext uri="{BB962C8B-B14F-4D97-AF65-F5344CB8AC3E}">
        <p14:creationId xmlns:p14="http://schemas.microsoft.com/office/powerpoint/2010/main" val="212434070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97131359"/>
              </p:ext>
            </p:extLst>
          </p:nvPr>
        </p:nvGraphicFramePr>
        <p:xfrm>
          <a:off x="323530" y="485292"/>
          <a:ext cx="8502116" cy="5824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Oval 16"/>
          <p:cNvSpPr/>
          <p:nvPr/>
        </p:nvSpPr>
        <p:spPr>
          <a:xfrm>
            <a:off x="3161754" y="132200"/>
            <a:ext cx="2922414" cy="216346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TEISINIS REGLAMENTAVIMAS (PAREIGOS)</a:t>
            </a:r>
          </a:p>
        </p:txBody>
      </p:sp>
      <p:sp>
        <p:nvSpPr>
          <p:cNvPr id="21" name="Oval 20"/>
          <p:cNvSpPr/>
          <p:nvPr/>
        </p:nvSpPr>
        <p:spPr>
          <a:xfrm>
            <a:off x="6517758" y="2780928"/>
            <a:ext cx="2340821" cy="208828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GAMINTOJŲ </a:t>
            </a:r>
          </a:p>
          <a:p>
            <a:pPr algn="ctr"/>
            <a:r>
              <a:rPr lang="lt-LT" sz="1400" b="1" dirty="0">
                <a:solidFill>
                  <a:schemeClr val="tx1"/>
                </a:solidFill>
                <a:latin typeface="Times New Roman" panose="02020603050405020304" pitchFamily="18" charset="0"/>
                <a:cs typeface="Times New Roman" panose="02020603050405020304" pitchFamily="18" charset="0"/>
              </a:rPr>
              <a:t>IR IMPORTUOTOJŲ FINANSAVIMAS</a:t>
            </a:r>
          </a:p>
          <a:p>
            <a:pPr algn="ctr"/>
            <a:r>
              <a:rPr lang="en-US" sz="1400" b="1" dirty="0" smtClean="0">
                <a:solidFill>
                  <a:schemeClr val="tx1"/>
                </a:solidFill>
                <a:latin typeface="Times New Roman" panose="02020603050405020304" pitchFamily="18" charset="0"/>
                <a:cs typeface="Times New Roman" panose="02020603050405020304" pitchFamily="18" charset="0"/>
              </a:rPr>
              <a:t>(A.T. 470, 250)</a:t>
            </a:r>
            <a:endParaRPr lang="lt-LT" sz="1400" b="1" dirty="0">
              <a:solidFill>
                <a:schemeClr val="tx1"/>
              </a:solidFill>
              <a:latin typeface="Times New Roman" panose="02020603050405020304" pitchFamily="18" charset="0"/>
              <a:cs typeface="Times New Roman" panose="02020603050405020304" pitchFamily="18" charset="0"/>
            </a:endParaRPr>
          </a:p>
        </p:txBody>
      </p:sp>
      <p:sp>
        <p:nvSpPr>
          <p:cNvPr id="22" name="Oval 21"/>
          <p:cNvSpPr/>
          <p:nvPr/>
        </p:nvSpPr>
        <p:spPr>
          <a:xfrm>
            <a:off x="3422458" y="4869212"/>
            <a:ext cx="2229662" cy="19254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ATLIEKŲ PRIDAVIMO FINANSINĖS SĄLYGOS</a:t>
            </a:r>
          </a:p>
        </p:txBody>
      </p:sp>
      <p:sp>
        <p:nvSpPr>
          <p:cNvPr id="23" name="Oval 22"/>
          <p:cNvSpPr/>
          <p:nvPr/>
        </p:nvSpPr>
        <p:spPr>
          <a:xfrm>
            <a:off x="354921" y="2653014"/>
            <a:ext cx="2333968" cy="2216198"/>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FAKTINĖ SITUACIJA</a:t>
            </a:r>
          </a:p>
          <a:p>
            <a:pPr algn="ctr"/>
            <a:r>
              <a:rPr lang="lt-LT" sz="1400" b="1" dirty="0">
                <a:solidFill>
                  <a:schemeClr val="tx1"/>
                </a:solidFill>
                <a:latin typeface="Times New Roman" panose="02020603050405020304" pitchFamily="18" charset="0"/>
                <a:cs typeface="Times New Roman" panose="02020603050405020304" pitchFamily="18" charset="0"/>
              </a:rPr>
              <a:t>RINKOJE</a:t>
            </a:r>
          </a:p>
        </p:txBody>
      </p:sp>
      <p:sp>
        <p:nvSpPr>
          <p:cNvPr id="24" name="Title 23"/>
          <p:cNvSpPr>
            <a:spLocks noGrp="1"/>
          </p:cNvSpPr>
          <p:nvPr>
            <p:ph type="title"/>
          </p:nvPr>
        </p:nvSpPr>
        <p:spPr>
          <a:xfrm>
            <a:off x="2801514" y="2583721"/>
            <a:ext cx="3354664" cy="1709376"/>
          </a:xfrm>
        </p:spPr>
        <p:txBody>
          <a:bodyPr>
            <a:noAutofit/>
          </a:bodyPr>
          <a:lstStyle/>
          <a:p>
            <a:r>
              <a:rPr lang="lt-LT" sz="2200" b="1" dirty="0">
                <a:latin typeface="Times New Roman" panose="02020603050405020304" pitchFamily="18" charset="0"/>
                <a:cs typeface="Times New Roman" panose="02020603050405020304" pitchFamily="18" charset="0"/>
              </a:rPr>
              <a:t>ESAMA SITUACIJA APMOKESTINAMŲJŲ GAMINIŲ (IŠSKYRUS PADANGAS) ATLIEKŲ TVARKYMO SRITYJE</a:t>
            </a:r>
          </a:p>
        </p:txBody>
      </p:sp>
    </p:spTree>
    <p:extLst>
      <p:ext uri="{BB962C8B-B14F-4D97-AF65-F5344CB8AC3E}">
        <p14:creationId xmlns:p14="http://schemas.microsoft.com/office/powerpoint/2010/main" val="75091093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602716741"/>
              </p:ext>
            </p:extLst>
          </p:nvPr>
        </p:nvGraphicFramePr>
        <p:xfrm>
          <a:off x="755577" y="1052736"/>
          <a:ext cx="7272808"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63688" y="332656"/>
            <a:ext cx="5616624" cy="369332"/>
          </a:xfrm>
          <a:prstGeom prst="rect">
            <a:avLst/>
          </a:prstGeom>
        </p:spPr>
        <p:txBody>
          <a:bodyPr wrap="square">
            <a:spAutoFit/>
          </a:bodyPr>
          <a:lstStyle/>
          <a:p>
            <a:pPr algn="ctr"/>
            <a:r>
              <a:rPr lang="lt-LT" b="1" dirty="0">
                <a:latin typeface="Times New Roman" panose="02020603050405020304" pitchFamily="18" charset="0"/>
                <a:ea typeface="Calibri" panose="020F0502020204030204" pitchFamily="34" charset="0"/>
                <a:cs typeface="Times New Roman" panose="02020603050405020304" pitchFamily="18" charset="0"/>
              </a:rPr>
              <a:t>2015 m. LR vidaus rinkai patiektas padangų kiekis</a:t>
            </a:r>
            <a:endParaRPr lang="lt-L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66993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74638"/>
            <a:ext cx="7643192" cy="562074"/>
          </a:xfrm>
        </p:spPr>
        <p:txBody>
          <a:bodyPr>
            <a:normAutofit/>
          </a:bodyPr>
          <a:lstStyle/>
          <a:p>
            <a:r>
              <a:rPr lang="lt-LT" sz="2000" b="1" dirty="0">
                <a:latin typeface="Times New Roman" panose="02020603050405020304" pitchFamily="18" charset="0"/>
                <a:cs typeface="Times New Roman" panose="02020603050405020304" pitchFamily="18" charset="0"/>
              </a:rPr>
              <a:t>Informacija apie GIA narių padangų surinkimą ir perdirbimą</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7187787"/>
              </p:ext>
            </p:extLst>
          </p:nvPr>
        </p:nvGraphicFramePr>
        <p:xfrm>
          <a:off x="1259634" y="870101"/>
          <a:ext cx="6624736"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729023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3" y="274638"/>
            <a:ext cx="8147248" cy="418058"/>
          </a:xfrm>
        </p:spPr>
        <p:txBody>
          <a:bodyPr>
            <a:normAutofit fontScale="90000"/>
          </a:bodyPr>
          <a:lstStyle/>
          <a:p>
            <a:r>
              <a:rPr lang="lt-LT" sz="2800" b="1" dirty="0"/>
              <a:t>Padangų tvarkymo sąnaudos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95535736"/>
              </p:ext>
            </p:extLst>
          </p:nvPr>
        </p:nvGraphicFramePr>
        <p:xfrm>
          <a:off x="755577" y="764705"/>
          <a:ext cx="7931224" cy="5361459"/>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39" t="3170" r="2539" b="6513"/>
          <a:stretch/>
        </p:blipFill>
        <p:spPr>
          <a:xfrm>
            <a:off x="91214" y="5157192"/>
            <a:ext cx="1628341" cy="1570186"/>
          </a:xfrm>
          <a:prstGeom prst="rect">
            <a:avLst/>
          </a:prstGeom>
        </p:spPr>
      </p:pic>
    </p:spTree>
    <p:extLst>
      <p:ext uri="{BB962C8B-B14F-4D97-AF65-F5344CB8AC3E}">
        <p14:creationId xmlns:p14="http://schemas.microsoft.com/office/powerpoint/2010/main" val="94729302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37556826"/>
              </p:ext>
            </p:extLst>
          </p:nvPr>
        </p:nvGraphicFramePr>
        <p:xfrm>
          <a:off x="323529" y="404664"/>
          <a:ext cx="8136904"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Oval 16"/>
          <p:cNvSpPr/>
          <p:nvPr/>
        </p:nvSpPr>
        <p:spPr>
          <a:xfrm>
            <a:off x="2894668" y="-81015"/>
            <a:ext cx="2994624" cy="2342786"/>
          </a:xfrm>
          <a:prstGeom prst="ellipse">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TEISINIS REGLAMENTAVIMAS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(PAREIGOS)</a:t>
            </a:r>
          </a:p>
        </p:txBody>
      </p:sp>
      <p:sp>
        <p:nvSpPr>
          <p:cNvPr id="21" name="Oval 20"/>
          <p:cNvSpPr/>
          <p:nvPr/>
        </p:nvSpPr>
        <p:spPr>
          <a:xfrm>
            <a:off x="6156176" y="2631743"/>
            <a:ext cx="2368332" cy="2093401"/>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GAMINTOJŲ IR IMPORTUOTOJŲ FINANSAVIMAS </a:t>
            </a:r>
            <a:endParaRPr kumimoji="0" lang="en-US" sz="14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ysClr val="windowText" lastClr="000000"/>
                </a:solidFill>
                <a:latin typeface="Times New Roman" panose="02020603050405020304" pitchFamily="18" charset="0"/>
                <a:cs typeface="Times New Roman" panose="02020603050405020304" pitchFamily="18" charset="0"/>
              </a:rPr>
              <a:t>(A.T. 72)</a:t>
            </a:r>
            <a:endParaRPr kumimoji="0" lang="lt-LT" sz="1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2" name="Oval 21"/>
          <p:cNvSpPr/>
          <p:nvPr/>
        </p:nvSpPr>
        <p:spPr>
          <a:xfrm>
            <a:off x="3310389" y="4856824"/>
            <a:ext cx="2339993" cy="1871599"/>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ATLIEKŲ PRIDAVIMO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FINANSINĖS SĄLYGOS</a:t>
            </a:r>
          </a:p>
        </p:txBody>
      </p:sp>
      <p:sp>
        <p:nvSpPr>
          <p:cNvPr id="23" name="Oval 22"/>
          <p:cNvSpPr/>
          <p:nvPr/>
        </p:nvSpPr>
        <p:spPr>
          <a:xfrm>
            <a:off x="387604" y="2631743"/>
            <a:ext cx="2232248" cy="2304256"/>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FAKTINĖ SITUACIJA</a:t>
            </a:r>
          </a:p>
          <a:p>
            <a:pPr marL="0" marR="0" lvl="0" indent="0" algn="ctr" defTabSz="914400" eaLnBrk="1" fontAlgn="auto" latinLnBrk="0" hangingPunct="1">
              <a:lnSpc>
                <a:spcPct val="100000"/>
              </a:lnSpc>
              <a:spcBef>
                <a:spcPts val="0"/>
              </a:spcBef>
              <a:spcAft>
                <a:spcPts val="0"/>
              </a:spcAft>
              <a:buClrTx/>
              <a:buSzTx/>
              <a:buFontTx/>
              <a:buNone/>
              <a:tabLst/>
              <a:defRPr/>
            </a:pPr>
            <a:r>
              <a:rPr lang="lt-LT" sz="1400" b="1" kern="0" noProof="0" dirty="0">
                <a:solidFill>
                  <a:sysClr val="windowText" lastClr="000000"/>
                </a:solidFill>
                <a:latin typeface="Times New Roman" panose="02020603050405020304" pitchFamily="18" charset="0"/>
                <a:cs typeface="Times New Roman" panose="02020603050405020304" pitchFamily="18" charset="0"/>
              </a:rPr>
              <a:t>RINKOJE</a:t>
            </a:r>
            <a:endParaRPr kumimoji="0" lang="lt-LT" sz="1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4" name="Title 23"/>
          <p:cNvSpPr>
            <a:spLocks noGrp="1"/>
          </p:cNvSpPr>
          <p:nvPr>
            <p:ph type="title"/>
          </p:nvPr>
        </p:nvSpPr>
        <p:spPr>
          <a:xfrm>
            <a:off x="2801514" y="2583721"/>
            <a:ext cx="3354664" cy="1709376"/>
          </a:xfrm>
        </p:spPr>
        <p:txBody>
          <a:bodyPr>
            <a:noAutofit/>
          </a:bodyPr>
          <a:lstStyle/>
          <a:p>
            <a:r>
              <a:rPr lang="lt-LT" sz="2200" b="1" dirty="0">
                <a:latin typeface="Times New Roman" panose="02020603050405020304" pitchFamily="18" charset="0"/>
                <a:cs typeface="Times New Roman" panose="02020603050405020304" pitchFamily="18" charset="0"/>
              </a:rPr>
              <a:t>ESAMA SITUACIJA PADANGŲATLIEKŲ TVARKYMO SRITYJE</a:t>
            </a:r>
          </a:p>
        </p:txBody>
      </p:sp>
    </p:spTree>
    <p:extLst>
      <p:ext uri="{BB962C8B-B14F-4D97-AF65-F5344CB8AC3E}">
        <p14:creationId xmlns:p14="http://schemas.microsoft.com/office/powerpoint/2010/main" val="525198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5946"/>
            <a:ext cx="8291264" cy="845021"/>
          </a:xfrm>
        </p:spPr>
        <p:txBody>
          <a:bodyPr>
            <a:noAutofit/>
          </a:bodyPr>
          <a:lstStyle/>
          <a:p>
            <a:r>
              <a:rPr lang="lt-LT" sz="2000" b="1" dirty="0">
                <a:latin typeface="Times New Roman" panose="02020603050405020304" pitchFamily="18" charset="0"/>
                <a:cs typeface="Times New Roman" panose="02020603050405020304" pitchFamily="18" charset="0"/>
              </a:rPr>
              <a:t>2015 m.  importuotojų LR vidaus rinkai patiektas nešiojamųjų baterijų ir akumuliatorių kiekis (t)</a:t>
            </a:r>
          </a:p>
        </p:txBody>
      </p:sp>
      <p:sp>
        <p:nvSpPr>
          <p:cNvPr id="3686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rgbClr val="438086"/>
              </a:buClr>
              <a:buSzPct val="80000"/>
              <a:buFont typeface="Wingdings" pitchFamily="2" charset="2"/>
              <a:buNone/>
            </a:pPr>
            <a:fld id="{D5DE30AF-8179-4418-91AC-AA162BA0CA1D}" type="slidenum">
              <a:rPr lang="lt-LT" altLang="lt-LT" sz="1200">
                <a:solidFill>
                  <a:srgbClr val="484979"/>
                </a:solidFill>
                <a:latin typeface="Times New Roman" pitchFamily="18" charset="0"/>
              </a:rPr>
              <a:pPr>
                <a:buClr>
                  <a:srgbClr val="438086"/>
                </a:buClr>
                <a:buSzPct val="80000"/>
                <a:buFont typeface="Wingdings" pitchFamily="2" charset="2"/>
                <a:buNone/>
              </a:pPr>
              <a:t>19</a:t>
            </a:fld>
            <a:endParaRPr lang="lt-LT" altLang="lt-LT" sz="1200">
              <a:solidFill>
                <a:srgbClr val="484979"/>
              </a:solidFill>
              <a:latin typeface="Times New Roman" pitchFamily="18" charset="0"/>
            </a:endParaRPr>
          </a:p>
        </p:txBody>
      </p:sp>
      <p:graphicFrame>
        <p:nvGraphicFramePr>
          <p:cNvPr id="5" name="Chart 4"/>
          <p:cNvGraphicFramePr/>
          <p:nvPr>
            <p:extLst>
              <p:ext uri="{D42A27DB-BD31-4B8C-83A1-F6EECF244321}">
                <p14:modId xmlns:p14="http://schemas.microsoft.com/office/powerpoint/2010/main" val="1714217169"/>
              </p:ext>
            </p:extLst>
          </p:nvPr>
        </p:nvGraphicFramePr>
        <p:xfrm>
          <a:off x="683568" y="1139194"/>
          <a:ext cx="7776864" cy="5386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479491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00248"/>
            <a:ext cx="8229600" cy="1143000"/>
          </a:xfrm>
        </p:spPr>
        <p:txBody>
          <a:bodyPr>
            <a:noAutofit/>
          </a:bodyPr>
          <a:lstStyle/>
          <a:p>
            <a:r>
              <a:rPr lang="lt-LT" sz="2400" b="1" dirty="0">
                <a:latin typeface="Times New Roman" panose="02020603050405020304" pitchFamily="18" charset="0"/>
                <a:cs typeface="Times New Roman" panose="02020603050405020304" pitchFamily="18" charset="0"/>
              </a:rPr>
              <a:t>ALYVOS RINKA, ESAMA SITUACIJA  ALYVOS ATLIEKŲ TVARKYMO SRITYJE</a:t>
            </a:r>
          </a:p>
        </p:txBody>
      </p:sp>
      <p:graphicFrame>
        <p:nvGraphicFramePr>
          <p:cNvPr id="5" name="Chart 4"/>
          <p:cNvGraphicFramePr/>
          <p:nvPr>
            <p:extLst>
              <p:ext uri="{D42A27DB-BD31-4B8C-83A1-F6EECF244321}">
                <p14:modId xmlns:p14="http://schemas.microsoft.com/office/powerpoint/2010/main" val="4039478227"/>
              </p:ext>
            </p:extLst>
          </p:nvPr>
        </p:nvGraphicFramePr>
        <p:xfrm>
          <a:off x="1187625" y="1700808"/>
          <a:ext cx="6408712" cy="515719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043608" y="1445433"/>
            <a:ext cx="7344816" cy="369332"/>
          </a:xfrm>
          <a:prstGeom prst="rect">
            <a:avLst/>
          </a:prstGeom>
        </p:spPr>
        <p:txBody>
          <a:bodyPr wrap="square">
            <a:spAutoFit/>
          </a:bodyPr>
          <a:lstStyle/>
          <a:p>
            <a:pPr algn="ctr"/>
            <a:r>
              <a:rPr lang="lt-LT" b="1" dirty="0">
                <a:latin typeface="Times New Roman" panose="02020603050405020304" pitchFamily="18" charset="0"/>
                <a:cs typeface="Times New Roman" panose="02020603050405020304" pitchFamily="18" charset="0"/>
              </a:rPr>
              <a:t>2015 m. LR vidaus rinkai tiektas alyvos kiekis </a:t>
            </a:r>
          </a:p>
        </p:txBody>
      </p:sp>
    </p:spTree>
    <p:extLst>
      <p:ext uri="{BB962C8B-B14F-4D97-AF65-F5344CB8AC3E}">
        <p14:creationId xmlns:p14="http://schemas.microsoft.com/office/powerpoint/2010/main" val="77344740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2000" b="1" dirty="0">
                <a:latin typeface="Times New Roman" panose="02020603050405020304" pitchFamily="18" charset="0"/>
                <a:cs typeface="Times New Roman" panose="02020603050405020304" pitchFamily="18" charset="0"/>
              </a:rPr>
              <a:t>2015 m. importuotojų LR vidaus rinkai patiektas automobiliams skirtų bei pramoninių baterijų ar akumuliatorių kiekis (t)</a:t>
            </a:r>
          </a:p>
        </p:txBody>
      </p:sp>
      <p:sp>
        <p:nvSpPr>
          <p:cNvPr id="3789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rgbClr val="438086"/>
              </a:buClr>
              <a:buSzPct val="80000"/>
              <a:buFont typeface="Wingdings" pitchFamily="2" charset="2"/>
              <a:buNone/>
            </a:pPr>
            <a:fld id="{1B8AE3B3-611D-4574-B1BC-25315FE9676B}" type="slidenum">
              <a:rPr lang="lt-LT" altLang="lt-LT" sz="1200">
                <a:solidFill>
                  <a:srgbClr val="484979"/>
                </a:solidFill>
                <a:latin typeface="Times New Roman" pitchFamily="18" charset="0"/>
              </a:rPr>
              <a:pPr>
                <a:buClr>
                  <a:srgbClr val="438086"/>
                </a:buClr>
                <a:buSzPct val="80000"/>
                <a:buFont typeface="Wingdings" pitchFamily="2" charset="2"/>
                <a:buNone/>
              </a:pPr>
              <a:t>20</a:t>
            </a:fld>
            <a:endParaRPr lang="lt-LT" altLang="lt-LT" sz="1200">
              <a:solidFill>
                <a:srgbClr val="484979"/>
              </a:solidFill>
              <a:latin typeface="Times New Roman" pitchFamily="18" charset="0"/>
            </a:endParaRPr>
          </a:p>
        </p:txBody>
      </p:sp>
      <p:graphicFrame>
        <p:nvGraphicFramePr>
          <p:cNvPr id="5" name="Chart 4"/>
          <p:cNvGraphicFramePr/>
          <p:nvPr>
            <p:extLst>
              <p:ext uri="{D42A27DB-BD31-4B8C-83A1-F6EECF244321}">
                <p14:modId xmlns:p14="http://schemas.microsoft.com/office/powerpoint/2010/main" val="476335806"/>
              </p:ext>
            </p:extLst>
          </p:nvPr>
        </p:nvGraphicFramePr>
        <p:xfrm>
          <a:off x="755576" y="1397002"/>
          <a:ext cx="7344816" cy="48403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141935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24239156"/>
              </p:ext>
            </p:extLst>
          </p:nvPr>
        </p:nvGraphicFramePr>
        <p:xfrm>
          <a:off x="323530" y="485292"/>
          <a:ext cx="8502116" cy="5824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Oval 16"/>
          <p:cNvSpPr/>
          <p:nvPr/>
        </p:nvSpPr>
        <p:spPr>
          <a:xfrm>
            <a:off x="3059832" y="51953"/>
            <a:ext cx="2952328" cy="2304256"/>
          </a:xfrm>
          <a:prstGeom prst="ellipse">
            <a:avLst/>
          </a:prstGeom>
          <a:solidFill>
            <a:schemeClr val="accent6">
              <a:lumMod val="20000"/>
              <a:lumOff val="80000"/>
            </a:schemeClr>
          </a:solidFill>
          <a:ln cap="rnd" cmpd="sng">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TEISINIS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REGLAMENTAVIMAS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(PAREIGOS)</a:t>
            </a:r>
          </a:p>
        </p:txBody>
      </p:sp>
      <p:sp>
        <p:nvSpPr>
          <p:cNvPr id="22" name="Oval 21"/>
          <p:cNvSpPr/>
          <p:nvPr/>
        </p:nvSpPr>
        <p:spPr>
          <a:xfrm>
            <a:off x="3459757" y="4865271"/>
            <a:ext cx="2229662" cy="1891025"/>
          </a:xfrm>
          <a:prstGeom prst="ellipse">
            <a:avLst/>
          </a:prstGeom>
          <a:solidFill>
            <a:schemeClr val="accent6">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lt-LT" sz="1400" b="1" kern="0" dirty="0">
                <a:solidFill>
                  <a:schemeClr val="tx1"/>
                </a:solidFill>
                <a:latin typeface="Times New Roman" panose="02020603050405020304" pitchFamily="18" charset="0"/>
                <a:cs typeface="Times New Roman" panose="02020603050405020304" pitchFamily="18" charset="0"/>
              </a:rPr>
              <a:t>ATLIEKŲ PRIDAVIMO </a:t>
            </a: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FINANSINĖS SĄLYGOS</a:t>
            </a:r>
          </a:p>
        </p:txBody>
      </p:sp>
      <p:sp>
        <p:nvSpPr>
          <p:cNvPr id="23" name="Oval 22"/>
          <p:cNvSpPr/>
          <p:nvPr/>
        </p:nvSpPr>
        <p:spPr>
          <a:xfrm>
            <a:off x="323530" y="2708919"/>
            <a:ext cx="2232248" cy="2069416"/>
          </a:xfrm>
          <a:prstGeom prst="ellipse">
            <a:avLst/>
          </a:prstGeom>
          <a:solidFill>
            <a:schemeClr val="accent6">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FAKTINĖ SITUACIJA RINKOJE</a:t>
            </a:r>
          </a:p>
        </p:txBody>
      </p:sp>
      <p:sp>
        <p:nvSpPr>
          <p:cNvPr id="24" name="Title 23"/>
          <p:cNvSpPr>
            <a:spLocks noGrp="1"/>
          </p:cNvSpPr>
          <p:nvPr>
            <p:ph type="title"/>
          </p:nvPr>
        </p:nvSpPr>
        <p:spPr>
          <a:xfrm>
            <a:off x="3059833" y="2708919"/>
            <a:ext cx="3096344" cy="1584177"/>
          </a:xfrm>
        </p:spPr>
        <p:txBody>
          <a:bodyPr>
            <a:normAutofit fontScale="90000"/>
          </a:bodyPr>
          <a:lstStyle/>
          <a:p>
            <a:r>
              <a:rPr lang="lt-LT" sz="2400" b="1" dirty="0">
                <a:latin typeface="Times New Roman" panose="02020603050405020304" pitchFamily="18" charset="0"/>
                <a:cs typeface="Times New Roman" panose="02020603050405020304" pitchFamily="18" charset="0"/>
              </a:rPr>
              <a:t>ESAMA SITUACIJA BATERIJŲ IR AKUMULIATORIŲ ATLIEKŲ TVARKYMO SRITYJE</a:t>
            </a:r>
          </a:p>
        </p:txBody>
      </p:sp>
      <p:sp>
        <p:nvSpPr>
          <p:cNvPr id="11" name="Oval 10"/>
          <p:cNvSpPr/>
          <p:nvPr/>
        </p:nvSpPr>
        <p:spPr>
          <a:xfrm>
            <a:off x="6300192" y="2636912"/>
            <a:ext cx="2376264" cy="2206386"/>
          </a:xfrm>
          <a:prstGeom prst="ellipse">
            <a:avLst/>
          </a:prstGeom>
          <a:solidFill>
            <a:schemeClr val="accent6">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GAMINTOJŲ IR IMPORTUOTOJŲ </a:t>
            </a:r>
            <a:r>
              <a:rPr kumimoji="0" lang="lt-LT" sz="1400" b="1" i="0" u="none" strike="noStrike" kern="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FINANSAVIMAS</a:t>
            </a:r>
            <a:endParaRPr kumimoji="0" lang="en-US" sz="1400" b="1" i="0" u="none" strike="noStrike" kern="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tx1"/>
                </a:solidFill>
                <a:latin typeface="Times New Roman" panose="02020603050405020304" pitchFamily="18" charset="0"/>
                <a:cs typeface="Times New Roman" panose="02020603050405020304" pitchFamily="18" charset="0"/>
              </a:rPr>
              <a:t>(A.T. 3795, 575, 37)</a:t>
            </a:r>
            <a:r>
              <a:rPr kumimoji="0" lang="lt-LT" sz="1400" b="1" i="0" u="none" strike="noStrike" kern="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endPar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46362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lt-LT" sz="2400" b="1" dirty="0">
                <a:solidFill>
                  <a:prstClr val="black"/>
                </a:solidFill>
                <a:latin typeface="Times New Roman" panose="02020603050405020304" pitchFamily="18" charset="0"/>
                <a:cs typeface="Times New Roman" panose="02020603050405020304" pitchFamily="18" charset="0"/>
              </a:rPr>
              <a:t>TRANSPORTO PRIEMONIŲ RINKA, SITUACIJA EKSPLOATUOTI NETINKAMŲ TRANSPORTO PRIEMONIŲ TVARKYMO SRITYJE</a:t>
            </a:r>
            <a:endParaRPr lang="lt-LT" dirty="0">
              <a:latin typeface="Times New Roman" panose="02020603050405020304" pitchFamily="18" charset="0"/>
              <a:cs typeface="Times New Roman" panose="02020603050405020304" pitchFamily="18" charset="0"/>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876882129"/>
              </p:ext>
            </p:extLst>
          </p:nvPr>
        </p:nvGraphicFramePr>
        <p:xfrm>
          <a:off x="653" y="1412875"/>
          <a:ext cx="8785225" cy="5329238"/>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txBox="1">
            <a:spLocks/>
          </p:cNvSpPr>
          <p:nvPr/>
        </p:nvSpPr>
        <p:spPr>
          <a:xfrm>
            <a:off x="179514" y="836712"/>
            <a:ext cx="8784976" cy="86409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t-LT" sz="2000" b="1" dirty="0">
                <a:latin typeface="Times New Roman" panose="02020603050405020304" pitchFamily="18" charset="0"/>
                <a:cs typeface="Times New Roman" panose="02020603050405020304" pitchFamily="18" charset="0"/>
              </a:rPr>
              <a:t>2013-2015 m. įregistruotų M1 ir N1 TP kiekis, vnt.</a:t>
            </a:r>
          </a:p>
        </p:txBody>
      </p:sp>
    </p:spTree>
    <p:extLst>
      <p:ext uri="{BB962C8B-B14F-4D97-AF65-F5344CB8AC3E}">
        <p14:creationId xmlns:p14="http://schemas.microsoft.com/office/powerpoint/2010/main" val="24237406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67544" y="116633"/>
            <a:ext cx="8136904" cy="1080120"/>
          </a:xfrm>
        </p:spPr>
        <p:txBody>
          <a:bodyPr>
            <a:normAutofit/>
          </a:bodyPr>
          <a:lstStyle/>
          <a:p>
            <a:pPr lvl="0">
              <a:spcBef>
                <a:spcPts val="0"/>
              </a:spcBef>
            </a:pPr>
            <a:r>
              <a:rPr lang="lt-LT" sz="1800" b="1" dirty="0" smtClean="0">
                <a:solidFill>
                  <a:prstClr val="black"/>
                </a:solidFill>
                <a:latin typeface="Times New Roman" panose="02020603050405020304" pitchFamily="18" charset="0"/>
                <a:ea typeface="+mn-ea"/>
                <a:cs typeface="Times New Roman" panose="02020603050405020304" pitchFamily="18" charset="0"/>
              </a:rPr>
              <a:t>LR </a:t>
            </a:r>
            <a:r>
              <a:rPr lang="lt-LT" sz="1800" b="1" dirty="0">
                <a:solidFill>
                  <a:prstClr val="black"/>
                </a:solidFill>
                <a:latin typeface="Times New Roman" panose="02020603050405020304" pitchFamily="18" charset="0"/>
                <a:ea typeface="+mn-ea"/>
                <a:cs typeface="Times New Roman" panose="02020603050405020304" pitchFamily="18" charset="0"/>
              </a:rPr>
              <a:t>vidaus </a:t>
            </a:r>
            <a:r>
              <a:rPr lang="lt-LT" sz="1800" b="1" dirty="0" smtClean="0">
                <a:solidFill>
                  <a:prstClr val="black"/>
                </a:solidFill>
                <a:latin typeface="Times New Roman" panose="02020603050405020304" pitchFamily="18" charset="0"/>
                <a:ea typeface="+mn-ea"/>
                <a:cs typeface="Times New Roman" panose="02020603050405020304" pitchFamily="18" charset="0"/>
              </a:rPr>
              <a:t>rink</a:t>
            </a:r>
            <a:r>
              <a:rPr lang="en-US" sz="1800" b="1" dirty="0" err="1" smtClean="0">
                <a:solidFill>
                  <a:prstClr val="black"/>
                </a:solidFill>
                <a:latin typeface="Times New Roman" panose="02020603050405020304" pitchFamily="18" charset="0"/>
                <a:ea typeface="+mn-ea"/>
                <a:cs typeface="Times New Roman" panose="02020603050405020304" pitchFamily="18" charset="0"/>
              </a:rPr>
              <a:t>ai</a:t>
            </a:r>
            <a:r>
              <a:rPr lang="lt-LT" sz="1800" b="1" dirty="0" smtClean="0">
                <a:solidFill>
                  <a:prstClr val="black"/>
                </a:solidFill>
                <a:latin typeface="Times New Roman" panose="02020603050405020304" pitchFamily="18" charset="0"/>
                <a:ea typeface="+mn-ea"/>
                <a:cs typeface="Times New Roman" panose="02020603050405020304" pitchFamily="18" charset="0"/>
              </a:rPr>
              <a:t> </a:t>
            </a:r>
            <a:r>
              <a:rPr lang="lt-LT" sz="1800" b="1" dirty="0">
                <a:solidFill>
                  <a:prstClr val="black"/>
                </a:solidFill>
                <a:latin typeface="Times New Roman" panose="02020603050405020304" pitchFamily="18" charset="0"/>
                <a:ea typeface="+mn-ea"/>
                <a:cs typeface="Times New Roman" panose="02020603050405020304" pitchFamily="18" charset="0"/>
              </a:rPr>
              <a:t>patiektas TP kiekis, vnt.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55732211"/>
              </p:ext>
            </p:extLst>
          </p:nvPr>
        </p:nvGraphicFramePr>
        <p:xfrm>
          <a:off x="1043608" y="908720"/>
          <a:ext cx="6912768" cy="5256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106234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2000" b="1" dirty="0">
                <a:latin typeface="Times New Roman" panose="02020603050405020304" pitchFamily="18" charset="0"/>
                <a:cs typeface="Times New Roman" panose="02020603050405020304" pitchFamily="18" charset="0"/>
              </a:rPr>
              <a:t>GIA narių (TP importuotojų) augimas 2013-2016 m.</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14792559"/>
              </p:ext>
            </p:extLst>
          </p:nvPr>
        </p:nvGraphicFramePr>
        <p:xfrm>
          <a:off x="1475656" y="1628800"/>
          <a:ext cx="65579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97302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98599598"/>
              </p:ext>
            </p:extLst>
          </p:nvPr>
        </p:nvGraphicFramePr>
        <p:xfrm>
          <a:off x="323530" y="485292"/>
          <a:ext cx="8502116" cy="5824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Oval 16"/>
          <p:cNvSpPr/>
          <p:nvPr/>
        </p:nvSpPr>
        <p:spPr>
          <a:xfrm>
            <a:off x="3059862" y="42705"/>
            <a:ext cx="3057545" cy="2460063"/>
          </a:xfrm>
          <a:prstGeom prst="ellipse">
            <a:avLst/>
          </a:prstGeom>
          <a:solidFill>
            <a:schemeClr val="bg2">
              <a:lumMod val="90000"/>
            </a:schemeClr>
          </a:solidFill>
          <a:ln cap="rnd" cmpd="sng">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TEISINIS REGLAMENTAVIMAS (PAREIGOS)</a:t>
            </a:r>
          </a:p>
        </p:txBody>
      </p:sp>
      <p:sp>
        <p:nvSpPr>
          <p:cNvPr id="22" name="Oval 21"/>
          <p:cNvSpPr/>
          <p:nvPr/>
        </p:nvSpPr>
        <p:spPr>
          <a:xfrm>
            <a:off x="3459757" y="4865271"/>
            <a:ext cx="2229662" cy="1891025"/>
          </a:xfrm>
          <a:prstGeom prst="ellipse">
            <a:avLst/>
          </a:prstGeom>
          <a:solidFill>
            <a:schemeClr val="bg2">
              <a:lumMod val="9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ATLIEKŲ PRIDAVIMO</a:t>
            </a:r>
          </a:p>
          <a:p>
            <a:pPr algn="ctr"/>
            <a:r>
              <a:rPr lang="lt-LT" sz="1400" b="1" dirty="0">
                <a:solidFill>
                  <a:schemeClr val="tx1"/>
                </a:solidFill>
                <a:latin typeface="Times New Roman" panose="02020603050405020304" pitchFamily="18" charset="0"/>
                <a:cs typeface="Times New Roman" panose="02020603050405020304" pitchFamily="18" charset="0"/>
              </a:rPr>
              <a:t>FINANSINĖS SĄLYGOS</a:t>
            </a:r>
          </a:p>
        </p:txBody>
      </p:sp>
      <p:sp>
        <p:nvSpPr>
          <p:cNvPr id="23" name="Oval 22"/>
          <p:cNvSpPr/>
          <p:nvPr/>
        </p:nvSpPr>
        <p:spPr>
          <a:xfrm>
            <a:off x="575557" y="2708919"/>
            <a:ext cx="2232248" cy="2069416"/>
          </a:xfrm>
          <a:prstGeom prst="ellipse">
            <a:avLst/>
          </a:prstGeom>
          <a:solidFill>
            <a:schemeClr val="bg2">
              <a:lumMod val="9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FAKTINĖ SITUACIJA RINKOJE</a:t>
            </a:r>
          </a:p>
        </p:txBody>
      </p:sp>
      <p:sp>
        <p:nvSpPr>
          <p:cNvPr id="24" name="Title 23"/>
          <p:cNvSpPr>
            <a:spLocks noGrp="1"/>
          </p:cNvSpPr>
          <p:nvPr>
            <p:ph type="title"/>
          </p:nvPr>
        </p:nvSpPr>
        <p:spPr>
          <a:xfrm>
            <a:off x="3059833" y="2708919"/>
            <a:ext cx="3096344" cy="1584177"/>
          </a:xfrm>
        </p:spPr>
        <p:txBody>
          <a:bodyPr>
            <a:normAutofit fontScale="90000"/>
          </a:bodyPr>
          <a:lstStyle/>
          <a:p>
            <a:r>
              <a:rPr lang="lt-LT" sz="2400" b="1" dirty="0">
                <a:latin typeface="Times New Roman" panose="02020603050405020304" pitchFamily="18" charset="0"/>
                <a:cs typeface="Times New Roman" panose="02020603050405020304" pitchFamily="18" charset="0"/>
              </a:rPr>
              <a:t>ESAMA SITUACIJA TRANSPORTO PRIEMONIŲ ATLIEKŲ TVARKYMO SRITYJE</a:t>
            </a:r>
          </a:p>
        </p:txBody>
      </p:sp>
      <p:sp>
        <p:nvSpPr>
          <p:cNvPr id="11" name="Oval 10"/>
          <p:cNvSpPr/>
          <p:nvPr/>
        </p:nvSpPr>
        <p:spPr>
          <a:xfrm>
            <a:off x="6300192" y="2643956"/>
            <a:ext cx="2525452" cy="2199342"/>
          </a:xfrm>
          <a:prstGeom prst="ellipse">
            <a:avLst/>
          </a:prstGeom>
          <a:solidFill>
            <a:schemeClr val="bg2">
              <a:lumMod val="9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GAMINTOJŲ IR IMPORTUOTOJŲ FINANSAVIMAS </a:t>
            </a:r>
            <a:endParaRPr lang="en-US" sz="1400" b="1" dirty="0" smtClean="0">
              <a:solidFill>
                <a:schemeClr val="tx1"/>
              </a:solidFill>
              <a:latin typeface="Times New Roman" panose="02020603050405020304" pitchFamily="18" charset="0"/>
              <a:cs typeface="Times New Roman" panose="02020603050405020304" pitchFamily="18" charset="0"/>
            </a:endParaRPr>
          </a:p>
          <a:p>
            <a:pPr algn="ctr"/>
            <a:r>
              <a:rPr lang="en-US" sz="1400" b="1" dirty="0" smtClean="0">
                <a:solidFill>
                  <a:schemeClr val="tx1"/>
                </a:solidFill>
                <a:latin typeface="Times New Roman" panose="02020603050405020304" pitchFamily="18" charset="0"/>
                <a:cs typeface="Times New Roman" panose="02020603050405020304" pitchFamily="18" charset="0"/>
              </a:rPr>
              <a:t>(A.T. 3)</a:t>
            </a:r>
            <a:endParaRPr lang="lt-LT"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52937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7" y="476677"/>
            <a:ext cx="7704856" cy="5910437"/>
          </a:xfrm>
          <a:effectLst>
            <a:outerShdw dir="5580000" sx="105000" sy="105000" algn="ctr" rotWithShape="0">
              <a:srgbClr val="4AA729"/>
            </a:outerShdw>
          </a:effectLst>
        </p:spPr>
      </p:pic>
      <p:sp>
        <p:nvSpPr>
          <p:cNvPr id="8" name="Title 1"/>
          <p:cNvSpPr txBox="1">
            <a:spLocks/>
          </p:cNvSpPr>
          <p:nvPr/>
        </p:nvSpPr>
        <p:spPr>
          <a:xfrm>
            <a:off x="3131841" y="1988840"/>
            <a:ext cx="3384376" cy="20608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t-LT" sz="2400" b="1" dirty="0">
                <a:latin typeface="Times New Roman" panose="02020603050405020304" pitchFamily="18" charset="0"/>
                <a:cs typeface="Times New Roman" panose="02020603050405020304" pitchFamily="18" charset="0"/>
              </a:rPr>
              <a:t>GIA alyvos ir apmokestinamųjų gaminių atliekų tvarkymo sistema:</a:t>
            </a:r>
          </a:p>
          <a:p>
            <a:pPr marL="342900" indent="-342900">
              <a:buFont typeface="Arial" panose="020B0604020202020204" pitchFamily="34" charset="0"/>
              <a:buChar char="•"/>
            </a:pPr>
            <a:r>
              <a:rPr lang="lt-LT" sz="2400" b="1" dirty="0">
                <a:latin typeface="Times New Roman" panose="02020603050405020304" pitchFamily="18" charset="0"/>
                <a:cs typeface="Times New Roman" panose="02020603050405020304" pitchFamily="18" charset="0"/>
              </a:rPr>
              <a:t>autoservisai  - 3322;</a:t>
            </a:r>
          </a:p>
          <a:p>
            <a:pPr marL="342900" indent="-342900">
              <a:buFont typeface="Arial" panose="020B0604020202020204" pitchFamily="34" charset="0"/>
              <a:buChar char="•"/>
            </a:pPr>
            <a:r>
              <a:rPr lang="lt-LT" sz="2400" b="1" dirty="0">
                <a:latin typeface="Times New Roman" panose="02020603050405020304" pitchFamily="18" charset="0"/>
                <a:cs typeface="Times New Roman" panose="02020603050405020304" pitchFamily="18" charset="0"/>
              </a:rPr>
              <a:t>kitos įmonės – 867. </a:t>
            </a:r>
          </a:p>
        </p:txBody>
      </p:sp>
    </p:spTree>
    <p:extLst>
      <p:ext uri="{BB962C8B-B14F-4D97-AF65-F5344CB8AC3E}">
        <p14:creationId xmlns:p14="http://schemas.microsoft.com/office/powerpoint/2010/main" val="188170522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67544" y="0"/>
            <a:ext cx="8229600" cy="1143000"/>
          </a:xfrm>
        </p:spPr>
        <p:txBody>
          <a:bodyPr>
            <a:noAutofit/>
          </a:bodyPr>
          <a:lstStyle/>
          <a:p>
            <a:r>
              <a:rPr lang="lt-LT" sz="2800" b="1" dirty="0">
                <a:latin typeface="Times New Roman" panose="02020603050405020304" pitchFamily="18" charset="0"/>
                <a:cs typeface="Times New Roman" panose="02020603050405020304" pitchFamily="18" charset="0"/>
              </a:rPr>
              <a:t>LR Vyriausybės nustatytos surinktų </a:t>
            </a:r>
            <a:r>
              <a:rPr lang="en-US" sz="2800" b="1" dirty="0">
                <a:latin typeface="Times New Roman" panose="02020603050405020304" pitchFamily="18" charset="0"/>
                <a:cs typeface="Times New Roman" panose="02020603050405020304" pitchFamily="18" charset="0"/>
              </a:rPr>
              <a:t>ENTP </a:t>
            </a:r>
            <a:r>
              <a:rPr lang="lt-LT" sz="2800" b="1" dirty="0">
                <a:latin typeface="Times New Roman" panose="02020603050405020304" pitchFamily="18" charset="0"/>
                <a:cs typeface="Times New Roman" panose="02020603050405020304" pitchFamily="18" charset="0"/>
              </a:rPr>
              <a:t>ir jų dalių perdirbimo ar kitokio naudojimo užduotys:</a:t>
            </a:r>
            <a:endParaRPr lang="lt-LT" sz="2800" dirty="0">
              <a:latin typeface="Times New Roman" panose="02020603050405020304" pitchFamily="18" charset="0"/>
              <a:cs typeface="Times New Roman" panose="02020603050405020304" pitchFamily="18" charset="0"/>
            </a:endParaRPr>
          </a:p>
        </p:txBody>
      </p:sp>
      <p:pic>
        <p:nvPicPr>
          <p:cNvPr id="2050" name="Picture 2" descr="C:\Users\Asus\Desktop\Be pavadinimo.png"/>
          <p:cNvPicPr>
            <a:picLocks noGrp="1" noChangeAspect="1" noChangeArrowheads="1"/>
          </p:cNvPicPr>
          <p:nvPr>
            <p:ph idx="1"/>
          </p:nvPr>
        </p:nvPicPr>
        <p:blipFill>
          <a:blip r:embed="rId2" cstate="print"/>
          <a:srcRect/>
          <a:stretch>
            <a:fillRect/>
          </a:stretch>
        </p:blipFill>
        <p:spPr bwMode="auto">
          <a:xfrm>
            <a:off x="395536" y="3861048"/>
            <a:ext cx="4104456" cy="2490564"/>
          </a:xfrm>
          <a:prstGeom prst="rect">
            <a:avLst/>
          </a:prstGeom>
          <a:noFill/>
        </p:spPr>
      </p:pic>
      <p:sp>
        <p:nvSpPr>
          <p:cNvPr id="5" name="Stačiakampis 4"/>
          <p:cNvSpPr/>
          <p:nvPr/>
        </p:nvSpPr>
        <p:spPr>
          <a:xfrm>
            <a:off x="539552" y="1124744"/>
            <a:ext cx="9289032" cy="400110"/>
          </a:xfrm>
          <a:prstGeom prst="rect">
            <a:avLst/>
          </a:prstGeom>
        </p:spPr>
        <p:txBody>
          <a:bodyPr wrap="square">
            <a:spAutoFit/>
          </a:bodyPr>
          <a:lstStyle/>
          <a:p>
            <a:r>
              <a:rPr lang="lt-LT" sz="2000" b="1" dirty="0">
                <a:latin typeface="Times New Roman" panose="02020603050405020304" pitchFamily="18" charset="0"/>
                <a:cs typeface="Times New Roman" panose="02020603050405020304" pitchFamily="18" charset="0"/>
              </a:rPr>
              <a:t>95 proc. pakartotinio naudojimo ir naudojimo (pagal vienos TP vidutinį svorį)</a:t>
            </a:r>
          </a:p>
        </p:txBody>
      </p:sp>
      <p:sp>
        <p:nvSpPr>
          <p:cNvPr id="6" name="Stačiakampis 5"/>
          <p:cNvSpPr/>
          <p:nvPr/>
        </p:nvSpPr>
        <p:spPr>
          <a:xfrm>
            <a:off x="539552" y="1556792"/>
            <a:ext cx="8772786" cy="400110"/>
          </a:xfrm>
          <a:prstGeom prst="rect">
            <a:avLst/>
          </a:prstGeom>
        </p:spPr>
        <p:txBody>
          <a:bodyPr wrap="none">
            <a:spAutoFit/>
          </a:bodyPr>
          <a:lstStyle/>
          <a:p>
            <a:r>
              <a:rPr lang="lt-LT" sz="2000" b="1" dirty="0">
                <a:latin typeface="Times New Roman" panose="02020603050405020304" pitchFamily="18" charset="0"/>
                <a:cs typeface="Times New Roman" panose="02020603050405020304" pitchFamily="18" charset="0"/>
              </a:rPr>
              <a:t>85 proc. pakartotinio naudojimo ir perdirbimo (pagal vienos TP vidutinį svorį)</a:t>
            </a:r>
          </a:p>
        </p:txBody>
      </p:sp>
      <p:sp>
        <p:nvSpPr>
          <p:cNvPr id="8" name="TextBox 7"/>
          <p:cNvSpPr txBox="1"/>
          <p:nvPr/>
        </p:nvSpPr>
        <p:spPr>
          <a:xfrm>
            <a:off x="899592" y="3429003"/>
            <a:ext cx="1296144" cy="461665"/>
          </a:xfrm>
          <a:prstGeom prst="rect">
            <a:avLst/>
          </a:prstGeom>
          <a:noFill/>
        </p:spPr>
        <p:txBody>
          <a:bodyPr wrap="square" rtlCol="0">
            <a:spAutoFit/>
          </a:bodyPr>
          <a:lstStyle/>
          <a:p>
            <a:r>
              <a:rPr lang="lt-LT" sz="2400" b="1" dirty="0">
                <a:solidFill>
                  <a:srgbClr val="FF0000"/>
                </a:solidFill>
              </a:rPr>
              <a:t>95 </a:t>
            </a:r>
            <a:r>
              <a:rPr lang="en-US" sz="2400" b="1" dirty="0">
                <a:solidFill>
                  <a:srgbClr val="FF0000"/>
                </a:solidFill>
              </a:rPr>
              <a:t>%</a:t>
            </a:r>
            <a:endParaRPr lang="lt-LT" sz="2400" b="1" dirty="0">
              <a:solidFill>
                <a:srgbClr val="FF0000"/>
              </a:solidFill>
            </a:endParaRPr>
          </a:p>
        </p:txBody>
      </p:sp>
      <p:pic>
        <p:nvPicPr>
          <p:cNvPr id="2051" name="Picture 3" descr="C:\Users\Asus\Desktop\siuksles.jpg"/>
          <p:cNvPicPr>
            <a:picLocks noChangeAspect="1" noChangeArrowheads="1"/>
          </p:cNvPicPr>
          <p:nvPr/>
        </p:nvPicPr>
        <p:blipFill>
          <a:blip r:embed="rId3" cstate="print"/>
          <a:srcRect/>
          <a:stretch>
            <a:fillRect/>
          </a:stretch>
        </p:blipFill>
        <p:spPr bwMode="auto">
          <a:xfrm>
            <a:off x="5292081" y="3861048"/>
            <a:ext cx="3638506" cy="2535582"/>
          </a:xfrm>
          <a:prstGeom prst="rect">
            <a:avLst/>
          </a:prstGeom>
          <a:noFill/>
        </p:spPr>
      </p:pic>
      <p:sp>
        <p:nvSpPr>
          <p:cNvPr id="11" name="TextBox 10"/>
          <p:cNvSpPr txBox="1"/>
          <p:nvPr/>
        </p:nvSpPr>
        <p:spPr>
          <a:xfrm>
            <a:off x="7308304" y="3356998"/>
            <a:ext cx="1152128" cy="461665"/>
          </a:xfrm>
          <a:prstGeom prst="rect">
            <a:avLst/>
          </a:prstGeom>
          <a:noFill/>
        </p:spPr>
        <p:txBody>
          <a:bodyPr wrap="square" rtlCol="0">
            <a:spAutoFit/>
          </a:bodyPr>
          <a:lstStyle/>
          <a:p>
            <a:r>
              <a:rPr lang="lt-LT" sz="2400" b="1" dirty="0">
                <a:solidFill>
                  <a:srgbClr val="FF0000"/>
                </a:solidFill>
              </a:rPr>
              <a:t>5 </a:t>
            </a:r>
            <a:r>
              <a:rPr lang="en-US" sz="2400" b="1" dirty="0">
                <a:solidFill>
                  <a:srgbClr val="FF0000"/>
                </a:solidFill>
              </a:rPr>
              <a:t>%</a:t>
            </a:r>
            <a:endParaRPr lang="lt-LT" sz="2400" b="1" dirty="0">
              <a:solidFill>
                <a:srgbClr val="FF0000"/>
              </a:solidFill>
            </a:endParaRPr>
          </a:p>
        </p:txBody>
      </p:sp>
      <p:pic>
        <p:nvPicPr>
          <p:cNvPr id="2052" name="Picture 4" descr="C:\Users\Asus\Desktop\Vector-cars-free-pack\04.jpg"/>
          <p:cNvPicPr>
            <a:picLocks noChangeAspect="1" noChangeArrowheads="1"/>
          </p:cNvPicPr>
          <p:nvPr/>
        </p:nvPicPr>
        <p:blipFill>
          <a:blip r:embed="rId4" cstate="print"/>
          <a:srcRect/>
          <a:stretch>
            <a:fillRect/>
          </a:stretch>
        </p:blipFill>
        <p:spPr bwMode="auto">
          <a:xfrm>
            <a:off x="2339752" y="1988840"/>
            <a:ext cx="4151376" cy="1633728"/>
          </a:xfrm>
          <a:prstGeom prst="rect">
            <a:avLst/>
          </a:prstGeom>
          <a:noFill/>
        </p:spPr>
      </p:pic>
      <p:pic>
        <p:nvPicPr>
          <p:cNvPr id="13" name="Picture 13" descr="C:\Users\Asus\Desktop\318-37746.png.jpg"/>
          <p:cNvPicPr>
            <a:picLocks noChangeAspect="1"/>
          </p:cNvPicPr>
          <p:nvPr/>
        </p:nvPicPr>
        <p:blipFill>
          <a:blip r:embed="rId5" cstate="print"/>
          <a:srcRect/>
          <a:stretch>
            <a:fillRect/>
          </a:stretch>
        </p:blipFill>
        <p:spPr>
          <a:xfrm rot="1581914">
            <a:off x="1721516" y="3041201"/>
            <a:ext cx="512333" cy="792786"/>
          </a:xfrm>
          <a:prstGeom prst="rect">
            <a:avLst/>
          </a:prstGeom>
          <a:noFill/>
          <a:ln>
            <a:noFill/>
          </a:ln>
        </p:spPr>
      </p:pic>
      <p:pic>
        <p:nvPicPr>
          <p:cNvPr id="14" name="Picture 9" descr="C:\Users\Asus\Desktop\rodykle.jpg"/>
          <p:cNvPicPr>
            <a:picLocks noChangeAspect="1"/>
          </p:cNvPicPr>
          <p:nvPr/>
        </p:nvPicPr>
        <p:blipFill>
          <a:blip r:embed="rId6" cstate="print"/>
          <a:srcRect/>
          <a:stretch>
            <a:fillRect/>
          </a:stretch>
        </p:blipFill>
        <p:spPr>
          <a:xfrm rot="20315674">
            <a:off x="6530947" y="3085890"/>
            <a:ext cx="606727" cy="681112"/>
          </a:xfrm>
          <a:prstGeom prst="rect">
            <a:avLst/>
          </a:prstGeom>
          <a:noFill/>
          <a:ln>
            <a:noFill/>
          </a:ln>
        </p:spPr>
      </p:pic>
      <p:sp>
        <p:nvSpPr>
          <p:cNvPr id="15" name="TextBox 14"/>
          <p:cNvSpPr txBox="1"/>
          <p:nvPr/>
        </p:nvSpPr>
        <p:spPr>
          <a:xfrm>
            <a:off x="323529" y="6304002"/>
            <a:ext cx="4680520" cy="553998"/>
          </a:xfrm>
          <a:prstGeom prst="rect">
            <a:avLst/>
          </a:prstGeom>
          <a:noFill/>
        </p:spPr>
        <p:txBody>
          <a:bodyPr wrap="square" rtlCol="0">
            <a:spAutoFit/>
          </a:bodyPr>
          <a:lstStyle/>
          <a:p>
            <a:r>
              <a:rPr lang="lt-LT" sz="1500" b="1" dirty="0"/>
              <a:t>Dalių pakartotiniam naudojimui ir (ar) atliekų naudojimui (perdirbimui) tinkamos medžiagos</a:t>
            </a:r>
          </a:p>
        </p:txBody>
      </p:sp>
      <p:sp>
        <p:nvSpPr>
          <p:cNvPr id="16" name="TextBox 15"/>
          <p:cNvSpPr txBox="1"/>
          <p:nvPr/>
        </p:nvSpPr>
        <p:spPr>
          <a:xfrm>
            <a:off x="5868144" y="6384412"/>
            <a:ext cx="3024336" cy="323165"/>
          </a:xfrm>
          <a:prstGeom prst="rect">
            <a:avLst/>
          </a:prstGeom>
          <a:noFill/>
        </p:spPr>
        <p:txBody>
          <a:bodyPr wrap="square" rtlCol="0">
            <a:spAutoFit/>
          </a:bodyPr>
          <a:lstStyle/>
          <a:p>
            <a:r>
              <a:rPr lang="lt-LT" sz="1500" b="1" dirty="0">
                <a:latin typeface="Times New Roman" panose="02020603050405020304" pitchFamily="18" charset="0"/>
                <a:cs typeface="Times New Roman" panose="02020603050405020304" pitchFamily="18" charset="0"/>
              </a:rPr>
              <a:t>Teisėtas</a:t>
            </a:r>
            <a:r>
              <a:rPr lang="lt-LT" sz="1500" b="1" dirty="0"/>
              <a:t> atliekų šalinimas</a:t>
            </a:r>
          </a:p>
        </p:txBody>
      </p:sp>
    </p:spTree>
    <p:extLst>
      <p:ext uri="{BB962C8B-B14F-4D97-AF65-F5344CB8AC3E}">
        <p14:creationId xmlns:p14="http://schemas.microsoft.com/office/powerpoint/2010/main" val="934795759"/>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as 3"/>
          <p:cNvSpPr/>
          <p:nvPr/>
        </p:nvSpPr>
        <p:spPr>
          <a:xfrm>
            <a:off x="1187626" y="2708920"/>
            <a:ext cx="936104" cy="720080"/>
          </a:xfrm>
          <a:prstGeom prst="ellipse">
            <a:avLst/>
          </a:prstGeom>
          <a:solidFill>
            <a:srgbClr val="008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lt-LT" b="1" dirty="0">
                <a:solidFill>
                  <a:schemeClr val="tx1"/>
                </a:solidFill>
              </a:rPr>
              <a:t>GIA</a:t>
            </a:r>
          </a:p>
        </p:txBody>
      </p:sp>
      <p:sp>
        <p:nvSpPr>
          <p:cNvPr id="5" name="Suapvalintas stačiakampis 4"/>
          <p:cNvSpPr/>
          <p:nvPr/>
        </p:nvSpPr>
        <p:spPr>
          <a:xfrm>
            <a:off x="2627784" y="2492896"/>
            <a:ext cx="1836712" cy="1052736"/>
          </a:xfrm>
          <a:prstGeom prst="roundRect">
            <a:avLst/>
          </a:prstGeom>
          <a:solidFill>
            <a:schemeClr val="accent6">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lt-LT" sz="1500" b="1" noProof="1">
                <a:solidFill>
                  <a:schemeClr val="tx1"/>
                </a:solidFill>
              </a:rPr>
              <a:t>VšĮ</a:t>
            </a:r>
            <a:r>
              <a:rPr lang="lt-LT" sz="1500" b="1" dirty="0">
                <a:solidFill>
                  <a:schemeClr val="tx1"/>
                </a:solidFill>
              </a:rPr>
              <a:t> „Transporto atliekų tvarkymas“</a:t>
            </a:r>
          </a:p>
          <a:p>
            <a:pPr algn="ctr"/>
            <a:r>
              <a:rPr lang="lt-LT" sz="1500" b="1" dirty="0">
                <a:solidFill>
                  <a:schemeClr val="tx1"/>
                </a:solidFill>
              </a:rPr>
              <a:t>ENTP tvarkytojų tinklas)</a:t>
            </a:r>
          </a:p>
        </p:txBody>
      </p:sp>
      <p:cxnSp>
        <p:nvCxnSpPr>
          <p:cNvPr id="48" name="Tiesioji rodyklės jungtis 47"/>
          <p:cNvCxnSpPr/>
          <p:nvPr/>
        </p:nvCxnSpPr>
        <p:spPr>
          <a:xfrm flipV="1">
            <a:off x="4499992" y="2060848"/>
            <a:ext cx="432048" cy="43204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50" name="Tiesioji rodyklės jungtis 49"/>
          <p:cNvCxnSpPr/>
          <p:nvPr/>
        </p:nvCxnSpPr>
        <p:spPr>
          <a:xfrm>
            <a:off x="4499992" y="2996952"/>
            <a:ext cx="504056"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2" name="Tiesioji rodyklės jungtis 51"/>
          <p:cNvCxnSpPr/>
          <p:nvPr/>
        </p:nvCxnSpPr>
        <p:spPr>
          <a:xfrm>
            <a:off x="4572000" y="3573016"/>
            <a:ext cx="432048"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Tiesioji rodyklės jungtis 55"/>
          <p:cNvCxnSpPr/>
          <p:nvPr/>
        </p:nvCxnSpPr>
        <p:spPr>
          <a:xfrm>
            <a:off x="7164288" y="2996952"/>
            <a:ext cx="36004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0" name="TextBox 59"/>
          <p:cNvSpPr txBox="1"/>
          <p:nvPr/>
        </p:nvSpPr>
        <p:spPr>
          <a:xfrm>
            <a:off x="8100394" y="4296180"/>
            <a:ext cx="1187624" cy="307777"/>
          </a:xfrm>
          <a:prstGeom prst="rect">
            <a:avLst/>
          </a:prstGeom>
          <a:noFill/>
        </p:spPr>
        <p:txBody>
          <a:bodyPr wrap="square" rtlCol="0">
            <a:spAutoFit/>
          </a:bodyPr>
          <a:lstStyle/>
          <a:p>
            <a:r>
              <a:rPr lang="lt-LT" sz="1400" i="1" dirty="0"/>
              <a:t> Perdirbimas</a:t>
            </a:r>
          </a:p>
        </p:txBody>
      </p:sp>
      <p:sp>
        <p:nvSpPr>
          <p:cNvPr id="61" name="TextBox 60"/>
          <p:cNvSpPr txBox="1"/>
          <p:nvPr/>
        </p:nvSpPr>
        <p:spPr>
          <a:xfrm>
            <a:off x="6300193" y="4294638"/>
            <a:ext cx="1800200" cy="523220"/>
          </a:xfrm>
          <a:prstGeom prst="rect">
            <a:avLst/>
          </a:prstGeom>
          <a:noFill/>
        </p:spPr>
        <p:txBody>
          <a:bodyPr wrap="square" rtlCol="0">
            <a:spAutoFit/>
          </a:bodyPr>
          <a:lstStyle/>
          <a:p>
            <a:r>
              <a:rPr lang="lt-LT" sz="1400" i="1" dirty="0"/>
              <a:t>Pakartotinis panaudojimas</a:t>
            </a:r>
          </a:p>
        </p:txBody>
      </p:sp>
      <p:cxnSp>
        <p:nvCxnSpPr>
          <p:cNvPr id="22" name="Tiesioji rodyklės jungtis 21"/>
          <p:cNvCxnSpPr/>
          <p:nvPr/>
        </p:nvCxnSpPr>
        <p:spPr>
          <a:xfrm>
            <a:off x="7164288" y="1628800"/>
            <a:ext cx="432048" cy="57606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Tiesioji rodyklės jungtis 32"/>
          <p:cNvCxnSpPr/>
          <p:nvPr/>
        </p:nvCxnSpPr>
        <p:spPr>
          <a:xfrm>
            <a:off x="899593" y="2132856"/>
            <a:ext cx="288032" cy="504056"/>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Tiesioji rodyklės jungtis 36"/>
          <p:cNvCxnSpPr/>
          <p:nvPr/>
        </p:nvCxnSpPr>
        <p:spPr>
          <a:xfrm flipV="1">
            <a:off x="899592" y="3429000"/>
            <a:ext cx="216024" cy="504056"/>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40" name="Rodyklė žemyn 39"/>
          <p:cNvSpPr/>
          <p:nvPr/>
        </p:nvSpPr>
        <p:spPr>
          <a:xfrm>
            <a:off x="6070520" y="4306744"/>
            <a:ext cx="130368" cy="432048"/>
          </a:xfrm>
          <a:prstGeom prst="down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4" name="Lenkta rodyklė 43"/>
          <p:cNvSpPr/>
          <p:nvPr/>
        </p:nvSpPr>
        <p:spPr>
          <a:xfrm rot="10800000">
            <a:off x="7596337" y="3645024"/>
            <a:ext cx="504056" cy="1800200"/>
          </a:xfrm>
          <a:prstGeom prst="bentArrow">
            <a:avLst>
              <a:gd name="adj1" fmla="val 20190"/>
              <a:gd name="adj2" fmla="val 26203"/>
              <a:gd name="adj3" fmla="val 25000"/>
              <a:gd name="adj4" fmla="val 38940"/>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46" name="Rodyklė kairėn-dešinėn 45"/>
          <p:cNvSpPr/>
          <p:nvPr/>
        </p:nvSpPr>
        <p:spPr>
          <a:xfrm rot="2447692">
            <a:off x="1437105" y="4046029"/>
            <a:ext cx="1950724" cy="166500"/>
          </a:xfrm>
          <a:prstGeom prst="leftRight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7" name="Stačiakampis 56"/>
          <p:cNvSpPr/>
          <p:nvPr/>
        </p:nvSpPr>
        <p:spPr>
          <a:xfrm>
            <a:off x="1259632" y="1052736"/>
            <a:ext cx="1584176" cy="57606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lt-LT" dirty="0"/>
              <a:t>Aplinkos ministerija</a:t>
            </a:r>
          </a:p>
        </p:txBody>
      </p:sp>
      <p:sp>
        <p:nvSpPr>
          <p:cNvPr id="62" name="TextBox 61"/>
          <p:cNvSpPr txBox="1"/>
          <p:nvPr/>
        </p:nvSpPr>
        <p:spPr>
          <a:xfrm>
            <a:off x="2843809" y="980728"/>
            <a:ext cx="1800200" cy="738664"/>
          </a:xfrm>
          <a:prstGeom prst="rect">
            <a:avLst/>
          </a:prstGeom>
          <a:noFill/>
        </p:spPr>
        <p:txBody>
          <a:bodyPr wrap="square" rtlCol="0">
            <a:spAutoFit/>
          </a:bodyPr>
          <a:lstStyle/>
          <a:p>
            <a:r>
              <a:rPr lang="lt-LT" sz="1400" i="1" dirty="0"/>
              <a:t>Licencijavimas</a:t>
            </a:r>
          </a:p>
          <a:p>
            <a:r>
              <a:rPr lang="lt-LT" sz="1400" i="1" dirty="0"/>
              <a:t>Ataskaitų teikimas</a:t>
            </a:r>
          </a:p>
          <a:p>
            <a:r>
              <a:rPr lang="lt-LT" sz="1400" i="1" dirty="0"/>
              <a:t>Kontrolė</a:t>
            </a:r>
          </a:p>
        </p:txBody>
      </p:sp>
      <p:sp>
        <p:nvSpPr>
          <p:cNvPr id="67" name="TextBox 66"/>
          <p:cNvSpPr txBox="1"/>
          <p:nvPr/>
        </p:nvSpPr>
        <p:spPr>
          <a:xfrm>
            <a:off x="1907704" y="2564904"/>
            <a:ext cx="720080" cy="292388"/>
          </a:xfrm>
          <a:prstGeom prst="rect">
            <a:avLst/>
          </a:prstGeom>
          <a:noFill/>
        </p:spPr>
        <p:txBody>
          <a:bodyPr wrap="square" rtlCol="0">
            <a:spAutoFit/>
          </a:bodyPr>
          <a:lstStyle/>
          <a:p>
            <a:r>
              <a:rPr lang="lt-LT" sz="1300" b="1" dirty="0"/>
              <a:t>Sutartis</a:t>
            </a:r>
          </a:p>
        </p:txBody>
      </p:sp>
      <p:sp>
        <p:nvSpPr>
          <p:cNvPr id="70" name="TextBox 69"/>
          <p:cNvSpPr txBox="1"/>
          <p:nvPr/>
        </p:nvSpPr>
        <p:spPr>
          <a:xfrm>
            <a:off x="899592" y="6122420"/>
            <a:ext cx="8028384" cy="692497"/>
          </a:xfrm>
          <a:prstGeom prst="rect">
            <a:avLst/>
          </a:prstGeom>
          <a:noFill/>
        </p:spPr>
        <p:txBody>
          <a:bodyPr wrap="square" rtlCol="0">
            <a:spAutoFit/>
          </a:bodyPr>
          <a:lstStyle/>
          <a:p>
            <a:endParaRPr lang="lt-LT" sz="1300" dirty="0"/>
          </a:p>
          <a:p>
            <a:r>
              <a:rPr lang="lt-LT" sz="1300" dirty="0"/>
              <a:t>Finansavimas</a:t>
            </a:r>
          </a:p>
          <a:p>
            <a:r>
              <a:rPr lang="lt-LT" sz="1300" dirty="0"/>
              <a:t>Atliekų tvarkymas</a:t>
            </a:r>
          </a:p>
        </p:txBody>
      </p:sp>
      <p:cxnSp>
        <p:nvCxnSpPr>
          <p:cNvPr id="71" name="Tiesioji rodyklės jungtis 70"/>
          <p:cNvCxnSpPr/>
          <p:nvPr/>
        </p:nvCxnSpPr>
        <p:spPr>
          <a:xfrm>
            <a:off x="395536" y="6453336"/>
            <a:ext cx="504056"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2" name="Tiesioji rodyklės jungtis 71"/>
          <p:cNvCxnSpPr/>
          <p:nvPr/>
        </p:nvCxnSpPr>
        <p:spPr>
          <a:xfrm>
            <a:off x="395536" y="6669360"/>
            <a:ext cx="504056"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73" name="TextBox 72"/>
          <p:cNvSpPr txBox="1"/>
          <p:nvPr/>
        </p:nvSpPr>
        <p:spPr>
          <a:xfrm>
            <a:off x="2627784" y="3861052"/>
            <a:ext cx="1656184" cy="307777"/>
          </a:xfrm>
          <a:prstGeom prst="rect">
            <a:avLst/>
          </a:prstGeom>
          <a:noFill/>
        </p:spPr>
        <p:txBody>
          <a:bodyPr wrap="square" rtlCol="0">
            <a:spAutoFit/>
          </a:bodyPr>
          <a:lstStyle/>
          <a:p>
            <a:r>
              <a:rPr lang="lt-LT" sz="1400" i="1" dirty="0"/>
              <a:t>Pareigų įvykdymas</a:t>
            </a:r>
          </a:p>
        </p:txBody>
      </p:sp>
      <p:cxnSp>
        <p:nvCxnSpPr>
          <p:cNvPr id="39" name="Tiesioji rodyklės jungtis 38"/>
          <p:cNvCxnSpPr/>
          <p:nvPr/>
        </p:nvCxnSpPr>
        <p:spPr>
          <a:xfrm flipH="1">
            <a:off x="1475658" y="1700808"/>
            <a:ext cx="360040" cy="93610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Stačiakampis 40"/>
          <p:cNvSpPr/>
          <p:nvPr/>
        </p:nvSpPr>
        <p:spPr>
          <a:xfrm>
            <a:off x="6084169" y="2047200"/>
            <a:ext cx="72008" cy="36004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2" name="Stačiakampis 41"/>
          <p:cNvSpPr/>
          <p:nvPr/>
        </p:nvSpPr>
        <p:spPr>
          <a:xfrm>
            <a:off x="6084169" y="3298632"/>
            <a:ext cx="72008" cy="36004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45" name="Tiesioji rodyklės jungtis 44"/>
          <p:cNvCxnSpPr/>
          <p:nvPr/>
        </p:nvCxnSpPr>
        <p:spPr>
          <a:xfrm>
            <a:off x="899592" y="3140968"/>
            <a:ext cx="216024"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7" name="Tiesioji rodyklės jungtis 46"/>
          <p:cNvCxnSpPr/>
          <p:nvPr/>
        </p:nvCxnSpPr>
        <p:spPr>
          <a:xfrm>
            <a:off x="2195736" y="3068960"/>
            <a:ext cx="36004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9" name="Tiesioji rodyklės jungtis 48"/>
          <p:cNvCxnSpPr/>
          <p:nvPr/>
        </p:nvCxnSpPr>
        <p:spPr>
          <a:xfrm>
            <a:off x="4499992" y="2780928"/>
            <a:ext cx="504056"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53" name="Tiesioji rodyklės jungtis 52"/>
          <p:cNvCxnSpPr/>
          <p:nvPr/>
        </p:nvCxnSpPr>
        <p:spPr>
          <a:xfrm>
            <a:off x="7164288" y="2780928"/>
            <a:ext cx="36004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55" name="Tiesioji rodyklės jungtis 54"/>
          <p:cNvCxnSpPr/>
          <p:nvPr/>
        </p:nvCxnSpPr>
        <p:spPr>
          <a:xfrm>
            <a:off x="1547664" y="3501008"/>
            <a:ext cx="0" cy="122413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3" name="Antraštė 1"/>
          <p:cNvSpPr txBox="1">
            <a:spLocks/>
          </p:cNvSpPr>
          <p:nvPr/>
        </p:nvSpPr>
        <p:spPr>
          <a:xfrm>
            <a:off x="179388" y="0"/>
            <a:ext cx="8964612" cy="692696"/>
          </a:xfrm>
          <a:prstGeom prst="rect">
            <a:avLst/>
          </a:prstGeom>
        </p:spPr>
        <p:txBody>
          <a:bodyPr vert="horz"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lt-LT" sz="2000" b="1" i="0" u="none" strike="noStrike" kern="1200" cap="all" spc="0" normalizeH="0" baseline="0" noProof="0" dirty="0">
                <a:ln>
                  <a:noFill/>
                </a:ln>
                <a:effectLst>
                  <a:reflection blurRad="12700" stA="48000" endA="300" endPos="55000" dir="5400000" sy="-90000" algn="bl" rotWithShape="0"/>
                </a:effectLst>
                <a:uLnTx/>
                <a:uFillTx/>
                <a:latin typeface="Times New Roman" panose="02020603050405020304" pitchFamily="18" charset="0"/>
                <a:ea typeface="+mj-ea"/>
                <a:cs typeface="Times New Roman" panose="02020603050405020304" pitchFamily="18" charset="0"/>
              </a:rPr>
              <a:t>Gamintojų</a:t>
            </a:r>
            <a:r>
              <a:rPr kumimoji="0" lang="lt-LT" sz="2000" b="1" i="0" u="none" strike="noStrike" kern="1200" cap="all" spc="0" normalizeH="0" noProof="0" dirty="0">
                <a:ln>
                  <a:noFill/>
                </a:ln>
                <a:effectLst>
                  <a:reflection blurRad="12700" stA="48000" endA="300" endPos="55000" dir="5400000" sy="-90000" algn="bl" rotWithShape="0"/>
                </a:effectLst>
                <a:uLnTx/>
                <a:uFillTx/>
                <a:latin typeface="Times New Roman" panose="02020603050405020304" pitchFamily="18" charset="0"/>
                <a:ea typeface="+mj-ea"/>
                <a:cs typeface="Times New Roman" panose="02020603050405020304" pitchFamily="18" charset="0"/>
              </a:rPr>
              <a:t> ir importuotojų asociacijos ENTP organizavimo ir finansavimo schema</a:t>
            </a:r>
            <a:endParaRPr kumimoji="0" lang="lt-LT" sz="2000" b="1" i="0" u="none" strike="noStrike" kern="1200" cap="all" spc="0" normalizeH="0" baseline="0" noProof="0" dirty="0">
              <a:ln>
                <a:noFill/>
              </a:ln>
              <a:effectLst>
                <a:reflection blurRad="12700" stA="48000" endA="300" endPos="55000" dir="5400000" sy="-90000" algn="bl" rotWithShape="0"/>
              </a:effectLst>
              <a:uLnTx/>
              <a:uFillTx/>
              <a:latin typeface="Times New Roman" panose="02020603050405020304" pitchFamily="18" charset="0"/>
              <a:ea typeface="+mj-ea"/>
              <a:cs typeface="Times New Roman" panose="02020603050405020304" pitchFamily="18" charset="0"/>
            </a:endParaRPr>
          </a:p>
        </p:txBody>
      </p:sp>
      <p:sp>
        <p:nvSpPr>
          <p:cNvPr id="51" name="Rounded Rectangle 50"/>
          <p:cNvSpPr/>
          <p:nvPr/>
        </p:nvSpPr>
        <p:spPr>
          <a:xfrm>
            <a:off x="54594" y="1844824"/>
            <a:ext cx="827584" cy="648072"/>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lt-LT" sz="1200" b="1" dirty="0">
                <a:solidFill>
                  <a:schemeClr val="tx1"/>
                </a:solidFill>
              </a:rPr>
              <a:t>TP importuotojas 1</a:t>
            </a:r>
          </a:p>
        </p:txBody>
      </p:sp>
      <p:sp>
        <p:nvSpPr>
          <p:cNvPr id="54" name="Rounded Rectangle 53"/>
          <p:cNvSpPr/>
          <p:nvPr/>
        </p:nvSpPr>
        <p:spPr>
          <a:xfrm>
            <a:off x="54594" y="2780928"/>
            <a:ext cx="827584" cy="648072"/>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lt-LT" sz="1200" b="1" dirty="0">
                <a:solidFill>
                  <a:schemeClr val="tx1"/>
                </a:solidFill>
              </a:rPr>
              <a:t>TP importuotojas 2</a:t>
            </a:r>
          </a:p>
        </p:txBody>
      </p:sp>
      <p:sp>
        <p:nvSpPr>
          <p:cNvPr id="58" name="Rounded Rectangle 57"/>
          <p:cNvSpPr/>
          <p:nvPr/>
        </p:nvSpPr>
        <p:spPr>
          <a:xfrm>
            <a:off x="54594" y="3645024"/>
            <a:ext cx="827584" cy="648072"/>
          </a:xfrm>
          <a:prstGeom prst="round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lt-LT" sz="1200" b="1" dirty="0">
                <a:solidFill>
                  <a:schemeClr val="tx1"/>
                </a:solidFill>
              </a:rPr>
              <a:t>TP importuotojas 3</a:t>
            </a:r>
          </a:p>
        </p:txBody>
      </p:sp>
      <p:sp>
        <p:nvSpPr>
          <p:cNvPr id="59" name="Rounded Rectangle 58"/>
          <p:cNvSpPr/>
          <p:nvPr/>
        </p:nvSpPr>
        <p:spPr>
          <a:xfrm>
            <a:off x="7600104" y="2204864"/>
            <a:ext cx="1475656" cy="122413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lt-LT" sz="1500" b="1" dirty="0">
                <a:solidFill>
                  <a:schemeClr val="tx1"/>
                </a:solidFill>
              </a:rPr>
              <a:t>Atliekas naudojančios/perdirbančios įmonės</a:t>
            </a:r>
          </a:p>
        </p:txBody>
      </p:sp>
      <p:sp>
        <p:nvSpPr>
          <p:cNvPr id="63" name="Rounded Rectangle 62"/>
          <p:cNvSpPr/>
          <p:nvPr/>
        </p:nvSpPr>
        <p:spPr>
          <a:xfrm>
            <a:off x="5010162" y="864008"/>
            <a:ext cx="2088232" cy="1152128"/>
          </a:xfrm>
          <a:prstGeom prst="roundRect">
            <a:avLst/>
          </a:prstGeom>
          <a:solidFill>
            <a:schemeClr val="bg2">
              <a:lumMod val="50000"/>
            </a:schemeClr>
          </a:solidFill>
          <a:effectLst>
            <a:outerShdw blurRad="50800" dist="38100" algn="l" rotWithShape="0">
              <a:prstClr val="black">
                <a:alpha val="40000"/>
              </a:prst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0" anchor="ctr"/>
          <a:lstStyle/>
          <a:p>
            <a:pPr algn="ctr"/>
            <a:r>
              <a:rPr lang="lt-LT" sz="1300" dirty="0">
                <a:solidFill>
                  <a:schemeClr val="tx1"/>
                </a:solidFill>
              </a:rPr>
              <a:t>Teigiamą rinkos vertę turinčios atliekos (metalai, filtrai, amortizatoriai, baterijos, akumuliatoriai, alyvos ir kt.)</a:t>
            </a:r>
          </a:p>
        </p:txBody>
      </p:sp>
      <p:sp>
        <p:nvSpPr>
          <p:cNvPr id="64" name="Rounded Rectangle 63"/>
          <p:cNvSpPr/>
          <p:nvPr/>
        </p:nvSpPr>
        <p:spPr>
          <a:xfrm>
            <a:off x="5085937" y="3717032"/>
            <a:ext cx="2016224" cy="576064"/>
          </a:xfrm>
          <a:prstGeom prst="roundRect">
            <a:avLst/>
          </a:prstGeom>
          <a:solidFill>
            <a:schemeClr val="bg2">
              <a:lumMod val="50000"/>
            </a:schemeClr>
          </a:solidFill>
          <a:effectLst>
            <a:outerShdw blurRad="50800" dist="38100" algn="l" rotWithShape="0">
              <a:prstClr val="black">
                <a:alpha val="40000"/>
              </a:prst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0" anchor="ctr"/>
          <a:lstStyle/>
          <a:p>
            <a:pPr algn="ctr"/>
            <a:r>
              <a:rPr lang="lt-LT" sz="1300" dirty="0"/>
              <a:t>Pakartotiniam naudojimui tinkamos dalys</a:t>
            </a:r>
          </a:p>
        </p:txBody>
      </p:sp>
      <p:sp>
        <p:nvSpPr>
          <p:cNvPr id="65" name="Rounded Rectangle 64"/>
          <p:cNvSpPr/>
          <p:nvPr/>
        </p:nvSpPr>
        <p:spPr>
          <a:xfrm>
            <a:off x="5072290" y="2420888"/>
            <a:ext cx="2016224" cy="864096"/>
          </a:xfrm>
          <a:prstGeom prst="roundRect">
            <a:avLst/>
          </a:prstGeom>
          <a:solidFill>
            <a:schemeClr val="bg2">
              <a:lumMod val="50000"/>
            </a:schemeClr>
          </a:solidFill>
          <a:effectLst>
            <a:outerShdw blurRad="50800" dist="38100" algn="l" rotWithShape="0">
              <a:prstClr val="black">
                <a:alpha val="40000"/>
              </a:prst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0" anchor="ctr"/>
          <a:lstStyle/>
          <a:p>
            <a:pPr algn="ctr"/>
            <a:r>
              <a:rPr lang="lt-LT" sz="1300" dirty="0"/>
              <a:t>Neigiamą rinkos vertę turinčios atliekos (plastikai, gumos, stiklai, padangos ir kt.)</a:t>
            </a:r>
          </a:p>
        </p:txBody>
      </p:sp>
      <p:sp>
        <p:nvSpPr>
          <p:cNvPr id="66" name="Rounded Rectangle 65"/>
          <p:cNvSpPr/>
          <p:nvPr/>
        </p:nvSpPr>
        <p:spPr>
          <a:xfrm>
            <a:off x="683569" y="4725144"/>
            <a:ext cx="2232248" cy="15121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t-LT" sz="1600" b="1" u="sng" dirty="0">
                <a:solidFill>
                  <a:schemeClr val="tx1"/>
                </a:solidFill>
              </a:rPr>
              <a:t>TP importuotojams nustatytos pareigos:</a:t>
            </a:r>
          </a:p>
          <a:p>
            <a:pPr algn="ctr">
              <a:buFont typeface="Arial" pitchFamily="34" charset="0"/>
              <a:buChar char="•"/>
            </a:pPr>
            <a:r>
              <a:rPr lang="lt-LT" sz="1300" dirty="0">
                <a:solidFill>
                  <a:schemeClr val="tx1"/>
                </a:solidFill>
              </a:rPr>
              <a:t>Registravimas sąvade</a:t>
            </a:r>
          </a:p>
          <a:p>
            <a:pPr algn="ctr">
              <a:buFont typeface="Arial" pitchFamily="34" charset="0"/>
              <a:buChar char="•"/>
            </a:pPr>
            <a:r>
              <a:rPr lang="lt-LT" sz="1300" dirty="0">
                <a:solidFill>
                  <a:schemeClr val="tx1"/>
                </a:solidFill>
              </a:rPr>
              <a:t>Ataskaitų teikimas</a:t>
            </a:r>
          </a:p>
          <a:p>
            <a:pPr algn="ctr">
              <a:buFont typeface="Arial" pitchFamily="34" charset="0"/>
              <a:buChar char="•"/>
            </a:pPr>
            <a:r>
              <a:rPr lang="lt-LT" sz="1300" dirty="0">
                <a:solidFill>
                  <a:schemeClr val="tx1"/>
                </a:solidFill>
              </a:rPr>
              <a:t>Visuomenės švietimas ir informavimas</a:t>
            </a:r>
          </a:p>
          <a:p>
            <a:pPr algn="ctr">
              <a:buFont typeface="Arial" pitchFamily="34" charset="0"/>
              <a:buChar char="•"/>
            </a:pPr>
            <a:r>
              <a:rPr lang="lt-LT" sz="1300" dirty="0">
                <a:solidFill>
                  <a:schemeClr val="tx1"/>
                </a:solidFill>
              </a:rPr>
              <a:t>Kita</a:t>
            </a:r>
          </a:p>
        </p:txBody>
      </p:sp>
      <p:sp>
        <p:nvSpPr>
          <p:cNvPr id="68" name="Rounded Rectangle 67"/>
          <p:cNvSpPr/>
          <p:nvPr/>
        </p:nvSpPr>
        <p:spPr>
          <a:xfrm>
            <a:off x="3059832" y="4797152"/>
            <a:ext cx="4464496" cy="14401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t-LT" sz="1600" b="1" u="sng" dirty="0">
                <a:solidFill>
                  <a:schemeClr val="tx1"/>
                </a:solidFill>
              </a:rPr>
              <a:t>TP importuotojams nustatytos ENTP tvarkymo užduotys:</a:t>
            </a:r>
          </a:p>
          <a:p>
            <a:pPr>
              <a:buFont typeface="Arial" pitchFamily="34" charset="0"/>
              <a:buChar char="•"/>
            </a:pPr>
            <a:r>
              <a:rPr lang="lt-LT" sz="1300" dirty="0"/>
              <a:t>pakartotinio naudojimo ir naudojimo procentas (pagal vienos transporto priemonės vidutinį svorį) – 95;</a:t>
            </a:r>
          </a:p>
          <a:p>
            <a:pPr>
              <a:buFont typeface="Arial" pitchFamily="34" charset="0"/>
              <a:buChar char="•"/>
            </a:pPr>
            <a:r>
              <a:rPr lang="lt-LT" sz="1300" dirty="0"/>
              <a:t>pakartotinio naudojimo ir perdirbimo procentas (pagal vienos transporto priemonės vidutinį svorį)– 85.</a:t>
            </a:r>
          </a:p>
        </p:txBody>
      </p:sp>
    </p:spTree>
    <p:extLst>
      <p:ext uri="{BB962C8B-B14F-4D97-AF65-F5344CB8AC3E}">
        <p14:creationId xmlns:p14="http://schemas.microsoft.com/office/powerpoint/2010/main" val="328734150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8640"/>
            <a:ext cx="8229600" cy="6480720"/>
          </a:xfrm>
        </p:spPr>
        <p:txBody>
          <a:bodyPr>
            <a:normAutofit/>
          </a:bodyPr>
          <a:lstStyle/>
          <a:p>
            <a:pPr algn="ctr">
              <a:buNone/>
            </a:pPr>
            <a:r>
              <a:rPr lang="lt-LT" sz="2000" b="1" dirty="0">
                <a:latin typeface="Times New Roman" panose="02020603050405020304" pitchFamily="18" charset="0"/>
                <a:cs typeface="Times New Roman" panose="02020603050405020304" pitchFamily="18" charset="0"/>
              </a:rPr>
              <a:t>Eksploatuoti netinkamų transporto priemonių tvarkymo sistema (tinklas) Lietuvoje</a:t>
            </a:r>
          </a:p>
          <a:p>
            <a:pPr>
              <a:buNone/>
            </a:pPr>
            <a:r>
              <a:rPr lang="lt-LT" sz="2000" b="1" dirty="0">
                <a:solidFill>
                  <a:schemeClr val="accent3">
                    <a:lumMod val="50000"/>
                  </a:schemeClr>
                </a:solidFill>
                <a:latin typeface="Times New Roman" panose="02020603050405020304" pitchFamily="18" charset="0"/>
                <a:cs typeface="Times New Roman" panose="02020603050405020304" pitchFamily="18" charset="0"/>
              </a:rPr>
              <a:t>Tikslas:</a:t>
            </a:r>
          </a:p>
          <a:p>
            <a:pPr>
              <a:buFont typeface="Wingdings" pitchFamily="2" charset="2"/>
              <a:buChar char="ü"/>
            </a:pPr>
            <a:r>
              <a:rPr lang="lt-LT" sz="1700" dirty="0">
                <a:latin typeface="Times New Roman" panose="02020603050405020304" pitchFamily="18" charset="0"/>
                <a:cs typeface="Times New Roman" panose="02020603050405020304" pitchFamily="18" charset="0"/>
              </a:rPr>
              <a:t>turėti ENTP priėmimo vietą kiekvienoje LR apskrityje (savivaldybėje);</a:t>
            </a:r>
          </a:p>
          <a:p>
            <a:pPr>
              <a:buFont typeface="Wingdings" pitchFamily="2" charset="2"/>
              <a:buChar char="ü"/>
            </a:pPr>
            <a:r>
              <a:rPr lang="lt-LT" sz="1700" dirty="0">
                <a:latin typeface="Times New Roman" panose="02020603050405020304" pitchFamily="18" charset="0"/>
                <a:cs typeface="Times New Roman" panose="02020603050405020304" pitchFamily="18" charset="0"/>
              </a:rPr>
              <a:t>užtikrinti ENTP perdirbimo ir pakartotinio naudojimo užduočių vykdymą bei teisės aktų reikalavimus atitinkantį surinktų ENTP sutvarkymą;</a:t>
            </a:r>
          </a:p>
          <a:p>
            <a:pPr>
              <a:buFont typeface="Wingdings" pitchFamily="2" charset="2"/>
              <a:buChar char="ü"/>
            </a:pPr>
            <a:r>
              <a:rPr lang="lt-LT" sz="1700" dirty="0">
                <a:latin typeface="Times New Roman" panose="02020603050405020304" pitchFamily="18" charset="0"/>
                <a:cs typeface="Times New Roman" panose="02020603050405020304" pitchFamily="18" charset="0"/>
              </a:rPr>
              <a:t>užtikrinti tinkamą ir ilgalaikį ENTP tvarkymo sistemos funkcionavimą.</a:t>
            </a:r>
            <a:endParaRPr lang="lt-LT" sz="1700" b="1" dirty="0">
              <a:latin typeface="Times New Roman" panose="02020603050405020304" pitchFamily="18" charset="0"/>
              <a:cs typeface="Times New Roman" panose="02020603050405020304" pitchFamily="18" charset="0"/>
            </a:endParaRPr>
          </a:p>
          <a:p>
            <a:pPr algn="just"/>
            <a:endParaRPr lang="lt-LT" dirty="0"/>
          </a:p>
          <a:p>
            <a:pPr algn="just"/>
            <a:endParaRPr lang="lt-LT" dirty="0"/>
          </a:p>
          <a:p>
            <a:pPr algn="just"/>
            <a:endParaRPr lang="lt-LT" dirty="0"/>
          </a:p>
          <a:p>
            <a:endParaRPr lang="lt-LT" dirty="0"/>
          </a:p>
        </p:txBody>
      </p:sp>
      <p:pic>
        <p:nvPicPr>
          <p:cNvPr id="1030" name="Picture 6" descr="C:\Users\Asus\Desktop\Finansuojamos imones.png"/>
          <p:cNvPicPr>
            <a:picLocks noChangeAspect="1" noChangeArrowheads="1"/>
          </p:cNvPicPr>
          <p:nvPr/>
        </p:nvPicPr>
        <p:blipFill>
          <a:blip r:embed="rId2" cstate="print"/>
          <a:srcRect/>
          <a:stretch>
            <a:fillRect/>
          </a:stretch>
        </p:blipFill>
        <p:spPr bwMode="auto">
          <a:xfrm>
            <a:off x="1619674" y="2480766"/>
            <a:ext cx="5688632" cy="4377234"/>
          </a:xfrm>
          <a:prstGeom prst="rect">
            <a:avLst/>
          </a:prstGeom>
          <a:noFill/>
        </p:spPr>
      </p:pic>
    </p:spTree>
    <p:extLst>
      <p:ext uri="{BB962C8B-B14F-4D97-AF65-F5344CB8AC3E}">
        <p14:creationId xmlns:p14="http://schemas.microsoft.com/office/powerpoint/2010/main" val="427456327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611188" y="333376"/>
            <a:ext cx="7772400" cy="1119188"/>
          </a:xfrm>
        </p:spPr>
        <p:txBody>
          <a:bodyPr>
            <a:normAutofit/>
          </a:bodyPr>
          <a:lstStyle/>
          <a:p>
            <a:pPr algn="ctr" eaLnBrk="1" fontAlgn="auto" hangingPunct="1">
              <a:spcAft>
                <a:spcPts val="0"/>
              </a:spcAft>
              <a:defRPr/>
            </a:pPr>
            <a:r>
              <a:rPr lang="lt-LT" sz="2000" b="1" dirty="0">
                <a:latin typeface="Times New Roman" pitchFamily="18" charset="0"/>
                <a:cs typeface="Times New Roman" pitchFamily="18" charset="0"/>
              </a:rPr>
              <a:t>Informacija apie alyvos gamintojų ir importuotojų pareigų vykdymą</a:t>
            </a:r>
            <a:endParaRPr lang="en-GB" sz="2000" b="1" dirty="0">
              <a:latin typeface="Times New Roman" pitchFamily="18" charset="0"/>
              <a:cs typeface="Times New Roman" pitchFamily="18" charset="0"/>
            </a:endParaRPr>
          </a:p>
        </p:txBody>
      </p:sp>
      <p:sp>
        <p:nvSpPr>
          <p:cNvPr id="297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buClr>
                <a:srgbClr val="438086"/>
              </a:buClr>
              <a:buSzPct val="80000"/>
              <a:buFont typeface="Wingdings" panose="05000000000000000000" pitchFamily="2" charset="2"/>
              <a:buNone/>
            </a:pPr>
            <a:fld id="{5F1208C7-4509-40B3-B253-EEFE026DB76C}" type="slidenum">
              <a:rPr lang="lt-LT" altLang="lt-LT" sz="1200" smtClean="0">
                <a:solidFill>
                  <a:srgbClr val="484979"/>
                </a:solidFill>
                <a:latin typeface="Times New Roman" panose="02020603050405020304" pitchFamily="18" charset="0"/>
              </a:rPr>
              <a:pPr>
                <a:buClr>
                  <a:srgbClr val="438086"/>
                </a:buClr>
                <a:buSzPct val="80000"/>
                <a:buFont typeface="Wingdings" panose="05000000000000000000" pitchFamily="2" charset="2"/>
                <a:buNone/>
              </a:pPr>
              <a:t>3</a:t>
            </a:fld>
            <a:endParaRPr lang="lt-LT" altLang="lt-LT" sz="1200">
              <a:solidFill>
                <a:srgbClr val="484979"/>
              </a:solidFill>
              <a:latin typeface="Times New Roman" panose="02020603050405020304" pitchFamily="18" charset="0"/>
            </a:endParaRPr>
          </a:p>
        </p:txBody>
      </p:sp>
      <p:sp>
        <p:nvSpPr>
          <p:cNvPr id="29699" name="Rectangle 7"/>
          <p:cNvSpPr>
            <a:spLocks noChangeArrowheads="1"/>
          </p:cNvSpPr>
          <p:nvPr/>
        </p:nvSpPr>
        <p:spPr bwMode="auto">
          <a:xfrm>
            <a:off x="1938338" y="1452563"/>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just" eaLnBrk="1" hangingPunct="1">
              <a:lnSpc>
                <a:spcPct val="80000"/>
              </a:lnSpc>
              <a:buClr>
                <a:srgbClr val="438086"/>
              </a:buClr>
              <a:buSzPct val="80000"/>
              <a:buFont typeface="Wingdings" panose="05000000000000000000" pitchFamily="2" charset="2"/>
              <a:buNone/>
            </a:pPr>
            <a:endParaRPr lang="en-US" altLang="lt-LT" sz="2000">
              <a:solidFill>
                <a:srgbClr val="000000"/>
              </a:solidFill>
              <a:latin typeface="Times New Roman" panose="02020603050405020304" pitchFamily="18" charset="0"/>
            </a:endParaRPr>
          </a:p>
        </p:txBody>
      </p:sp>
      <p:graphicFrame>
        <p:nvGraphicFramePr>
          <p:cNvPr id="4" name="Chart 3"/>
          <p:cNvGraphicFramePr/>
          <p:nvPr>
            <p:extLst>
              <p:ext uri="{D42A27DB-BD31-4B8C-83A1-F6EECF244321}">
                <p14:modId xmlns:p14="http://schemas.microsoft.com/office/powerpoint/2010/main" val="706614151"/>
              </p:ext>
            </p:extLst>
          </p:nvPr>
        </p:nvGraphicFramePr>
        <p:xfrm>
          <a:off x="827584" y="1396999"/>
          <a:ext cx="7200800" cy="53244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769111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9632" y="260648"/>
            <a:ext cx="6960560" cy="523220"/>
          </a:xfrm>
          <a:prstGeom prst="rect">
            <a:avLst/>
          </a:prstGeom>
        </p:spPr>
        <p:txBody>
          <a:bodyPr wrap="none">
            <a:spAutoFit/>
          </a:bodyPr>
          <a:lstStyle/>
          <a:p>
            <a:r>
              <a:rPr lang="lt-LT" sz="2800" b="1" dirty="0">
                <a:latin typeface="Times New Roman" panose="02020603050405020304" pitchFamily="18" charset="0"/>
                <a:cs typeface="Times New Roman" panose="02020603050405020304" pitchFamily="18" charset="0"/>
              </a:rPr>
              <a:t>Finansuojamų įmonių sąrašas savivaldybėse</a:t>
            </a:r>
          </a:p>
        </p:txBody>
      </p:sp>
      <p:pic>
        <p:nvPicPr>
          <p:cNvPr id="1027" name="Picture 3" descr="C:\Users\Asus\Desktop\oie_transparent(3).png"/>
          <p:cNvPicPr>
            <a:picLocks noChangeAspect="1" noChangeArrowheads="1"/>
          </p:cNvPicPr>
          <p:nvPr/>
        </p:nvPicPr>
        <p:blipFill>
          <a:blip r:embed="rId2" cstate="print"/>
          <a:srcRect/>
          <a:stretch>
            <a:fillRect/>
          </a:stretch>
        </p:blipFill>
        <p:spPr bwMode="auto">
          <a:xfrm>
            <a:off x="467545" y="804910"/>
            <a:ext cx="8441090" cy="6053091"/>
          </a:xfrm>
          <a:prstGeom prst="rect">
            <a:avLst/>
          </a:prstGeom>
          <a:noFill/>
        </p:spPr>
      </p:pic>
      <p:sp>
        <p:nvSpPr>
          <p:cNvPr id="5" name="TextBox 4"/>
          <p:cNvSpPr txBox="1"/>
          <p:nvPr/>
        </p:nvSpPr>
        <p:spPr>
          <a:xfrm>
            <a:off x="683568" y="6024372"/>
            <a:ext cx="3672408" cy="646331"/>
          </a:xfrm>
          <a:prstGeom prst="rect">
            <a:avLst/>
          </a:prstGeom>
          <a:noFill/>
        </p:spPr>
        <p:txBody>
          <a:bodyPr wrap="square" rtlCol="0">
            <a:spAutoFit/>
          </a:bodyPr>
          <a:lstStyle/>
          <a:p>
            <a:r>
              <a:rPr lang="lt-LT" b="1" dirty="0">
                <a:latin typeface="Times New Roman" panose="02020603050405020304" pitchFamily="18" charset="0"/>
                <a:cs typeface="Times New Roman" panose="02020603050405020304" pitchFamily="18" charset="0"/>
              </a:rPr>
              <a:t>39 savivaldybės,  kuriose finansuojami ENTP tvarkytojai</a:t>
            </a:r>
          </a:p>
        </p:txBody>
      </p:sp>
      <p:sp>
        <p:nvSpPr>
          <p:cNvPr id="6" name="Rectangle 5"/>
          <p:cNvSpPr/>
          <p:nvPr/>
        </p:nvSpPr>
        <p:spPr>
          <a:xfrm>
            <a:off x="179514" y="6165304"/>
            <a:ext cx="360040" cy="360040"/>
          </a:xfrm>
          <a:prstGeom prst="rect">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99FF33"/>
              </a:solidFill>
            </a:endParaRPr>
          </a:p>
        </p:txBody>
      </p:sp>
    </p:spTree>
    <p:extLst>
      <p:ext uri="{BB962C8B-B14F-4D97-AF65-F5344CB8AC3E}">
        <p14:creationId xmlns:p14="http://schemas.microsoft.com/office/powerpoint/2010/main" val="395662925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60748889"/>
              </p:ext>
            </p:extLst>
          </p:nvPr>
        </p:nvGraphicFramePr>
        <p:xfrm>
          <a:off x="467545" y="188640"/>
          <a:ext cx="8280920" cy="6192688"/>
        </p:xfrm>
        <a:graphic>
          <a:graphicData uri="http://schemas.openxmlformats.org/drawingml/2006/table">
            <a:tbl>
              <a:tblPr firstRow="1" bandRow="1">
                <a:tableStyleId>{5C22544A-7EE6-4342-B048-85BDC9FD1C3A}</a:tableStyleId>
              </a:tblPr>
              <a:tblGrid>
                <a:gridCol w="4140460">
                  <a:extLst>
                    <a:ext uri="{9D8B030D-6E8A-4147-A177-3AD203B41FA5}">
                      <a16:colId xmlns:a16="http://schemas.microsoft.com/office/drawing/2014/main" xmlns="" val="2345685347"/>
                    </a:ext>
                  </a:extLst>
                </a:gridCol>
                <a:gridCol w="4140460">
                  <a:extLst>
                    <a:ext uri="{9D8B030D-6E8A-4147-A177-3AD203B41FA5}">
                      <a16:colId xmlns:a16="http://schemas.microsoft.com/office/drawing/2014/main" xmlns="" val="1736308406"/>
                    </a:ext>
                  </a:extLst>
                </a:gridCol>
              </a:tblGrid>
              <a:tr h="93615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solidFill>
                            <a:schemeClr val="tx1">
                              <a:lumMod val="95000"/>
                              <a:lumOff val="5000"/>
                            </a:schemeClr>
                          </a:solidFill>
                          <a:latin typeface="Times New Roman" panose="02020603050405020304" pitchFamily="18" charset="0"/>
                          <a:cs typeface="Times New Roman" panose="02020603050405020304" pitchFamily="18" charset="0"/>
                        </a:rPr>
                        <a:t>GAMINTOJŲ IR IMPORTUOTOJŲ ASOCIACIJOS  BEI</a:t>
                      </a:r>
                      <a:r>
                        <a:rPr lang="lt-LT" sz="2000" b="1" baseline="0" dirty="0">
                          <a:solidFill>
                            <a:schemeClr val="tx1">
                              <a:lumMod val="95000"/>
                              <a:lumOff val="5000"/>
                            </a:schemeClr>
                          </a:solidFill>
                          <a:latin typeface="Times New Roman" panose="02020603050405020304" pitchFamily="18" charset="0"/>
                          <a:cs typeface="Times New Roman" panose="02020603050405020304" pitchFamily="18" charset="0"/>
                        </a:rPr>
                        <a:t> VŠĮ „ELEKTRONIKOS GAMINTOJŲ IR IMPORTUOTOJŲ ORGANIZACIJOS“ </a:t>
                      </a:r>
                      <a:r>
                        <a:rPr lang="lt-LT" sz="2000" b="1" dirty="0">
                          <a:solidFill>
                            <a:schemeClr val="tx1">
                              <a:lumMod val="95000"/>
                              <a:lumOff val="5000"/>
                            </a:schemeClr>
                          </a:solidFill>
                          <a:latin typeface="Times New Roman" panose="02020603050405020304" pitchFamily="18" charset="0"/>
                          <a:cs typeface="Times New Roman" panose="02020603050405020304" pitchFamily="18" charset="0"/>
                        </a:rPr>
                        <a:t>NARIAI</a:t>
                      </a:r>
                    </a:p>
                  </a:txBody>
                  <a:tcPr/>
                </a:tc>
                <a:tc hMerge="1">
                  <a:txBody>
                    <a:bodyPr/>
                    <a:lstStyle/>
                    <a:p>
                      <a:endParaRPr lang="lt-LT" dirty="0"/>
                    </a:p>
                  </a:txBody>
                  <a:tcPr/>
                </a:tc>
                <a:extLst>
                  <a:ext uri="{0D108BD9-81ED-4DB2-BD59-A6C34878D82A}">
                    <a16:rowId xmlns:a16="http://schemas.microsoft.com/office/drawing/2014/main" xmlns="" val="2512525358"/>
                  </a:ext>
                </a:extLst>
              </a:tr>
              <a:tr h="578336">
                <a:tc>
                  <a:txBody>
                    <a:bodyPr/>
                    <a:lstStyle/>
                    <a:p>
                      <a:pPr algn="ctr"/>
                      <a:r>
                        <a:rPr lang="lt-LT" sz="2000" dirty="0">
                          <a:latin typeface="Times New Roman" panose="02020603050405020304" pitchFamily="18" charset="0"/>
                          <a:cs typeface="Times New Roman" panose="02020603050405020304" pitchFamily="18" charset="0"/>
                        </a:rPr>
                        <a:t>Alyvos</a:t>
                      </a:r>
                      <a:r>
                        <a:rPr lang="lt-LT" sz="2000" baseline="0" dirty="0">
                          <a:latin typeface="Times New Roman" panose="02020603050405020304" pitchFamily="18" charset="0"/>
                          <a:cs typeface="Times New Roman" panose="02020603050405020304" pitchFamily="18" charset="0"/>
                        </a:rPr>
                        <a:t> gamintojai ir importuotojai</a:t>
                      </a:r>
                      <a:endParaRPr lang="lt-LT" sz="2000" dirty="0">
                        <a:latin typeface="Times New Roman" panose="02020603050405020304" pitchFamily="18" charset="0"/>
                        <a:cs typeface="Times New Roman" panose="02020603050405020304" pitchFamily="18" charset="0"/>
                      </a:endParaRPr>
                    </a:p>
                  </a:txBody>
                  <a:tcPr/>
                </a:tc>
                <a:tc>
                  <a:txBody>
                    <a:bodyPr/>
                    <a:lstStyle/>
                    <a:p>
                      <a:pPr algn="ctr"/>
                      <a:r>
                        <a:rPr lang="lt-LT" sz="2000" dirty="0">
                          <a:latin typeface="Times New Roman" panose="02020603050405020304" pitchFamily="18" charset="0"/>
                          <a:cs typeface="Times New Roman" panose="02020603050405020304" pitchFamily="18" charset="0"/>
                        </a:rPr>
                        <a:t>107</a:t>
                      </a:r>
                    </a:p>
                  </a:txBody>
                  <a:tcPr/>
                </a:tc>
                <a:extLst>
                  <a:ext uri="{0D108BD9-81ED-4DB2-BD59-A6C34878D82A}">
                    <a16:rowId xmlns:a16="http://schemas.microsoft.com/office/drawing/2014/main" xmlns="" val="1891953471"/>
                  </a:ext>
                </a:extLst>
              </a:tr>
              <a:tr h="717717">
                <a:tc>
                  <a:txBody>
                    <a:bodyPr/>
                    <a:lstStyle/>
                    <a:p>
                      <a:pPr algn="ctr"/>
                      <a:r>
                        <a:rPr lang="lt-LT" sz="2000" dirty="0">
                          <a:latin typeface="Times New Roman" panose="02020603050405020304" pitchFamily="18" charset="0"/>
                          <a:cs typeface="Times New Roman" panose="02020603050405020304" pitchFamily="18" charset="0"/>
                        </a:rPr>
                        <a:t>Apmokestinamųjų gaminių gamintojai ir importuotojai</a:t>
                      </a:r>
                    </a:p>
                  </a:txBody>
                  <a:tcPr/>
                </a:tc>
                <a:tc>
                  <a:txBody>
                    <a:bodyPr/>
                    <a:lstStyle/>
                    <a:p>
                      <a:pPr algn="ctr"/>
                      <a:r>
                        <a:rPr lang="lt-LT" sz="2000" dirty="0">
                          <a:latin typeface="Times New Roman" panose="02020603050405020304" pitchFamily="18" charset="0"/>
                          <a:cs typeface="Times New Roman" panose="02020603050405020304" pitchFamily="18" charset="0"/>
                        </a:rPr>
                        <a:t>146</a:t>
                      </a:r>
                    </a:p>
                  </a:txBody>
                  <a:tcPr/>
                </a:tc>
                <a:extLst>
                  <a:ext uri="{0D108BD9-81ED-4DB2-BD59-A6C34878D82A}">
                    <a16:rowId xmlns:a16="http://schemas.microsoft.com/office/drawing/2014/main" xmlns="" val="2281991907"/>
                  </a:ext>
                </a:extLst>
              </a:tr>
              <a:tr h="717717">
                <a:tc>
                  <a:txBody>
                    <a:bodyPr/>
                    <a:lstStyle/>
                    <a:p>
                      <a:pPr algn="ctr"/>
                      <a:r>
                        <a:rPr lang="lt-LT" sz="2000" dirty="0">
                          <a:latin typeface="Times New Roman" panose="02020603050405020304" pitchFamily="18" charset="0"/>
                          <a:cs typeface="Times New Roman" panose="02020603050405020304" pitchFamily="18" charset="0"/>
                        </a:rPr>
                        <a:t>Transporto priemonių gamintojai ir importuotojai</a:t>
                      </a:r>
                    </a:p>
                  </a:txBody>
                  <a:tcPr/>
                </a:tc>
                <a:tc>
                  <a:txBody>
                    <a:bodyPr/>
                    <a:lstStyle/>
                    <a:p>
                      <a:pPr algn="ctr"/>
                      <a:r>
                        <a:rPr lang="lt-LT" sz="2000" dirty="0">
                          <a:latin typeface="Times New Roman" panose="02020603050405020304" pitchFamily="18" charset="0"/>
                          <a:cs typeface="Times New Roman" panose="02020603050405020304" pitchFamily="18" charset="0"/>
                        </a:rPr>
                        <a:t>841</a:t>
                      </a:r>
                    </a:p>
                  </a:txBody>
                  <a:tcPr/>
                </a:tc>
                <a:extLst>
                  <a:ext uri="{0D108BD9-81ED-4DB2-BD59-A6C34878D82A}">
                    <a16:rowId xmlns:a16="http://schemas.microsoft.com/office/drawing/2014/main" xmlns="" val="396844806"/>
                  </a:ext>
                </a:extLst>
              </a:tr>
              <a:tr h="717717">
                <a:tc>
                  <a:txBody>
                    <a:bodyPr/>
                    <a:lstStyle/>
                    <a:p>
                      <a:pPr algn="ctr"/>
                      <a:r>
                        <a:rPr lang="lt-LT" sz="2000" dirty="0">
                          <a:latin typeface="Times New Roman" panose="02020603050405020304" pitchFamily="18" charset="0"/>
                          <a:cs typeface="Times New Roman" panose="02020603050405020304" pitchFamily="18" charset="0"/>
                        </a:rPr>
                        <a:t>Baterijų ir akumuliatorių gamintojai ir importuotojai</a:t>
                      </a:r>
                    </a:p>
                  </a:txBody>
                  <a:tcPr/>
                </a:tc>
                <a:tc>
                  <a:txBody>
                    <a:bodyPr/>
                    <a:lstStyle/>
                    <a:p>
                      <a:pPr algn="ctr"/>
                      <a:r>
                        <a:rPr lang="lt-LT" sz="2000" dirty="0">
                          <a:latin typeface="Times New Roman" panose="02020603050405020304" pitchFamily="18" charset="0"/>
                          <a:cs typeface="Times New Roman" panose="02020603050405020304" pitchFamily="18" charset="0"/>
                        </a:rPr>
                        <a:t>1324</a:t>
                      </a:r>
                    </a:p>
                  </a:txBody>
                  <a:tcPr/>
                </a:tc>
                <a:extLst>
                  <a:ext uri="{0D108BD9-81ED-4DB2-BD59-A6C34878D82A}">
                    <a16:rowId xmlns:a16="http://schemas.microsoft.com/office/drawing/2014/main" xmlns="" val="1666919598"/>
                  </a:ext>
                </a:extLst>
              </a:tr>
              <a:tr h="717717">
                <a:tc>
                  <a:txBody>
                    <a:bodyPr/>
                    <a:lstStyle/>
                    <a:p>
                      <a:pPr algn="ctr"/>
                      <a:r>
                        <a:rPr lang="lt-LT" sz="2000" dirty="0">
                          <a:solidFill>
                            <a:schemeClr val="tx1"/>
                          </a:solidFill>
                          <a:latin typeface="Times New Roman" panose="02020603050405020304" pitchFamily="18" charset="0"/>
                          <a:cs typeface="Times New Roman" panose="02020603050405020304" pitchFamily="18" charset="0"/>
                        </a:rPr>
                        <a:t>Buityje</a:t>
                      </a:r>
                      <a:r>
                        <a:rPr lang="lt-LT" sz="2000" baseline="0" dirty="0">
                          <a:solidFill>
                            <a:schemeClr val="tx1"/>
                          </a:solidFill>
                          <a:latin typeface="Times New Roman" panose="02020603050405020304" pitchFamily="18" charset="0"/>
                          <a:cs typeface="Times New Roman" panose="02020603050405020304" pitchFamily="18" charset="0"/>
                        </a:rPr>
                        <a:t> naudojamos elektronikos gamintojai ir importuotojai</a:t>
                      </a:r>
                      <a:endParaRPr lang="lt-LT"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lt-LT" sz="1800" dirty="0">
                          <a:solidFill>
                            <a:schemeClr val="tx1"/>
                          </a:solidFill>
                          <a:latin typeface="Times New Roman" panose="02020603050405020304" pitchFamily="18" charset="0"/>
                          <a:cs typeface="Times New Roman" panose="02020603050405020304" pitchFamily="18" charset="0"/>
                        </a:rPr>
                        <a:t>189</a:t>
                      </a:r>
                    </a:p>
                  </a:txBody>
                  <a:tcPr/>
                </a:tc>
                <a:extLst>
                  <a:ext uri="{0D108BD9-81ED-4DB2-BD59-A6C34878D82A}">
                    <a16:rowId xmlns:a16="http://schemas.microsoft.com/office/drawing/2014/main" xmlns="" val="2985203001"/>
                  </a:ext>
                </a:extLst>
              </a:tr>
              <a:tr h="717717">
                <a:tc>
                  <a:txBody>
                    <a:bodyPr/>
                    <a:lstStyle/>
                    <a:p>
                      <a:pPr algn="ctr"/>
                      <a:r>
                        <a:rPr lang="lt-LT" sz="2000" b="0" dirty="0">
                          <a:latin typeface="Times New Roman" panose="02020603050405020304" pitchFamily="18" charset="0"/>
                          <a:cs typeface="Times New Roman" panose="02020603050405020304" pitchFamily="18" charset="0"/>
                        </a:rPr>
                        <a:t>Ne</a:t>
                      </a:r>
                      <a:r>
                        <a:rPr lang="lt-LT" sz="2000" b="0" baseline="0" dirty="0">
                          <a:latin typeface="Times New Roman" panose="02020603050405020304" pitchFamily="18" charset="0"/>
                          <a:cs typeface="Times New Roman" panose="02020603050405020304" pitchFamily="18" charset="0"/>
                        </a:rPr>
                        <a:t> buityje naudojamos elektronikos gamintojai ir importuotojai</a:t>
                      </a:r>
                      <a:endParaRPr lang="lt-LT" sz="2000" b="0" dirty="0">
                        <a:latin typeface="Times New Roman" panose="02020603050405020304" pitchFamily="18" charset="0"/>
                        <a:cs typeface="Times New Roman" panose="02020603050405020304" pitchFamily="18" charset="0"/>
                      </a:endParaRPr>
                    </a:p>
                  </a:txBody>
                  <a:tcPr/>
                </a:tc>
                <a:tc>
                  <a:txBody>
                    <a:bodyPr/>
                    <a:lstStyle/>
                    <a:p>
                      <a:pPr algn="ctr"/>
                      <a:r>
                        <a:rPr lang="lt-LT" sz="2000" dirty="0">
                          <a:latin typeface="Times New Roman" panose="02020603050405020304" pitchFamily="18" charset="0"/>
                          <a:cs typeface="Times New Roman" panose="02020603050405020304" pitchFamily="18" charset="0"/>
                        </a:rPr>
                        <a:t>744</a:t>
                      </a:r>
                    </a:p>
                  </a:txBody>
                  <a:tcPr/>
                </a:tc>
                <a:extLst>
                  <a:ext uri="{0D108BD9-81ED-4DB2-BD59-A6C34878D82A}">
                    <a16:rowId xmlns:a16="http://schemas.microsoft.com/office/drawing/2014/main" xmlns="" val="4185476691"/>
                  </a:ext>
                </a:extLst>
              </a:tr>
              <a:tr h="101992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solidFill>
                            <a:schemeClr val="tx1"/>
                          </a:solidFill>
                          <a:latin typeface="Times New Roman" panose="02020603050405020304" pitchFamily="18" charset="0"/>
                          <a:cs typeface="Times New Roman" panose="02020603050405020304" pitchFamily="18" charset="0"/>
                        </a:rPr>
                        <a:t>VISO GAMINTOJŲ IR IMPORTUOTOJŲ ASOCIACIJOS BEI</a:t>
                      </a:r>
                      <a:r>
                        <a:rPr lang="lt-LT" sz="2000" b="1" baseline="0" dirty="0">
                          <a:solidFill>
                            <a:schemeClr val="tx1"/>
                          </a:solidFill>
                          <a:latin typeface="Times New Roman" panose="02020603050405020304" pitchFamily="18" charset="0"/>
                          <a:cs typeface="Times New Roman" panose="02020603050405020304" pitchFamily="18" charset="0"/>
                        </a:rPr>
                        <a:t> VŠĮ „ELEKTRONIKOS GAMINTOJŲ IR IMPORTUOTOJŲ ORGANIZACIJOS“ UNIKALIŲ NARIŲ 1869</a:t>
                      </a:r>
                      <a:endParaRPr lang="lt-LT" sz="2000" b="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lt-LT" dirty="0"/>
                    </a:p>
                  </a:txBody>
                  <a:tcPr/>
                </a:tc>
                <a:extLst>
                  <a:ext uri="{0D108BD9-81ED-4DB2-BD59-A6C34878D82A}">
                    <a16:rowId xmlns:a16="http://schemas.microsoft.com/office/drawing/2014/main" xmlns="" val="2351061043"/>
                  </a:ext>
                </a:extLst>
              </a:tr>
            </a:tbl>
          </a:graphicData>
        </a:graphic>
      </p:graphicFrame>
    </p:spTree>
    <p:extLst>
      <p:ext uri="{BB962C8B-B14F-4D97-AF65-F5344CB8AC3E}">
        <p14:creationId xmlns:p14="http://schemas.microsoft.com/office/powerpoint/2010/main" val="141623069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4337557"/>
            <a:ext cx="9144000" cy="1438090"/>
            <a:chOff x="-58632" y="5024453"/>
            <a:chExt cx="9144000" cy="1492328"/>
          </a:xfrm>
        </p:grpSpPr>
        <p:sp>
          <p:nvSpPr>
            <p:cNvPr id="2" name="Rectangle 1"/>
            <p:cNvSpPr/>
            <p:nvPr/>
          </p:nvSpPr>
          <p:spPr>
            <a:xfrm>
              <a:off x="-58632" y="5024453"/>
              <a:ext cx="9144000" cy="1492328"/>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D:\Logo, foto\Logotipai\EGIO\EGIO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031" y="5181409"/>
              <a:ext cx="3888337" cy="11019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D:\Logo, foto\Logotipai\GIA\GI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722" y="5343030"/>
              <a:ext cx="3210531" cy="8777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0" y="5805336"/>
            <a:ext cx="9144000" cy="1052664"/>
          </a:xfrm>
          <a:prstGeom prst="rect">
            <a:avLst/>
          </a:prstGeom>
          <a:blipFill>
            <a:blip r:embed="rId4">
              <a:alphaModFix amt="4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578664" y="5778731"/>
            <a:ext cx="2011198" cy="461665"/>
          </a:xfrm>
          <a:prstGeom prst="rect">
            <a:avLst/>
          </a:prstGeom>
          <a:noFill/>
        </p:spPr>
        <p:txBody>
          <a:bodyPr wrap="square" rtlCol="0">
            <a:spAutoFit/>
          </a:bodyPr>
          <a:lstStyle/>
          <a:p>
            <a:r>
              <a:rPr lang="lt-LT" sz="2400" dirty="0">
                <a:effectLst>
                  <a:outerShdw blurRad="38100" dist="38100" dir="2700000" algn="tl">
                    <a:srgbClr val="000000">
                      <a:alpha val="43137"/>
                    </a:srgbClr>
                  </a:outerShdw>
                </a:effectLst>
              </a:rPr>
              <a:t>Atliekas renka</a:t>
            </a:r>
            <a:endParaRPr lang="en-US" sz="2400" dirty="0">
              <a:effectLst>
                <a:outerShdw blurRad="38100" dist="38100" dir="2700000" algn="tl">
                  <a:srgbClr val="000000">
                    <a:alpha val="43137"/>
                  </a:srgbClr>
                </a:outerShdw>
              </a:effectLst>
            </a:endParaRPr>
          </a:p>
        </p:txBody>
      </p:sp>
      <p:pic>
        <p:nvPicPr>
          <p:cNvPr id="1027" name="Picture 3" descr="D:\Logo, foto\Logotipai\ATC\ATC log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006" y="6347676"/>
            <a:ext cx="1407738" cy="3515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32527" y="3861053"/>
            <a:ext cx="1944216" cy="461665"/>
          </a:xfrm>
          <a:prstGeom prst="rect">
            <a:avLst/>
          </a:prstGeom>
          <a:noFill/>
        </p:spPr>
        <p:txBody>
          <a:bodyPr wrap="square" rtlCol="0">
            <a:spAutoFit/>
          </a:bodyPr>
          <a:lstStyle/>
          <a:p>
            <a:r>
              <a:rPr lang="lt-LT" sz="2400" dirty="0">
                <a:effectLst>
                  <a:outerShdw blurRad="38100" dist="38100" dir="2700000" algn="tl">
                    <a:srgbClr val="000000">
                      <a:alpha val="43137"/>
                    </a:srgbClr>
                  </a:outerShdw>
                </a:effectLst>
              </a:rPr>
              <a:t>Organizatoriai</a:t>
            </a:r>
          </a:p>
        </p:txBody>
      </p:sp>
      <p:pic>
        <p:nvPicPr>
          <p:cNvPr id="1032" name="Picture 8" descr="C:\Users\Computer\Desktop\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500" y="1067957"/>
            <a:ext cx="8022272" cy="18381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D:\Logo, foto\Logotipai\Partneriu\metaloidas 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9" y="6336149"/>
            <a:ext cx="1872208" cy="3341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2" descr="D:\Logo, foto\Logotipai\ENTPTA\entp tinklas logo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5542" y="6240396"/>
            <a:ext cx="1708691" cy="4588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3" descr="C:\Users\Computer\Desktop\20140911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4549" y="6267225"/>
            <a:ext cx="1379393" cy="48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9935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1019" y="1924051"/>
            <a:ext cx="3722915" cy="3766457"/>
          </a:xfrm>
        </p:spPr>
        <p:txBody>
          <a:bodyPr>
            <a:noAutofit/>
          </a:bodyPr>
          <a:lstStyle/>
          <a:p>
            <a:r>
              <a:rPr lang="lt-LT" sz="1800" dirty="0"/>
              <a:t/>
            </a:r>
            <a:br>
              <a:rPr lang="lt-LT" sz="1800" dirty="0"/>
            </a:br>
            <a:endParaRPr lang="lt-LT" sz="18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35796" y="1231012"/>
            <a:ext cx="3888432" cy="5480071"/>
          </a:xfrm>
        </p:spPr>
      </p:pic>
      <p:pic>
        <p:nvPicPr>
          <p:cNvPr id="5" name="Picture 4"/>
          <p:cNvPicPr>
            <a:picLocks noChangeAspect="1"/>
          </p:cNvPicPr>
          <p:nvPr/>
        </p:nvPicPr>
        <p:blipFill>
          <a:blip r:embed="rId4"/>
          <a:stretch>
            <a:fillRect/>
          </a:stretch>
        </p:blipFill>
        <p:spPr>
          <a:xfrm>
            <a:off x="2338890" y="66522"/>
            <a:ext cx="4682244" cy="1012908"/>
          </a:xfrm>
          <a:prstGeom prst="rect">
            <a:avLst/>
          </a:prstGeom>
        </p:spPr>
      </p:pic>
    </p:spTree>
    <p:extLst>
      <p:ext uri="{BB962C8B-B14F-4D97-AF65-F5344CB8AC3E}">
        <p14:creationId xmlns:p14="http://schemas.microsoft.com/office/powerpoint/2010/main" val="134898734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16000" r="-1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31640" y="117937"/>
            <a:ext cx="6096528" cy="1926503"/>
          </a:xfrm>
          <a:prstGeom prst="rect">
            <a:avLst/>
          </a:prstGeom>
          <a:effectLst>
            <a:glow>
              <a:schemeClr val="accent1"/>
            </a:glow>
            <a:softEdge rad="0"/>
          </a:effectLst>
          <a:scene3d>
            <a:camera prst="orthographicFront"/>
            <a:lightRig rig="threePt" dir="t"/>
          </a:scene3d>
          <a:sp3d>
            <a:bevelT prst="relaxedInset"/>
          </a:sp3d>
        </p:spPr>
      </p:pic>
      <p:pic>
        <p:nvPicPr>
          <p:cNvPr id="5" name="Picture 4"/>
          <p:cNvPicPr>
            <a:picLocks noChangeAspect="1"/>
          </p:cNvPicPr>
          <p:nvPr/>
        </p:nvPicPr>
        <p:blipFill>
          <a:blip r:embed="rId4"/>
          <a:stretch>
            <a:fillRect/>
          </a:stretch>
        </p:blipFill>
        <p:spPr>
          <a:xfrm>
            <a:off x="1475658" y="2053932"/>
            <a:ext cx="6192688" cy="4344125"/>
          </a:xfrm>
          <a:prstGeom prst="rect">
            <a:avLst/>
          </a:prstGeom>
        </p:spPr>
      </p:pic>
    </p:spTree>
    <p:extLst>
      <p:ext uri="{BB962C8B-B14F-4D97-AF65-F5344CB8AC3E}">
        <p14:creationId xmlns:p14="http://schemas.microsoft.com/office/powerpoint/2010/main" val="306432011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499" y="1556792"/>
            <a:ext cx="4264362" cy="3168352"/>
          </a:xfrm>
          <a:prstGeom prst="rect">
            <a:avLst/>
          </a:prstGeom>
        </p:spPr>
      </p:pic>
      <p:pic>
        <p:nvPicPr>
          <p:cNvPr id="5" name="Picture 4"/>
          <p:cNvPicPr>
            <a:picLocks noChangeAspect="1"/>
          </p:cNvPicPr>
          <p:nvPr/>
        </p:nvPicPr>
        <p:blipFill>
          <a:blip r:embed="rId3"/>
          <a:stretch>
            <a:fillRect/>
          </a:stretch>
        </p:blipFill>
        <p:spPr>
          <a:xfrm>
            <a:off x="1265358" y="130204"/>
            <a:ext cx="6084335" cy="1426588"/>
          </a:xfrm>
          <a:prstGeom prst="rect">
            <a:avLst/>
          </a:prstGeom>
        </p:spPr>
      </p:pic>
      <p:pic>
        <p:nvPicPr>
          <p:cNvPr id="6" name="Picture 5"/>
          <p:cNvPicPr>
            <a:picLocks noChangeAspect="1"/>
          </p:cNvPicPr>
          <p:nvPr/>
        </p:nvPicPr>
        <p:blipFill>
          <a:blip r:embed="rId4"/>
          <a:stretch>
            <a:fillRect/>
          </a:stretch>
        </p:blipFill>
        <p:spPr>
          <a:xfrm>
            <a:off x="4415546" y="2854247"/>
            <a:ext cx="4622094" cy="3129243"/>
          </a:xfrm>
          <a:prstGeom prst="rect">
            <a:avLst/>
          </a:prstGeom>
        </p:spPr>
      </p:pic>
    </p:spTree>
    <p:extLst>
      <p:ext uri="{BB962C8B-B14F-4D97-AF65-F5344CB8AC3E}">
        <p14:creationId xmlns:p14="http://schemas.microsoft.com/office/powerpoint/2010/main" val="383470363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4524" y="262680"/>
            <a:ext cx="6754953" cy="13168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7848" y="1916832"/>
            <a:ext cx="6336196" cy="4224130"/>
          </a:xfrm>
          <a:prstGeom prst="rect">
            <a:avLst/>
          </a:prstGeom>
        </p:spPr>
      </p:pic>
    </p:spTree>
    <p:extLst>
      <p:ext uri="{BB962C8B-B14F-4D97-AF65-F5344CB8AC3E}">
        <p14:creationId xmlns:p14="http://schemas.microsoft.com/office/powerpoint/2010/main" val="54035586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7" y="1305"/>
            <a:ext cx="6456224" cy="1396105"/>
          </a:xfrm>
          <a:prstGeom prst="rect">
            <a:avLst/>
          </a:prstGeom>
        </p:spPr>
      </p:pic>
      <p:pic>
        <p:nvPicPr>
          <p:cNvPr id="5" name="Picture 4"/>
          <p:cNvPicPr>
            <a:picLocks noChangeAspect="1"/>
          </p:cNvPicPr>
          <p:nvPr/>
        </p:nvPicPr>
        <p:blipFill>
          <a:blip r:embed="rId3"/>
          <a:stretch>
            <a:fillRect/>
          </a:stretch>
        </p:blipFill>
        <p:spPr>
          <a:xfrm>
            <a:off x="2003313" y="1628800"/>
            <a:ext cx="4968862" cy="4788740"/>
          </a:xfrm>
          <a:prstGeom prst="rect">
            <a:avLst/>
          </a:prstGeom>
        </p:spPr>
      </p:pic>
    </p:spTree>
    <p:extLst>
      <p:ext uri="{BB962C8B-B14F-4D97-AF65-F5344CB8AC3E}">
        <p14:creationId xmlns:p14="http://schemas.microsoft.com/office/powerpoint/2010/main" val="103222689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03649" y="1303"/>
            <a:ext cx="5760640" cy="1372803"/>
          </a:xfrm>
          <a:prstGeom prst="rect">
            <a:avLst/>
          </a:prstGeom>
        </p:spPr>
      </p:pic>
      <p:pic>
        <p:nvPicPr>
          <p:cNvPr id="2" name="Picture 1"/>
          <p:cNvPicPr>
            <a:picLocks noChangeAspect="1"/>
          </p:cNvPicPr>
          <p:nvPr/>
        </p:nvPicPr>
        <p:blipFill>
          <a:blip r:embed="rId3"/>
          <a:stretch>
            <a:fillRect/>
          </a:stretch>
        </p:blipFill>
        <p:spPr>
          <a:xfrm>
            <a:off x="1571852" y="1628800"/>
            <a:ext cx="5424231" cy="4474562"/>
          </a:xfrm>
          <a:prstGeom prst="rect">
            <a:avLst/>
          </a:prstGeom>
        </p:spPr>
      </p:pic>
    </p:spTree>
    <p:extLst>
      <p:ext uri="{BB962C8B-B14F-4D97-AF65-F5344CB8AC3E}">
        <p14:creationId xmlns:p14="http://schemas.microsoft.com/office/powerpoint/2010/main" val="190283004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576064"/>
          </a:xfrm>
        </p:spPr>
        <p:txBody>
          <a:bodyPr>
            <a:noAutofit/>
          </a:bodyPr>
          <a:lstStyle/>
          <a:p>
            <a:r>
              <a:rPr lang="lt-LT" sz="3200" dirty="0">
                <a:latin typeface="Times New Roman" panose="02020603050405020304" pitchFamily="18" charset="0"/>
                <a:cs typeface="Times New Roman" panose="02020603050405020304" pitchFamily="18" charset="0"/>
              </a:rPr>
              <a:t>Informacija apie projektą galima rasti internete</a:t>
            </a:r>
            <a:endParaRPr lang="en-US" sz="3200" dirty="0">
              <a:latin typeface="Times New Roman" panose="02020603050405020304" pitchFamily="18" charset="0"/>
              <a:cs typeface="Times New Roman" panose="02020603050405020304" pitchFamily="18" charset="0"/>
            </a:endParaRPr>
          </a:p>
        </p:txBody>
      </p:sp>
      <p:pic>
        <p:nvPicPr>
          <p:cNvPr id="2050" name="Picture 2" descr="C:\Users\Computer\Desktop\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80731"/>
            <a:ext cx="7752651" cy="571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7134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6" y="274638"/>
            <a:ext cx="8712968" cy="994122"/>
          </a:xfrm>
        </p:spPr>
        <p:txBody>
          <a:bodyPr>
            <a:noAutofit/>
          </a:bodyPr>
          <a:lstStyle/>
          <a:p>
            <a:r>
              <a:rPr lang="lt-LT" sz="2000" b="1" dirty="0">
                <a:latin typeface="Times New Roman" panose="02020603050405020304" pitchFamily="18" charset="0"/>
                <a:cs typeface="Times New Roman" panose="02020603050405020304" pitchFamily="18" charset="0"/>
              </a:rPr>
              <a:t>Informacija apie GIA narių alyvos atliekų surinkimą</a:t>
            </a:r>
          </a:p>
        </p:txBody>
      </p:sp>
      <p:graphicFrame>
        <p:nvGraphicFramePr>
          <p:cNvPr id="5" name="Chart 4"/>
          <p:cNvGraphicFramePr/>
          <p:nvPr>
            <p:extLst>
              <p:ext uri="{D42A27DB-BD31-4B8C-83A1-F6EECF244321}">
                <p14:modId xmlns:p14="http://schemas.microsoft.com/office/powerpoint/2010/main" val="1868938213"/>
              </p:ext>
            </p:extLst>
          </p:nvPr>
        </p:nvGraphicFramePr>
        <p:xfrm>
          <a:off x="1691682" y="1556792"/>
          <a:ext cx="4896544"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599491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16000" r="-1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354760"/>
            <a:ext cx="8856984" cy="528651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952" t="35404" r="5310" b="37278"/>
          <a:stretch/>
        </p:blipFill>
        <p:spPr>
          <a:xfrm>
            <a:off x="1835698" y="188640"/>
            <a:ext cx="4811438" cy="1080120"/>
          </a:xfrm>
          <a:prstGeom prst="rect">
            <a:avLst/>
          </a:prstGeom>
        </p:spPr>
      </p:pic>
    </p:spTree>
    <p:extLst>
      <p:ext uri="{BB962C8B-B14F-4D97-AF65-F5344CB8AC3E}">
        <p14:creationId xmlns:p14="http://schemas.microsoft.com/office/powerpoint/2010/main" val="79537792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179512" y="2058706"/>
            <a:ext cx="8507288" cy="1139825"/>
          </a:xfrm>
        </p:spPr>
        <p:txBody>
          <a:bodyPr/>
          <a:lstStyle/>
          <a:p>
            <a:pPr algn="ctr" eaLnBrk="1" fontAlgn="auto" hangingPunct="1">
              <a:spcAft>
                <a:spcPts val="0"/>
              </a:spcAft>
              <a:defRPr/>
            </a:pPr>
            <a:r>
              <a:rPr lang="lt-LT" sz="4800" b="1" dirty="0">
                <a:effectLst/>
                <a:latin typeface="Times New Roman" pitchFamily="18" charset="0"/>
              </a:rPr>
              <a:t>AČIŪ UŽ DĖMESĮ</a:t>
            </a:r>
            <a:endParaRPr lang="en-GB" sz="4800" b="1" dirty="0">
              <a:effectLst/>
              <a:latin typeface="Times New Roman" pitchFamily="18" charset="0"/>
            </a:endParaRPr>
          </a:p>
        </p:txBody>
      </p:sp>
      <p:sp>
        <p:nvSpPr>
          <p:cNvPr id="6246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chemeClr val="accent2"/>
              </a:buClr>
              <a:buSzPct val="80000"/>
              <a:buFont typeface="Wingdings" pitchFamily="2" charset="2"/>
              <a:buNone/>
            </a:pPr>
            <a:fld id="{818C70EB-2F68-4F25-96F1-BC1C32D77634}" type="slidenum">
              <a:rPr lang="lt-LT" altLang="lt-LT" sz="1200">
                <a:solidFill>
                  <a:srgbClr val="484979"/>
                </a:solidFill>
                <a:latin typeface="Times New Roman" pitchFamily="18" charset="0"/>
              </a:rPr>
              <a:pPr>
                <a:buClr>
                  <a:schemeClr val="accent2"/>
                </a:buClr>
                <a:buSzPct val="80000"/>
                <a:buFont typeface="Wingdings" pitchFamily="2" charset="2"/>
                <a:buNone/>
              </a:pPr>
              <a:t>41</a:t>
            </a:fld>
            <a:endParaRPr lang="lt-LT" altLang="lt-LT" sz="1200">
              <a:solidFill>
                <a:srgbClr val="484979"/>
              </a:solidFill>
              <a:latin typeface="Times New Roman" pitchFamily="18" charset="0"/>
            </a:endParaRPr>
          </a:p>
        </p:txBody>
      </p:sp>
      <p:pic>
        <p:nvPicPr>
          <p:cNvPr id="62468" name="Picture 8" descr="D:\desktop\Darbas\Logotipai\G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1" y="4081188"/>
            <a:ext cx="33623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descr="D:\desktop\Darbas\Logotipai\EGI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1" y="4016101"/>
            <a:ext cx="370205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56923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61925" y="679444"/>
            <a:ext cx="5439547" cy="3004660"/>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7000"/>
              </a:lnSpc>
              <a:spcBef>
                <a:spcPts val="0"/>
              </a:spcBef>
              <a:spcAft>
                <a:spcPts val="800"/>
              </a:spcAft>
            </a:pPr>
            <a:r>
              <a:rPr lang="lt-LT" sz="3200" dirty="0">
                <a:solidFill>
                  <a:srgbClr val="EBEBEB">
                    <a:lumMod val="90000"/>
                  </a:srgbClr>
                </a:solidFill>
                <a:latin typeface="Whitney Semibold" pitchFamily="50" charset="0"/>
              </a:rPr>
              <a:t>VISKAS, KĄ REIKIA ŽINOTI TRANSPORTO PRIEMONIŲ IR JŲ DALIŲ GAMINTOJAMS, IMPORTUOTOJAMS IR PLATINTOJAMS (PARDAVĖJAMS)</a:t>
            </a:r>
            <a:endParaRPr lang="en-US" sz="3200" dirty="0">
              <a:solidFill>
                <a:srgbClr val="EBEBEB">
                  <a:lumMod val="90000"/>
                </a:srgbClr>
              </a:solidFill>
              <a:latin typeface="Whitney Semibold"/>
              <a:ea typeface="Calibri" panose="020F0502020204030204" pitchFamily="34" charset="0"/>
              <a:cs typeface="Times New Roman" panose="02020603050405020304" pitchFamily="18" charset="0"/>
            </a:endParaRPr>
          </a:p>
        </p:txBody>
      </p:sp>
      <p:sp>
        <p:nvSpPr>
          <p:cNvPr id="5" name="TextBox 4"/>
          <p:cNvSpPr txBox="1"/>
          <p:nvPr/>
        </p:nvSpPr>
        <p:spPr>
          <a:xfrm>
            <a:off x="961255" y="5727509"/>
            <a:ext cx="4968552" cy="369332"/>
          </a:xfrm>
          <a:prstGeom prst="rect">
            <a:avLst/>
          </a:prstGeom>
          <a:noFill/>
        </p:spPr>
        <p:txBody>
          <a:bodyPr wrap="square" rtlCol="0">
            <a:spAutoFit/>
          </a:bodyPr>
          <a:lstStyle/>
          <a:p>
            <a:pPr defTabSz="457200"/>
            <a:r>
              <a:rPr lang="lt-LT" dirty="0">
                <a:solidFill>
                  <a:srgbClr val="EBEBEB">
                    <a:lumMod val="90000"/>
                  </a:srgbClr>
                </a:solidFill>
                <a:latin typeface="Whitney Book" pitchFamily="50" charset="0"/>
              </a:rPr>
              <a:t>Lektorius Povilas Baltusevičius, 2016</a:t>
            </a:r>
          </a:p>
        </p:txBody>
      </p:sp>
    </p:spTree>
    <p:extLst>
      <p:ext uri="{BB962C8B-B14F-4D97-AF65-F5344CB8AC3E}">
        <p14:creationId xmlns:p14="http://schemas.microsoft.com/office/powerpoint/2010/main" val="1734492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64487" y="2834559"/>
            <a:ext cx="4752528" cy="18722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lt-LT" sz="2400" dirty="0">
                <a:solidFill>
                  <a:srgbClr val="EBEBEB">
                    <a:lumMod val="90000"/>
                  </a:srgbClr>
                </a:solidFill>
                <a:latin typeface="Whitney Semibold" pitchFamily="50" charset="0"/>
              </a:rPr>
              <a:t>GAMINIŲ</a:t>
            </a:r>
            <a:r>
              <a:rPr lang="en-US" sz="2400" dirty="0">
                <a:solidFill>
                  <a:srgbClr val="EBEBEB">
                    <a:lumMod val="90000"/>
                  </a:srgbClr>
                </a:solidFill>
                <a:latin typeface="Whitney Semibold" pitchFamily="50" charset="0"/>
              </a:rPr>
              <a:t> </a:t>
            </a:r>
            <a:r>
              <a:rPr lang="lt-LT" sz="2400" dirty="0">
                <a:solidFill>
                  <a:srgbClr val="EBEBEB">
                    <a:lumMod val="90000"/>
                  </a:srgbClr>
                </a:solidFill>
                <a:latin typeface="Whitney Semibold" pitchFamily="50" charset="0"/>
              </a:rPr>
              <a:t>GAMINTOJŲ </a:t>
            </a:r>
            <a:r>
              <a:rPr lang="lt-LT" sz="2400" dirty="0">
                <a:solidFill>
                  <a:srgbClr val="EBEBEB">
                    <a:lumMod val="90000"/>
                  </a:srgbClr>
                </a:solidFill>
                <a:latin typeface="Whitney Book" pitchFamily="50" charset="0"/>
              </a:rPr>
              <a:t>IR (AR) IMPORTUOTOJŲ</a:t>
            </a:r>
            <a:r>
              <a:rPr lang="en-US" sz="2400" dirty="0">
                <a:solidFill>
                  <a:srgbClr val="EBEBEB">
                    <a:lumMod val="90000"/>
                  </a:srgbClr>
                </a:solidFill>
                <a:latin typeface="Whitney Book" pitchFamily="50" charset="0"/>
              </a:rPr>
              <a:t> </a:t>
            </a:r>
            <a:r>
              <a:rPr lang="lt-LT" sz="2400" dirty="0">
                <a:solidFill>
                  <a:srgbClr val="EBEBEB">
                    <a:lumMod val="90000"/>
                  </a:srgbClr>
                </a:solidFill>
                <a:latin typeface="Whitney Book" pitchFamily="50" charset="0"/>
              </a:rPr>
              <a:t>VEIKLOS TEISINIS REGLAMENTAVIMAS</a:t>
            </a:r>
            <a:br>
              <a:rPr lang="lt-LT" sz="2400" dirty="0">
                <a:solidFill>
                  <a:srgbClr val="EBEBEB">
                    <a:lumMod val="90000"/>
                  </a:srgbClr>
                </a:solidFill>
                <a:latin typeface="Whitney Book" pitchFamily="50" charset="0"/>
              </a:rPr>
            </a:br>
            <a:endParaRPr lang="lt-LT" sz="2400" dirty="0">
              <a:solidFill>
                <a:srgbClr val="EBEBEB">
                  <a:lumMod val="90000"/>
                </a:srgbClr>
              </a:solidFill>
              <a:latin typeface="Whitney Book" pitchFamily="50" charset="0"/>
            </a:endParaRPr>
          </a:p>
        </p:txBody>
      </p:sp>
    </p:spTree>
    <p:extLst>
      <p:ext uri="{BB962C8B-B14F-4D97-AF65-F5344CB8AC3E}">
        <p14:creationId xmlns:p14="http://schemas.microsoft.com/office/powerpoint/2010/main" val="4270191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909" r="18182"/>
          <a:stretch/>
        </p:blipFill>
        <p:spPr>
          <a:xfrm>
            <a:off x="691677" y="3397084"/>
            <a:ext cx="1566173" cy="2114846"/>
          </a:xfrm>
          <a:prstGeom prst="rect">
            <a:avLst/>
          </a:prstGeom>
        </p:spPr>
      </p:pic>
      <p:sp>
        <p:nvSpPr>
          <p:cNvPr id="5" name="Rectangle 4"/>
          <p:cNvSpPr/>
          <p:nvPr/>
        </p:nvSpPr>
        <p:spPr>
          <a:xfrm>
            <a:off x="759587" y="2553394"/>
            <a:ext cx="1434399" cy="707886"/>
          </a:xfrm>
          <a:prstGeom prst="rect">
            <a:avLst/>
          </a:prstGeom>
        </p:spPr>
        <p:txBody>
          <a:bodyPr wrap="square">
            <a:spAutoFit/>
          </a:bodyPr>
          <a:lstStyle/>
          <a:p>
            <a:pPr algn="ctr" defTabSz="457200"/>
            <a:r>
              <a:rPr lang="lt-LT" sz="2000" dirty="0">
                <a:solidFill>
                  <a:srgbClr val="EBEBEB">
                    <a:lumMod val="90000"/>
                  </a:srgbClr>
                </a:solidFill>
                <a:latin typeface="Whitney Medium" pitchFamily="50" charset="0"/>
              </a:rPr>
              <a:t>GAMINTOJAS</a:t>
            </a:r>
          </a:p>
        </p:txBody>
      </p:sp>
      <p:sp>
        <p:nvSpPr>
          <p:cNvPr id="6" name="Rectangle 5"/>
          <p:cNvSpPr/>
          <p:nvPr/>
        </p:nvSpPr>
        <p:spPr>
          <a:xfrm>
            <a:off x="467560" y="5563098"/>
            <a:ext cx="2018456" cy="1631216"/>
          </a:xfrm>
          <a:prstGeom prst="rect">
            <a:avLst/>
          </a:prstGeom>
        </p:spPr>
        <p:txBody>
          <a:bodyPr wrap="square">
            <a:spAutoFit/>
          </a:bodyPr>
          <a:lstStyle/>
          <a:p>
            <a:pPr algn="ctr" defTabSz="457200"/>
            <a:r>
              <a:rPr lang="lt-LT" sz="2000" dirty="0">
                <a:solidFill>
                  <a:srgbClr val="EBEBEB">
                    <a:lumMod val="90000"/>
                  </a:srgbClr>
                </a:solidFill>
                <a:latin typeface="Whitney Medium" pitchFamily="50" charset="0"/>
              </a:rPr>
              <a:t>TIEKIMAS LIETUVOS RESPUBLIKOS VIDAUS RINKAI</a:t>
            </a:r>
            <a:endParaRPr lang="lt-LT" sz="1600" dirty="0">
              <a:solidFill>
                <a:srgbClr val="EBEBEB">
                  <a:lumMod val="90000"/>
                </a:srgbClr>
              </a:solidFill>
              <a:latin typeface="Whitney Medium" pitchFamily="50" charset="0"/>
            </a:endParaRPr>
          </a:p>
        </p:txBody>
      </p:sp>
      <p:sp>
        <p:nvSpPr>
          <p:cNvPr id="7" name="TextBox 6"/>
          <p:cNvSpPr txBox="1"/>
          <p:nvPr/>
        </p:nvSpPr>
        <p:spPr>
          <a:xfrm>
            <a:off x="2760933" y="2553394"/>
            <a:ext cx="1679374" cy="707886"/>
          </a:xfrm>
          <a:prstGeom prst="rect">
            <a:avLst/>
          </a:prstGeom>
          <a:noFill/>
        </p:spPr>
        <p:txBody>
          <a:bodyPr wrap="square" rtlCol="0">
            <a:spAutoFit/>
          </a:bodyPr>
          <a:lstStyle/>
          <a:p>
            <a:pPr algn="ctr" defTabSz="457200"/>
            <a:r>
              <a:rPr lang="lt-LT" sz="2000" dirty="0">
                <a:solidFill>
                  <a:srgbClr val="EBEBEB">
                    <a:lumMod val="90000"/>
                  </a:srgbClr>
                </a:solidFill>
                <a:latin typeface="Whitney Medium" pitchFamily="50" charset="0"/>
              </a:rPr>
              <a:t>IMPORTUOTOJAS</a:t>
            </a:r>
          </a:p>
        </p:txBody>
      </p:sp>
      <p:sp>
        <p:nvSpPr>
          <p:cNvPr id="8" name="TextBox 7"/>
          <p:cNvSpPr txBox="1"/>
          <p:nvPr/>
        </p:nvSpPr>
        <p:spPr>
          <a:xfrm>
            <a:off x="4939246" y="2554922"/>
            <a:ext cx="1570412" cy="1323439"/>
          </a:xfrm>
          <a:prstGeom prst="rect">
            <a:avLst/>
          </a:prstGeom>
          <a:noFill/>
        </p:spPr>
        <p:txBody>
          <a:bodyPr wrap="square" rtlCol="0">
            <a:spAutoFit/>
          </a:bodyPr>
          <a:lstStyle/>
          <a:p>
            <a:pPr algn="ctr" defTabSz="457200"/>
            <a:r>
              <a:rPr lang="lt-LT" sz="2000" dirty="0">
                <a:solidFill>
                  <a:srgbClr val="EBEBEB">
                    <a:lumMod val="90000"/>
                  </a:srgbClr>
                </a:solidFill>
                <a:latin typeface="Whitney Medium" pitchFamily="50" charset="0"/>
              </a:rPr>
              <a:t>LICENCIJUOTA ORGANIZACIJA</a:t>
            </a:r>
          </a:p>
        </p:txBody>
      </p:sp>
      <p:sp>
        <p:nvSpPr>
          <p:cNvPr id="9" name="Rectangle 8"/>
          <p:cNvSpPr/>
          <p:nvPr/>
        </p:nvSpPr>
        <p:spPr>
          <a:xfrm>
            <a:off x="2655363" y="5561569"/>
            <a:ext cx="1891961" cy="707886"/>
          </a:xfrm>
          <a:prstGeom prst="rect">
            <a:avLst/>
          </a:prstGeom>
        </p:spPr>
        <p:txBody>
          <a:bodyPr wrap="square">
            <a:spAutoFit/>
          </a:bodyPr>
          <a:lstStyle/>
          <a:p>
            <a:pPr algn="ctr" defTabSz="457200"/>
            <a:r>
              <a:rPr lang="lt-LT" sz="2000" dirty="0">
                <a:solidFill>
                  <a:srgbClr val="EBEBEB">
                    <a:lumMod val="90000"/>
                  </a:srgbClr>
                </a:solidFill>
                <a:latin typeface="Whitney Medium" pitchFamily="50" charset="0"/>
              </a:rPr>
              <a:t>GAMINIŲ ATLIEKOS </a:t>
            </a:r>
          </a:p>
        </p:txBody>
      </p:sp>
      <p:sp>
        <p:nvSpPr>
          <p:cNvPr id="10" name="Rectangle 9"/>
          <p:cNvSpPr/>
          <p:nvPr/>
        </p:nvSpPr>
        <p:spPr>
          <a:xfrm>
            <a:off x="4850949" y="5561569"/>
            <a:ext cx="1747002" cy="400110"/>
          </a:xfrm>
          <a:prstGeom prst="rect">
            <a:avLst/>
          </a:prstGeom>
        </p:spPr>
        <p:txBody>
          <a:bodyPr wrap="square">
            <a:spAutoFit/>
          </a:bodyPr>
          <a:lstStyle/>
          <a:p>
            <a:pPr algn="ctr" defTabSz="457200"/>
            <a:r>
              <a:rPr lang="lt-LT" sz="2000" dirty="0">
                <a:solidFill>
                  <a:srgbClr val="EBEBEB">
                    <a:lumMod val="90000"/>
                  </a:srgbClr>
                </a:solidFill>
                <a:latin typeface="Whitney Medium" pitchFamily="50" charset="0"/>
              </a:rPr>
              <a:t>GAMINIAI</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2407" r="15628"/>
          <a:stretch/>
        </p:blipFill>
        <p:spPr>
          <a:xfrm>
            <a:off x="691677" y="335587"/>
            <a:ext cx="1566173" cy="2120366"/>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9267" r="13564"/>
          <a:stretch/>
        </p:blipFill>
        <p:spPr>
          <a:xfrm>
            <a:off x="2824213" y="335587"/>
            <a:ext cx="1552814" cy="2120366"/>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40126" t="14654" r="19716" b="21097"/>
          <a:stretch/>
        </p:blipFill>
        <p:spPr>
          <a:xfrm>
            <a:off x="2824213" y="3397084"/>
            <a:ext cx="1539777" cy="212817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26190" r="8636"/>
          <a:stretch/>
        </p:blipFill>
        <p:spPr>
          <a:xfrm>
            <a:off x="4958054" y="3398393"/>
            <a:ext cx="1566174" cy="212816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4078" y="387047"/>
            <a:ext cx="1148256" cy="2055519"/>
          </a:xfrm>
          <a:prstGeom prst="rect">
            <a:avLst/>
          </a:prstGeom>
        </p:spPr>
      </p:pic>
    </p:spTree>
    <p:extLst>
      <p:ext uri="{BB962C8B-B14F-4D97-AF65-F5344CB8AC3E}">
        <p14:creationId xmlns:p14="http://schemas.microsoft.com/office/powerpoint/2010/main" val="1848127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67867" y="2782598"/>
            <a:ext cx="4752528" cy="11521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lt-LT" sz="2400" dirty="0">
                <a:solidFill>
                  <a:srgbClr val="EBEBEB">
                    <a:lumMod val="90000"/>
                  </a:srgbClr>
                </a:solidFill>
                <a:latin typeface="Whitney Semibold" pitchFamily="50" charset="0"/>
              </a:rPr>
              <a:t>GAMINTOJŲ ATSAKOMYBĖS PRINCIPO</a:t>
            </a:r>
            <a:r>
              <a:rPr lang="en-US" sz="2400" dirty="0">
                <a:solidFill>
                  <a:srgbClr val="EBEBEB">
                    <a:lumMod val="90000"/>
                  </a:srgbClr>
                </a:solidFill>
                <a:latin typeface="Whitney Semibold" pitchFamily="50" charset="0"/>
              </a:rPr>
              <a:t> </a:t>
            </a:r>
            <a:r>
              <a:rPr lang="lt-LT" sz="2400" dirty="0">
                <a:solidFill>
                  <a:srgbClr val="EBEBEB">
                    <a:lumMod val="90000"/>
                  </a:srgbClr>
                </a:solidFill>
                <a:latin typeface="Whitney Book" pitchFamily="50" charset="0"/>
              </a:rPr>
              <a:t>ĮGYVENDINIMAS</a:t>
            </a:r>
          </a:p>
        </p:txBody>
      </p:sp>
    </p:spTree>
    <p:extLst>
      <p:ext uri="{BB962C8B-B14F-4D97-AF65-F5344CB8AC3E}">
        <p14:creationId xmlns:p14="http://schemas.microsoft.com/office/powerpoint/2010/main" val="3285293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8436" y="1627227"/>
            <a:ext cx="5724636" cy="1015663"/>
          </a:xfrm>
          <a:prstGeom prst="rect">
            <a:avLst/>
          </a:prstGeom>
          <a:noFill/>
        </p:spPr>
        <p:txBody>
          <a:bodyPr wrap="square" rtlCol="0">
            <a:spAutoFit/>
          </a:bodyPr>
          <a:lstStyle/>
          <a:p>
            <a:pPr defTabSz="457200"/>
            <a:r>
              <a:rPr lang="lt-LT" sz="2000" dirty="0">
                <a:solidFill>
                  <a:srgbClr val="EBEBEB">
                    <a:lumMod val="90000"/>
                  </a:srgbClr>
                </a:solidFill>
                <a:latin typeface="Whitney Book" pitchFamily="50" charset="0"/>
              </a:rPr>
              <a:t>GAMINTOJO ATSAKOMYBĖS PRINCIPAS TAIKOMAS TVARKANT ŠIUOS ATLIEKŲ SRAUTUS:</a:t>
            </a:r>
          </a:p>
        </p:txBody>
      </p:sp>
      <p:sp>
        <p:nvSpPr>
          <p:cNvPr id="7" name="Content Placeholder 2"/>
          <p:cNvSpPr txBox="1">
            <a:spLocks/>
          </p:cNvSpPr>
          <p:nvPr/>
        </p:nvSpPr>
        <p:spPr>
          <a:xfrm>
            <a:off x="989094" y="2334455"/>
            <a:ext cx="5754053" cy="2292626"/>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lt-LT" sz="4500" dirty="0">
                <a:solidFill>
                  <a:srgbClr val="EBEBEB">
                    <a:lumMod val="90000"/>
                  </a:srgbClr>
                </a:solidFill>
                <a:latin typeface="Whitney Semibold" pitchFamily="50" charset="0"/>
              </a:rPr>
              <a:t>pakuočių;</a:t>
            </a:r>
          </a:p>
          <a:p>
            <a:pPr>
              <a:buClr>
                <a:srgbClr val="90C226"/>
              </a:buClr>
            </a:pPr>
            <a:r>
              <a:rPr lang="lt-LT" sz="4500" dirty="0">
                <a:solidFill>
                  <a:srgbClr val="EBEBEB">
                    <a:lumMod val="90000"/>
                  </a:srgbClr>
                </a:solidFill>
                <a:latin typeface="Whitney Semibold" pitchFamily="50" charset="0"/>
              </a:rPr>
              <a:t>apmokestinamųjų gaminių (padangos, akumuliatoriai, baterijos, vidaus degimo variklių degalų, tepalų, įsiurbimo oro filtrai, automobilių hidrauliniai (tepaliniai) amortizatoriai);</a:t>
            </a:r>
          </a:p>
          <a:p>
            <a:pPr>
              <a:buClr>
                <a:srgbClr val="90C226"/>
              </a:buClr>
            </a:pPr>
            <a:r>
              <a:rPr lang="lt-LT" sz="4500" dirty="0">
                <a:solidFill>
                  <a:srgbClr val="EBEBEB">
                    <a:lumMod val="90000"/>
                  </a:srgbClr>
                </a:solidFill>
                <a:latin typeface="Whitney Semibold" pitchFamily="50" charset="0"/>
              </a:rPr>
              <a:t>elektros ir elektroninės įrangos;</a:t>
            </a:r>
          </a:p>
          <a:p>
            <a:pPr>
              <a:buClr>
                <a:srgbClr val="90C226"/>
              </a:buClr>
            </a:pPr>
            <a:r>
              <a:rPr lang="lt-LT" sz="4500" dirty="0">
                <a:solidFill>
                  <a:srgbClr val="EBEBEB">
                    <a:lumMod val="90000"/>
                  </a:srgbClr>
                </a:solidFill>
                <a:latin typeface="Whitney Semibold" pitchFamily="50" charset="0"/>
              </a:rPr>
              <a:t>eksploatuoti netinkamų transporto priemonių (toliau – ENTP)</a:t>
            </a:r>
            <a:r>
              <a:rPr lang="lt-LT" sz="4500" dirty="0">
                <a:solidFill>
                  <a:srgbClr val="EBEBEB">
                    <a:lumMod val="90000"/>
                  </a:srgbClr>
                </a:solidFill>
                <a:latin typeface="Whitney Book" pitchFamily="50" charset="0"/>
              </a:rPr>
              <a:t>;</a:t>
            </a:r>
            <a:endParaRPr lang="lt-LT" sz="4500" dirty="0">
              <a:solidFill>
                <a:prstClr val="white">
                  <a:lumMod val="75000"/>
                  <a:lumOff val="25000"/>
                </a:prstClr>
              </a:solidFill>
            </a:endParaRPr>
          </a:p>
          <a:p>
            <a:pPr>
              <a:buClr>
                <a:srgbClr val="90C226"/>
              </a:buClr>
            </a:pPr>
            <a:r>
              <a:rPr lang="lt-LT" sz="4500" dirty="0">
                <a:solidFill>
                  <a:srgbClr val="EBEBEB">
                    <a:lumMod val="90000"/>
                  </a:srgbClr>
                </a:solidFill>
                <a:latin typeface="Whitney Book" pitchFamily="50" charset="0"/>
              </a:rPr>
              <a:t>alyvų.</a:t>
            </a:r>
          </a:p>
          <a:p>
            <a:pPr>
              <a:buClr>
                <a:srgbClr val="90C226"/>
              </a:buClr>
            </a:pPr>
            <a:endParaRPr lang="lt-LT" dirty="0">
              <a:solidFill>
                <a:prstClr val="white">
                  <a:lumMod val="75000"/>
                  <a:lumOff val="25000"/>
                </a:prstClr>
              </a:solidFill>
            </a:endParaRPr>
          </a:p>
          <a:p>
            <a:pPr>
              <a:buClr>
                <a:srgbClr val="90C226"/>
              </a:buClr>
            </a:pPr>
            <a:endParaRPr lang="lt-LT" dirty="0">
              <a:solidFill>
                <a:prstClr val="white">
                  <a:lumMod val="75000"/>
                  <a:lumOff val="25000"/>
                </a:prstClr>
              </a:solidFill>
            </a:endParaRPr>
          </a:p>
        </p:txBody>
      </p:sp>
    </p:spTree>
    <p:extLst>
      <p:ext uri="{BB962C8B-B14F-4D97-AF65-F5344CB8AC3E}">
        <p14:creationId xmlns:p14="http://schemas.microsoft.com/office/powerpoint/2010/main" val="3972534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81743" y="2661659"/>
            <a:ext cx="5940660" cy="11521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lt-LT" sz="2400" dirty="0">
                <a:solidFill>
                  <a:srgbClr val="EBEBEB">
                    <a:lumMod val="90000"/>
                  </a:srgbClr>
                </a:solidFill>
                <a:latin typeface="Whitney Semibold" pitchFamily="50" charset="0"/>
              </a:rPr>
              <a:t>GAMINIŲ</a:t>
            </a:r>
            <a:r>
              <a:rPr lang="en-US" sz="2400" dirty="0">
                <a:solidFill>
                  <a:srgbClr val="EBEBEB">
                    <a:lumMod val="90000"/>
                  </a:srgbClr>
                </a:solidFill>
                <a:latin typeface="Whitney Semibold" pitchFamily="50" charset="0"/>
              </a:rPr>
              <a:t> </a:t>
            </a:r>
            <a:r>
              <a:rPr lang="lt-LT" sz="2400" dirty="0">
                <a:solidFill>
                  <a:srgbClr val="EBEBEB">
                    <a:lumMod val="90000"/>
                  </a:srgbClr>
                </a:solidFill>
                <a:latin typeface="Whitney Book" pitchFamily="50" charset="0"/>
              </a:rPr>
              <a:t>GAMINTOJŲ IR</a:t>
            </a:r>
            <a:r>
              <a:rPr lang="en-US" sz="2400" dirty="0">
                <a:solidFill>
                  <a:srgbClr val="EBEBEB">
                    <a:lumMod val="90000"/>
                  </a:srgbClr>
                </a:solidFill>
                <a:latin typeface="Whitney Book" pitchFamily="50" charset="0"/>
              </a:rPr>
              <a:t> </a:t>
            </a:r>
            <a:r>
              <a:rPr lang="lt-LT" sz="2400" dirty="0">
                <a:solidFill>
                  <a:srgbClr val="EBEBEB">
                    <a:lumMod val="90000"/>
                  </a:srgbClr>
                </a:solidFill>
                <a:latin typeface="Whitney Book" pitchFamily="50" charset="0"/>
              </a:rPr>
              <a:t>IMPORTUOTOJŲ TEISĖS IR PAREIGOS</a:t>
            </a:r>
          </a:p>
        </p:txBody>
      </p:sp>
    </p:spTree>
    <p:extLst>
      <p:ext uri="{BB962C8B-B14F-4D97-AF65-F5344CB8AC3E}">
        <p14:creationId xmlns:p14="http://schemas.microsoft.com/office/powerpoint/2010/main" val="3634946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49590" y="518186"/>
            <a:ext cx="5292588" cy="360040"/>
          </a:xfrm>
        </p:spPr>
        <p:txBody>
          <a:bodyPr>
            <a:noAutofit/>
          </a:bodyPr>
          <a:lstStyle/>
          <a:p>
            <a:pPr marL="411480" algn="just"/>
            <a:r>
              <a:rPr lang="lt-LT" sz="2000" dirty="0">
                <a:solidFill>
                  <a:schemeClr val="tx2">
                    <a:lumMod val="90000"/>
                  </a:schemeClr>
                </a:solidFill>
                <a:latin typeface="Whitney Book" pitchFamily="50" charset="0"/>
              </a:rPr>
              <a:t> Registruotis aplinkos ministro nustatyta tvarka;</a:t>
            </a:r>
            <a:endParaRPr lang="lt-LT" sz="2000" dirty="0">
              <a:solidFill>
                <a:schemeClr val="tx2">
                  <a:lumMod val="90000"/>
                </a:scheme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0" b="4165"/>
          <a:stretch/>
        </p:blipFill>
        <p:spPr>
          <a:xfrm>
            <a:off x="1069524" y="1130017"/>
            <a:ext cx="5287649" cy="4303374"/>
          </a:xfrm>
          <a:prstGeom prst="rect">
            <a:avLst/>
          </a:prstGeom>
        </p:spPr>
      </p:pic>
    </p:spTree>
    <p:extLst>
      <p:ext uri="{BB962C8B-B14F-4D97-AF65-F5344CB8AC3E}">
        <p14:creationId xmlns:p14="http://schemas.microsoft.com/office/powerpoint/2010/main" val="1313763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9103" y="1856656"/>
            <a:ext cx="5302124" cy="3457466"/>
          </a:xfrm>
        </p:spPr>
        <p:txBody>
          <a:bodyPr>
            <a:noAutofit/>
          </a:bodyPr>
          <a:lstStyle/>
          <a:p>
            <a:pPr marL="411480" algn="just"/>
            <a:r>
              <a:rPr lang="lt-LT" sz="2000" dirty="0">
                <a:solidFill>
                  <a:schemeClr val="tx2">
                    <a:lumMod val="90000"/>
                  </a:schemeClr>
                </a:solidFill>
                <a:latin typeface="Whitney Book" pitchFamily="50" charset="0"/>
              </a:rPr>
              <a:t>Vesti gaminių tiekimo rinkai apskaitas ir teikti ataskaitas;</a:t>
            </a:r>
          </a:p>
          <a:p>
            <a:pPr marL="411480" algn="just"/>
            <a:r>
              <a:rPr lang="lt-LT" sz="2000" dirty="0">
                <a:solidFill>
                  <a:schemeClr val="tx2">
                    <a:lumMod val="90000"/>
                  </a:schemeClr>
                </a:solidFill>
                <a:latin typeface="Whitney Book" pitchFamily="50" charset="0"/>
              </a:rPr>
              <a:t>Teikti mokesčių deklaracijas;</a:t>
            </a:r>
          </a:p>
          <a:p>
            <a:pPr marL="411480" algn="just"/>
            <a:r>
              <a:rPr lang="lt-LT" sz="2000" dirty="0">
                <a:solidFill>
                  <a:schemeClr val="tx2">
                    <a:lumMod val="90000"/>
                  </a:schemeClr>
                </a:solidFill>
                <a:latin typeface="Whitney Book" pitchFamily="50" charset="0"/>
              </a:rPr>
              <a:t>Šviesti ir informuoti visuomenę;</a:t>
            </a:r>
          </a:p>
          <a:p>
            <a:pPr marL="411480" algn="just"/>
            <a:r>
              <a:rPr lang="lt-LT" sz="2000" dirty="0">
                <a:solidFill>
                  <a:schemeClr val="tx2">
                    <a:lumMod val="90000"/>
                  </a:schemeClr>
                </a:solidFill>
                <a:latin typeface="Whitney Book" pitchFamily="50" charset="0"/>
              </a:rPr>
              <a:t>Vykdyti atliekų tvarkymo užduotis;</a:t>
            </a:r>
          </a:p>
          <a:p>
            <a:pPr marL="411480" algn="just"/>
            <a:r>
              <a:rPr lang="lt-LT" sz="2000" dirty="0">
                <a:solidFill>
                  <a:schemeClr val="tx2">
                    <a:lumMod val="90000"/>
                  </a:schemeClr>
                </a:solidFill>
                <a:latin typeface="Whitney Book" pitchFamily="50" charset="0"/>
              </a:rPr>
              <a:t>Organizuoti ir finansuoti gaminių tvarkymą bei surinkimą.</a:t>
            </a:r>
          </a:p>
          <a:p>
            <a:pPr marL="411480" algn="just"/>
            <a:endParaRPr lang="lt-LT" sz="2000" dirty="0">
              <a:solidFill>
                <a:schemeClr val="tx2">
                  <a:lumMod val="90000"/>
                </a:schemeClr>
              </a:solidFill>
              <a:latin typeface="Whitney Book" pitchFamily="50" charset="0"/>
            </a:endParaRPr>
          </a:p>
          <a:p>
            <a:pPr marL="411480" algn="just"/>
            <a:endParaRPr lang="lt-LT" sz="2000" dirty="0">
              <a:solidFill>
                <a:schemeClr val="tx2">
                  <a:lumMod val="90000"/>
                </a:schemeClr>
              </a:solidFill>
            </a:endParaRPr>
          </a:p>
        </p:txBody>
      </p:sp>
    </p:spTree>
    <p:extLst>
      <p:ext uri="{BB962C8B-B14F-4D97-AF65-F5344CB8AC3E}">
        <p14:creationId xmlns:p14="http://schemas.microsoft.com/office/powerpoint/2010/main" val="170856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3" y="274638"/>
            <a:ext cx="8147248" cy="562074"/>
          </a:xfrm>
        </p:spPr>
        <p:txBody>
          <a:bodyPr>
            <a:noAutofit/>
          </a:bodyPr>
          <a:lstStyle/>
          <a:p>
            <a:r>
              <a:rPr lang="lt-LT" sz="2400" b="1" dirty="0"/>
              <a:t>Pasaulinės naftos rinkos ir alyvų atliekų kainos</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929897508"/>
              </p:ext>
            </p:extLst>
          </p:nvPr>
        </p:nvGraphicFramePr>
        <p:xfrm>
          <a:off x="457200" y="836712"/>
          <a:ext cx="8229600" cy="5616624"/>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a:spLocks noGrp="1"/>
          </p:cNvSpPr>
          <p:nvPr/>
        </p:nvSpPr>
        <p:spPr>
          <a:xfrm>
            <a:off x="2699794" y="3717033"/>
            <a:ext cx="936104" cy="1008112"/>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lt-LT" sz="1300" b="1" dirty="0"/>
              <a:t>140 USD (už barelį)</a:t>
            </a:r>
          </a:p>
        </p:txBody>
      </p:sp>
      <p:sp>
        <p:nvSpPr>
          <p:cNvPr id="12" name="Title 1"/>
          <p:cNvSpPr>
            <a:spLocks noGrp="1"/>
          </p:cNvSpPr>
          <p:nvPr/>
        </p:nvSpPr>
        <p:spPr>
          <a:xfrm>
            <a:off x="3635896" y="4426739"/>
            <a:ext cx="1080120" cy="504056"/>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lt-LT" sz="1300" b="1" dirty="0"/>
              <a:t>45-50 USD (už barelį)</a:t>
            </a:r>
          </a:p>
        </p:txBody>
      </p:sp>
      <p:sp>
        <p:nvSpPr>
          <p:cNvPr id="13" name="Title 1"/>
          <p:cNvSpPr>
            <a:spLocks noGrp="1"/>
          </p:cNvSpPr>
          <p:nvPr/>
        </p:nvSpPr>
        <p:spPr>
          <a:xfrm>
            <a:off x="4716016" y="1772816"/>
            <a:ext cx="864096" cy="576064"/>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lt-LT" sz="1300" b="1" dirty="0"/>
              <a:t>400 EUR (už toną)</a:t>
            </a:r>
          </a:p>
        </p:txBody>
      </p:sp>
      <p:sp>
        <p:nvSpPr>
          <p:cNvPr id="14" name="Title 1"/>
          <p:cNvSpPr>
            <a:spLocks noGrp="1"/>
          </p:cNvSpPr>
          <p:nvPr/>
        </p:nvSpPr>
        <p:spPr>
          <a:xfrm>
            <a:off x="5652120" y="4077073"/>
            <a:ext cx="1008112" cy="79208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t-LT" sz="1300" b="1" dirty="0"/>
              <a:t>100 EUR</a:t>
            </a:r>
          </a:p>
          <a:p>
            <a:pPr algn="ctr"/>
            <a:r>
              <a:rPr lang="lt-LT" sz="1300" b="1" dirty="0"/>
              <a:t> (už toną)</a:t>
            </a:r>
          </a:p>
        </p:txBody>
      </p:sp>
    </p:spTree>
    <p:extLst>
      <p:ext uri="{BB962C8B-B14F-4D97-AF65-F5344CB8AC3E}">
        <p14:creationId xmlns:p14="http://schemas.microsoft.com/office/powerpoint/2010/main" val="1607381990"/>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404768" y="571145"/>
            <a:ext cx="5238582" cy="432048"/>
          </a:xfrm>
        </p:spPr>
        <p:txBody>
          <a:bodyPr>
            <a:normAutofit/>
          </a:bodyPr>
          <a:lstStyle/>
          <a:p>
            <a:pPr marL="68580" indent="0" algn="just">
              <a:buNone/>
            </a:pPr>
            <a:r>
              <a:rPr lang="lt-LT" sz="2000" dirty="0">
                <a:solidFill>
                  <a:schemeClr val="tx2"/>
                </a:solidFill>
                <a:latin typeface="Whitney Book" pitchFamily="50" charset="0"/>
              </a:rPr>
              <a:t>PAREIGŲ VYKDYMO BŪDAI</a:t>
            </a:r>
          </a:p>
        </p:txBody>
      </p:sp>
      <p:sp>
        <p:nvSpPr>
          <p:cNvPr id="5" name="TextBox 4"/>
          <p:cNvSpPr txBox="1"/>
          <p:nvPr/>
        </p:nvSpPr>
        <p:spPr>
          <a:xfrm>
            <a:off x="649573" y="5159708"/>
            <a:ext cx="2376264" cy="400110"/>
          </a:xfrm>
          <a:prstGeom prst="rect">
            <a:avLst/>
          </a:prstGeom>
          <a:noFill/>
        </p:spPr>
        <p:txBody>
          <a:bodyPr wrap="square" rtlCol="0">
            <a:spAutoFit/>
          </a:bodyPr>
          <a:lstStyle/>
          <a:p>
            <a:pPr marL="68580" algn="ctr" defTabSz="457200"/>
            <a:r>
              <a:rPr lang="lt-LT" sz="2000" dirty="0">
                <a:solidFill>
                  <a:srgbClr val="EBEBEB"/>
                </a:solidFill>
                <a:latin typeface="Whitney Semibold" pitchFamily="50" charset="0"/>
              </a:rPr>
              <a:t>INDIVIDUALIAI</a:t>
            </a:r>
            <a:endParaRPr lang="en-US" sz="2000" dirty="0">
              <a:solidFill>
                <a:srgbClr val="EBEBEB"/>
              </a:solidFill>
              <a:latin typeface="Whitney Semibold" pitchFamily="50" charset="0"/>
            </a:endParaRPr>
          </a:p>
        </p:txBody>
      </p:sp>
      <p:sp>
        <p:nvSpPr>
          <p:cNvPr id="6" name="TextBox 5"/>
          <p:cNvSpPr txBox="1"/>
          <p:nvPr/>
        </p:nvSpPr>
        <p:spPr>
          <a:xfrm>
            <a:off x="3835927" y="5159708"/>
            <a:ext cx="2376264" cy="400110"/>
          </a:xfrm>
          <a:prstGeom prst="rect">
            <a:avLst/>
          </a:prstGeom>
          <a:noFill/>
        </p:spPr>
        <p:txBody>
          <a:bodyPr wrap="square" rtlCol="0">
            <a:spAutoFit/>
          </a:bodyPr>
          <a:lstStyle/>
          <a:p>
            <a:pPr marL="68580" algn="ctr" defTabSz="457200"/>
            <a:r>
              <a:rPr lang="lt-LT" sz="2000" dirty="0">
                <a:solidFill>
                  <a:srgbClr val="EBEBEB"/>
                </a:solidFill>
                <a:latin typeface="Whitney Semibold" pitchFamily="50" charset="0"/>
              </a:rPr>
              <a:t>KOLEKTYVIAI </a:t>
            </a:r>
          </a:p>
        </p:txBody>
      </p:sp>
      <p:pic>
        <p:nvPicPr>
          <p:cNvPr id="7" name="Picture 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02989" y="1893390"/>
            <a:ext cx="4735458" cy="3060891"/>
          </a:xfrm>
          <a:prstGeom prst="rect">
            <a:avLst/>
          </a:prstGeom>
        </p:spPr>
      </p:pic>
    </p:spTree>
    <p:extLst>
      <p:ext uri="{BB962C8B-B14F-4D97-AF65-F5344CB8AC3E}">
        <p14:creationId xmlns:p14="http://schemas.microsoft.com/office/powerpoint/2010/main" val="244582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11282" y="463033"/>
            <a:ext cx="4806534" cy="666849"/>
          </a:xfrm>
          <a:prstGeom prst="rect">
            <a:avLst/>
          </a:prstGeom>
        </p:spPr>
        <p:txBody>
          <a:bodyPr wrap="square">
            <a:spAutoFit/>
          </a:bodyPr>
          <a:lstStyle/>
          <a:p>
            <a:pPr defTabSz="457200"/>
            <a:r>
              <a:rPr lang="lt-LT" sz="2800" baseline="30000" dirty="0">
                <a:solidFill>
                  <a:srgbClr val="EBEBEB"/>
                </a:solidFill>
                <a:latin typeface="Whitney Book" pitchFamily="50" charset="0"/>
              </a:rPr>
              <a:t>GAMINTOJŲ IR IMPORTUOTOJŲ REGISTRAVIMAS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 t="4945" r="39118" b="35685"/>
          <a:stretch/>
        </p:blipFill>
        <p:spPr>
          <a:xfrm>
            <a:off x="891137" y="1130175"/>
            <a:ext cx="5727337" cy="4188717"/>
          </a:xfrm>
          <a:prstGeom prst="rect">
            <a:avLst/>
          </a:prstGeom>
        </p:spPr>
      </p:pic>
    </p:spTree>
    <p:extLst>
      <p:ext uri="{BB962C8B-B14F-4D97-AF65-F5344CB8AC3E}">
        <p14:creationId xmlns:p14="http://schemas.microsoft.com/office/powerpoint/2010/main" val="3100673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3383" y="2976426"/>
            <a:ext cx="4572000" cy="1200329"/>
          </a:xfrm>
          <a:prstGeom prst="rect">
            <a:avLst/>
          </a:prstGeom>
        </p:spPr>
        <p:txBody>
          <a:bodyPr>
            <a:spAutoFit/>
          </a:bodyPr>
          <a:lstStyle/>
          <a:p>
            <a:pPr algn="ctr" defTabSz="457200"/>
            <a:r>
              <a:rPr lang="lt-LT" sz="2400" dirty="0">
                <a:solidFill>
                  <a:srgbClr val="EBEBEB">
                    <a:lumMod val="90000"/>
                  </a:srgbClr>
                </a:solidFill>
                <a:latin typeface="Whitney Semibold" pitchFamily="50" charset="0"/>
              </a:rPr>
              <a:t>SPECIALIEJI REIKALAVIMAI </a:t>
            </a:r>
            <a:r>
              <a:rPr lang="lt-LT" sz="2400" dirty="0">
                <a:solidFill>
                  <a:srgbClr val="EBEBEB">
                    <a:lumMod val="90000"/>
                  </a:srgbClr>
                </a:solidFill>
                <a:latin typeface="Whitney Book" pitchFamily="50" charset="0"/>
              </a:rPr>
              <a:t>GAMINIŲ APSKAITAI IR ATASKAITOMS</a:t>
            </a:r>
          </a:p>
        </p:txBody>
      </p:sp>
    </p:spTree>
    <p:extLst>
      <p:ext uri="{BB962C8B-B14F-4D97-AF65-F5344CB8AC3E}">
        <p14:creationId xmlns:p14="http://schemas.microsoft.com/office/powerpoint/2010/main" val="1610651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3487" y="2385714"/>
            <a:ext cx="4830417" cy="1631216"/>
          </a:xfrm>
          <a:prstGeom prst="rect">
            <a:avLst/>
          </a:prstGeom>
        </p:spPr>
        <p:txBody>
          <a:bodyPr wrap="square">
            <a:spAutoFit/>
          </a:bodyPr>
          <a:lstStyle/>
          <a:p>
            <a:pPr marL="68580" algn="just" defTabSz="457200"/>
            <a:r>
              <a:rPr lang="lt-LT" sz="2000" dirty="0">
                <a:solidFill>
                  <a:srgbClr val="EBEBEB">
                    <a:lumMod val="90000"/>
                  </a:srgbClr>
                </a:solidFill>
                <a:latin typeface="Whitney Book" pitchFamily="50" charset="0"/>
              </a:rPr>
              <a:t>Lietuvos Respublikos vidaus rinkai tiekiamų gaminių apskaita turi būti vykdoma gamintojo ir (ar) importuotojo nustatyta tvarka ne rečiau kaip vieną kartą per tris mėnesius.</a:t>
            </a:r>
          </a:p>
        </p:txBody>
      </p:sp>
    </p:spTree>
    <p:extLst>
      <p:ext uri="{BB962C8B-B14F-4D97-AF65-F5344CB8AC3E}">
        <p14:creationId xmlns:p14="http://schemas.microsoft.com/office/powerpoint/2010/main" val="712036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05221" y="1920822"/>
            <a:ext cx="5778642" cy="3240360"/>
          </a:xfrm>
        </p:spPr>
        <p:txBody>
          <a:bodyPr>
            <a:normAutofit/>
          </a:bodyPr>
          <a:lstStyle/>
          <a:p>
            <a:pPr marL="68580" indent="0" algn="just">
              <a:lnSpc>
                <a:spcPct val="100000"/>
              </a:lnSpc>
              <a:buNone/>
            </a:pPr>
            <a:r>
              <a:rPr lang="lt-LT" sz="2000" dirty="0">
                <a:solidFill>
                  <a:schemeClr val="tx2">
                    <a:lumMod val="90000"/>
                  </a:schemeClr>
                </a:solidFill>
                <a:latin typeface="Whitney Book" pitchFamily="50" charset="0"/>
              </a:rPr>
              <a:t>Visa Lietuvos Respublikos vidaus rinkai tiekiamų gaminių apskaitoje pateikta informacija privalo sutapti su informacija, pateikta kituose įmonės apskaitos dokumentuose, pirkimo – pardavimo dokumentuose, prekių importo ir (ar) įvežimo ir eksporto ir (ar) išvežimo iš Lietuvos Respublikos dokumentuose, transportavimo dokumentuose ir kituose dokumentuose, patvirtinančiuose gaminių buvimą ir judėjimą.</a:t>
            </a:r>
            <a:endParaRPr lang="en-US" sz="2000" dirty="0">
              <a:solidFill>
                <a:schemeClr val="tx2">
                  <a:lumMod val="90000"/>
                </a:schemeClr>
              </a:solidFill>
              <a:latin typeface="Whitney Book" pitchFamily="50" charset="0"/>
            </a:endParaRPr>
          </a:p>
        </p:txBody>
      </p:sp>
    </p:spTree>
    <p:extLst>
      <p:ext uri="{BB962C8B-B14F-4D97-AF65-F5344CB8AC3E}">
        <p14:creationId xmlns:p14="http://schemas.microsoft.com/office/powerpoint/2010/main" val="271244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24491" y="1661051"/>
            <a:ext cx="5724636" cy="2880320"/>
          </a:xfrm>
        </p:spPr>
        <p:txBody>
          <a:bodyPr>
            <a:normAutofit lnSpcReduction="10000"/>
          </a:bodyPr>
          <a:lstStyle/>
          <a:p>
            <a:pPr marL="0" indent="0" algn="ctr">
              <a:lnSpc>
                <a:spcPct val="100000"/>
              </a:lnSpc>
              <a:spcBef>
                <a:spcPts val="0"/>
              </a:spcBef>
              <a:buNone/>
            </a:pPr>
            <a:r>
              <a:rPr lang="lt-LT" sz="2000" dirty="0">
                <a:solidFill>
                  <a:schemeClr val="tx2">
                    <a:lumMod val="90000"/>
                  </a:schemeClr>
                </a:solidFill>
                <a:latin typeface="Whitney Book" pitchFamily="50" charset="0"/>
              </a:rPr>
              <a:t>EKSPORTAS PER TREČIUOSIUS ASMENIS</a:t>
            </a:r>
          </a:p>
          <a:p>
            <a:pPr marL="0" indent="0">
              <a:lnSpc>
                <a:spcPct val="100000"/>
              </a:lnSpc>
              <a:spcBef>
                <a:spcPts val="0"/>
              </a:spcBef>
              <a:buNone/>
            </a:pPr>
            <a:endParaRPr lang="lt-LT" sz="1200" dirty="0">
              <a:solidFill>
                <a:schemeClr val="tx2">
                  <a:lumMod val="90000"/>
                </a:schemeClr>
              </a:solidFill>
              <a:latin typeface="Whitney Book" pitchFamily="50" charset="0"/>
            </a:endParaRPr>
          </a:p>
          <a:p>
            <a:pPr marL="0" indent="0" algn="just">
              <a:lnSpc>
                <a:spcPct val="100000"/>
              </a:lnSpc>
              <a:spcBef>
                <a:spcPts val="0"/>
              </a:spcBef>
              <a:buNone/>
            </a:pPr>
            <a:r>
              <a:rPr lang="lt-LT" sz="1800" dirty="0">
                <a:solidFill>
                  <a:schemeClr val="tx2">
                    <a:lumMod val="90000"/>
                  </a:schemeClr>
                </a:solidFill>
                <a:latin typeface="Whitney Book" pitchFamily="50" charset="0"/>
              </a:rPr>
              <a:t>Gamintojas ir (ar) importuotojas, kuris eksportuoja ir (ar) išveža gaminius iš Lietuvos Respublikos teritorijos per trečiuosius asmenis, privalo turėti sutartį su trečiuoju asmeniu dėl gamintojui ir (ar) importuotojui priklausančių gaminių eksporto ir (ar) išvežimo iš Lietuvos Respublikos teritorijos ir dokumentų, patvirtinančių gaminių eksportą ir (ar) išvežimą iš Lietuvos Respublikos teritorijos, kopijas, patvirtintas trečiojo asmens atsakingo asmens. </a:t>
            </a:r>
            <a:endParaRPr lang="en-US" sz="4000" dirty="0">
              <a:solidFill>
                <a:schemeClr val="tx2">
                  <a:lumMod val="90000"/>
                </a:schemeClr>
              </a:solidFill>
              <a:latin typeface="Whitney Book" pitchFamily="50" charset="0"/>
            </a:endParaRPr>
          </a:p>
        </p:txBody>
      </p:sp>
    </p:spTree>
    <p:extLst>
      <p:ext uri="{BB962C8B-B14F-4D97-AF65-F5344CB8AC3E}">
        <p14:creationId xmlns:p14="http://schemas.microsoft.com/office/powerpoint/2010/main" val="2838244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64247" y="1373020"/>
            <a:ext cx="5508612" cy="3672408"/>
          </a:xfrm>
        </p:spPr>
        <p:txBody>
          <a:bodyPr>
            <a:noAutofit/>
          </a:bodyPr>
          <a:lstStyle/>
          <a:p>
            <a:pPr marL="0" indent="0" algn="ctr">
              <a:lnSpc>
                <a:spcPct val="100000"/>
              </a:lnSpc>
              <a:spcBef>
                <a:spcPts val="0"/>
              </a:spcBef>
              <a:buNone/>
            </a:pPr>
            <a:r>
              <a:rPr lang="lt-LT" sz="2000" dirty="0">
                <a:solidFill>
                  <a:schemeClr val="tx2">
                    <a:lumMod val="90000"/>
                  </a:schemeClr>
                </a:solidFill>
                <a:latin typeface="Whitney Book" pitchFamily="50" charset="0"/>
              </a:rPr>
              <a:t>ATLEIDIMAS NUO ATSAKOMYBĖS EKSPORTUOJANT</a:t>
            </a:r>
          </a:p>
          <a:p>
            <a:pPr marL="0" indent="0">
              <a:lnSpc>
                <a:spcPct val="100000"/>
              </a:lnSpc>
              <a:spcBef>
                <a:spcPts val="0"/>
              </a:spcBef>
              <a:buNone/>
            </a:pPr>
            <a:endParaRPr lang="lt-LT" dirty="0">
              <a:solidFill>
                <a:schemeClr val="tx2">
                  <a:lumMod val="90000"/>
                </a:schemeClr>
              </a:solidFill>
              <a:latin typeface="Whitney Book" pitchFamily="50" charset="0"/>
            </a:endParaRPr>
          </a:p>
          <a:p>
            <a:pPr marL="0" indent="0" algn="just">
              <a:lnSpc>
                <a:spcPct val="100000"/>
              </a:lnSpc>
              <a:spcBef>
                <a:spcPts val="0"/>
              </a:spcBef>
              <a:buNone/>
            </a:pPr>
            <a:r>
              <a:rPr lang="lt-LT" sz="1800" dirty="0">
                <a:solidFill>
                  <a:schemeClr val="tx2">
                    <a:lumMod val="90000"/>
                  </a:schemeClr>
                </a:solidFill>
                <a:latin typeface="Whitney Book" pitchFamily="50" charset="0"/>
              </a:rPr>
              <a:t>Nuo atsakomybės už eksportuojamus ir (ar) išvežamus gaminius gamintojas ir (ar) importuotojas yra atleidžiamas tik tuo atveju, jei tretysis asmuo, kuris yra suprantamas kaip asmuo, kuriam pagal sutartį gamintojas ir (ar) importuotojas perleido savo gaminius, eksportavo ir (ar) išvežė šiuos gaminius iš Lietuvos Respublikos teritorijos pats ar naudodamasis kitų asmenų teikiamomis transportavimo paslaugomis. Tretysis asmuo negali perleisti kitam asmeniui šių gaminių eksporto ir (ar) išvežimo prievolės. Jei tretysis asmuo taip pat yra gamintojas ir (ar) importuotojas, tai jo, kaip trečiojo asmens, eksportuoti ir (ar) išvežti kito asmens gaminiai neturi įtakos gaminių kiekiui, už kurį jis yra atsakingas.</a:t>
            </a:r>
          </a:p>
        </p:txBody>
      </p:sp>
    </p:spTree>
    <p:extLst>
      <p:ext uri="{BB962C8B-B14F-4D97-AF65-F5344CB8AC3E}">
        <p14:creationId xmlns:p14="http://schemas.microsoft.com/office/powerpoint/2010/main" val="238715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05829" y="438673"/>
            <a:ext cx="5724636" cy="1800200"/>
          </a:xfrm>
        </p:spPr>
        <p:txBody>
          <a:bodyPr>
            <a:normAutofit fontScale="92500"/>
          </a:bodyPr>
          <a:lstStyle/>
          <a:p>
            <a:pPr marL="0" indent="0">
              <a:lnSpc>
                <a:spcPct val="100000"/>
              </a:lnSpc>
              <a:buNone/>
            </a:pPr>
            <a:r>
              <a:rPr lang="lt-LT" sz="2000" dirty="0">
                <a:solidFill>
                  <a:schemeClr val="tx2">
                    <a:lumMod val="90000"/>
                  </a:schemeClr>
                </a:solidFill>
                <a:latin typeface="Whitney Book" pitchFamily="50" charset="0"/>
              </a:rPr>
              <a:t>LIETUVOS RESPUBLIKOS VIDAUS RINKAI TIEKIAMŲ APMOKESTI</a:t>
            </a:r>
            <a:r>
              <a:rPr lang="en-US" sz="2000" dirty="0">
                <a:solidFill>
                  <a:schemeClr val="tx2">
                    <a:lumMod val="90000"/>
                  </a:schemeClr>
                </a:solidFill>
                <a:latin typeface="Whitney Book" pitchFamily="50" charset="0"/>
              </a:rPr>
              <a:t>- </a:t>
            </a:r>
            <a:r>
              <a:rPr lang="lt-LT" sz="2000" dirty="0">
                <a:solidFill>
                  <a:schemeClr val="tx2">
                    <a:lumMod val="90000"/>
                  </a:schemeClr>
                </a:solidFill>
                <a:latin typeface="Whitney Book" pitchFamily="50" charset="0"/>
              </a:rPr>
              <a:t>NAMŲJŲ GAMINIŲ (IŠSKYRUS BATERIJAS AR AKUMULIATORIUS) APSKAITOJE NURODOMI DUOMENYS:</a:t>
            </a:r>
          </a:p>
          <a:p>
            <a:pPr>
              <a:lnSpc>
                <a:spcPct val="120000"/>
              </a:lnSpc>
            </a:pPr>
            <a:r>
              <a:rPr lang="lt-LT" sz="1800" dirty="0">
                <a:solidFill>
                  <a:schemeClr val="tx2">
                    <a:lumMod val="90000"/>
                  </a:schemeClr>
                </a:solidFill>
                <a:latin typeface="Whitney Book" pitchFamily="50" charset="0"/>
              </a:rPr>
              <a:t>gaminių </a:t>
            </a:r>
            <a:r>
              <a:rPr lang="lt-LT" sz="1800" b="1" dirty="0">
                <a:solidFill>
                  <a:schemeClr val="tx2">
                    <a:lumMod val="90000"/>
                  </a:schemeClr>
                </a:solidFill>
                <a:latin typeface="Whitney Book" pitchFamily="50" charset="0"/>
              </a:rPr>
              <a:t>sąrašas</a:t>
            </a:r>
            <a:r>
              <a:rPr lang="lt-LT" sz="1800" dirty="0">
                <a:solidFill>
                  <a:schemeClr val="tx2">
                    <a:lumMod val="90000"/>
                  </a:schemeClr>
                </a:solidFill>
                <a:latin typeface="Whitney Book" pitchFamily="50" charset="0"/>
              </a:rPr>
              <a:t>; </a:t>
            </a:r>
            <a:endParaRPr lang="lt-LT" sz="2400" dirty="0">
              <a:solidFill>
                <a:schemeClr val="tx2">
                  <a:lumMod val="90000"/>
                </a:schemeClr>
              </a:solidFill>
              <a:latin typeface="Whitney Book" pitchFamily="50" charset="0"/>
            </a:endParaRPr>
          </a:p>
        </p:txBody>
      </p:sp>
      <p:pic>
        <p:nvPicPr>
          <p:cNvPr id="5" name="Picture 4"/>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05829" y="2055101"/>
            <a:ext cx="5091462" cy="4392488"/>
          </a:xfrm>
          <a:prstGeom prst="rect">
            <a:avLst/>
          </a:prstGeom>
        </p:spPr>
      </p:pic>
    </p:spTree>
    <p:extLst>
      <p:ext uri="{BB962C8B-B14F-4D97-AF65-F5344CB8AC3E}">
        <p14:creationId xmlns:p14="http://schemas.microsoft.com/office/powerpoint/2010/main" val="597656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64856" y="2053343"/>
            <a:ext cx="5778642" cy="2016224"/>
          </a:xfrm>
        </p:spPr>
        <p:txBody>
          <a:bodyPr>
            <a:noAutofit/>
          </a:bodyPr>
          <a:lstStyle/>
          <a:p>
            <a:pPr marL="68580" indent="0" algn="just">
              <a:lnSpc>
                <a:spcPct val="100000"/>
              </a:lnSpc>
              <a:buNone/>
            </a:pPr>
            <a:r>
              <a:rPr lang="lt-LT" sz="2000" dirty="0">
                <a:solidFill>
                  <a:schemeClr val="tx2">
                    <a:lumMod val="75000"/>
                  </a:schemeClr>
                </a:solidFill>
                <a:latin typeface="Whitney Book" pitchFamily="50" charset="0"/>
              </a:rPr>
              <a:t>Sąraše nurodoma Lietuvos Respublikos vidaus rinkai tiekiamų gaminių tikslūs pavadinimai, gaminio vieneto svoris. Sąrašas sudaromas kiekvieno ataskaitinio laikotarpio pradžioje. Sąrašą tvirtina gamintojas ir (ar) importuotojas (juridinio asmens vadovas ar fizinis asmuo). Sąrašas papildomas naujais gaminiais ne vėliau kaip per 5 dienas nuo naujo gaminio Lietuvos Respublikos vidaus rinkai tiekimo dienos. </a:t>
            </a:r>
            <a:endParaRPr lang="en-US" sz="2000" dirty="0">
              <a:solidFill>
                <a:schemeClr val="tx2">
                  <a:lumMod val="75000"/>
                </a:schemeClr>
              </a:solidFill>
              <a:latin typeface="Whitney Book" pitchFamily="50" charset="0"/>
            </a:endParaRPr>
          </a:p>
        </p:txBody>
      </p:sp>
    </p:spTree>
    <p:extLst>
      <p:ext uri="{BB962C8B-B14F-4D97-AF65-F5344CB8AC3E}">
        <p14:creationId xmlns:p14="http://schemas.microsoft.com/office/powerpoint/2010/main" val="2188869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85343" y="1498036"/>
            <a:ext cx="5724636" cy="3456384"/>
          </a:xfrm>
        </p:spPr>
        <p:txBody>
          <a:bodyPr>
            <a:normAutofit fontScale="92500" lnSpcReduction="10000"/>
          </a:bodyPr>
          <a:lstStyle/>
          <a:p>
            <a:pPr algn="just">
              <a:spcBef>
                <a:spcPts val="0"/>
              </a:spcBef>
            </a:pPr>
            <a:r>
              <a:rPr lang="lt-LT" sz="1800" dirty="0">
                <a:solidFill>
                  <a:schemeClr val="tx2">
                    <a:lumMod val="90000"/>
                  </a:schemeClr>
                </a:solidFill>
                <a:latin typeface="Whitney Book" pitchFamily="50" charset="0"/>
              </a:rPr>
              <a:t>į Lietuvos Respubliką</a:t>
            </a:r>
            <a:r>
              <a:rPr lang="lt-LT" sz="1800" dirty="0">
                <a:solidFill>
                  <a:schemeClr val="tx2">
                    <a:lumMod val="90000"/>
                  </a:schemeClr>
                </a:solidFill>
                <a:latin typeface="Whitney Medium" pitchFamily="50" charset="0"/>
              </a:rPr>
              <a:t> </a:t>
            </a:r>
            <a:r>
              <a:rPr lang="lt-LT" sz="1800" b="1" dirty="0">
                <a:solidFill>
                  <a:schemeClr val="tx2">
                    <a:lumMod val="90000"/>
                  </a:schemeClr>
                </a:solidFill>
                <a:latin typeface="Whitney Medium" pitchFamily="50" charset="0"/>
              </a:rPr>
              <a:t>importuotų</a:t>
            </a:r>
            <a:r>
              <a:rPr lang="lt-LT" sz="1800" dirty="0">
                <a:solidFill>
                  <a:schemeClr val="tx2">
                    <a:lumMod val="90000"/>
                  </a:schemeClr>
                </a:solidFill>
                <a:latin typeface="Whitney Medium" pitchFamily="50" charset="0"/>
              </a:rPr>
              <a:t> </a:t>
            </a:r>
            <a:r>
              <a:rPr lang="lt-LT" sz="1800" dirty="0">
                <a:solidFill>
                  <a:schemeClr val="tx2">
                    <a:lumMod val="90000"/>
                  </a:schemeClr>
                </a:solidFill>
                <a:latin typeface="Whitney Book" pitchFamily="50" charset="0"/>
              </a:rPr>
              <a:t>ir (ar) įvežtų ir vidaus rinkai pateiktų apmokestinamųjų gaminių rūšis (naujos, restauruotos ir naudotos padangos, vidaus degimo variklių degalų arba tepalų filtrai, vidaus degimo variklių įsiurbimo oro filtrai, automobilių hidrauliniai (tepaliniai) amortizatoriai), kiekis tonomis;</a:t>
            </a:r>
          </a:p>
          <a:p>
            <a:pPr algn="just">
              <a:spcBef>
                <a:spcPts val="0"/>
              </a:spcBef>
            </a:pPr>
            <a:endParaRPr lang="lt-LT" sz="1800" dirty="0">
              <a:solidFill>
                <a:schemeClr val="tx2">
                  <a:lumMod val="90000"/>
                </a:schemeClr>
              </a:solidFill>
              <a:latin typeface="Whitney Book" pitchFamily="50" charset="0"/>
            </a:endParaRPr>
          </a:p>
          <a:p>
            <a:pPr algn="just">
              <a:spcBef>
                <a:spcPts val="0"/>
              </a:spcBef>
            </a:pPr>
            <a:r>
              <a:rPr lang="lt-LT" sz="1800" dirty="0">
                <a:solidFill>
                  <a:schemeClr val="tx2">
                    <a:lumMod val="90000"/>
                  </a:schemeClr>
                </a:solidFill>
                <a:latin typeface="Whitney Book" pitchFamily="50" charset="0"/>
              </a:rPr>
              <a:t>Lietuvos Respublikoje </a:t>
            </a:r>
            <a:r>
              <a:rPr lang="lt-LT" sz="1800" b="1" dirty="0">
                <a:solidFill>
                  <a:schemeClr val="tx2">
                    <a:lumMod val="90000"/>
                  </a:schemeClr>
                </a:solidFill>
                <a:latin typeface="Whitney Medium" pitchFamily="50" charset="0"/>
              </a:rPr>
              <a:t>pagamintų</a:t>
            </a:r>
            <a:r>
              <a:rPr lang="lt-LT" sz="1800" b="1" dirty="0">
                <a:solidFill>
                  <a:schemeClr val="tx2">
                    <a:lumMod val="90000"/>
                  </a:schemeClr>
                </a:solidFill>
                <a:latin typeface="Whitney Book" pitchFamily="50" charset="0"/>
              </a:rPr>
              <a:t> ir vidaus rinkai pateiktų</a:t>
            </a:r>
            <a:r>
              <a:rPr lang="lt-LT" sz="1800" dirty="0">
                <a:solidFill>
                  <a:schemeClr val="tx2">
                    <a:lumMod val="90000"/>
                  </a:schemeClr>
                </a:solidFill>
                <a:latin typeface="Whitney Book" pitchFamily="50" charset="0"/>
              </a:rPr>
              <a:t> apmokestinamųjų gaminių rūšis (naujos, restauruotos ir naudotos padangos, vidaus degimo variklių degalų arba tepalų filtrai, vidaus degimo variklių įsiurbimo oro filtrai, automobilių hidrauliniai (tepaliniai) amortizatoriai), kiekis tonomis;</a:t>
            </a:r>
            <a:endParaRPr lang="en-US" sz="1800" dirty="0">
              <a:solidFill>
                <a:schemeClr val="tx2">
                  <a:lumMod val="90000"/>
                </a:schemeClr>
              </a:solidFill>
              <a:latin typeface="Whitney Book" pitchFamily="50" charset="0"/>
            </a:endParaRPr>
          </a:p>
        </p:txBody>
      </p:sp>
    </p:spTree>
    <p:extLst>
      <p:ext uri="{BB962C8B-B14F-4D97-AF65-F5344CB8AC3E}">
        <p14:creationId xmlns:p14="http://schemas.microsoft.com/office/powerpoint/2010/main" val="585727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2000" b="1" dirty="0">
                <a:latin typeface="Times New Roman" panose="02020603050405020304" pitchFamily="18" charset="0"/>
                <a:cs typeface="Times New Roman" panose="02020603050405020304" pitchFamily="18" charset="0"/>
              </a:rPr>
              <a:t>Alyvos atliekų surinkimo kainos ir jų pokytis</a:t>
            </a:r>
          </a:p>
        </p:txBody>
      </p:sp>
      <p:graphicFrame>
        <p:nvGraphicFramePr>
          <p:cNvPr id="23" name="Content Placeholder 22"/>
          <p:cNvGraphicFramePr>
            <a:graphicFrameLocks noGrp="1"/>
          </p:cNvGraphicFramePr>
          <p:nvPr>
            <p:ph idx="4294967295"/>
            <p:extLst>
              <p:ext uri="{D42A27DB-BD31-4B8C-83A1-F6EECF244321}">
                <p14:modId xmlns:p14="http://schemas.microsoft.com/office/powerpoint/2010/main" val="3451343311"/>
              </p:ext>
            </p:extLst>
          </p:nvPr>
        </p:nvGraphicFramePr>
        <p:xfrm>
          <a:off x="2" y="908056"/>
          <a:ext cx="8429625" cy="5616575"/>
        </p:xfrm>
        <a:graphic>
          <a:graphicData uri="http://schemas.openxmlformats.org/drawingml/2006/chart">
            <c:chart xmlns:c="http://schemas.openxmlformats.org/drawingml/2006/chart" xmlns:r="http://schemas.openxmlformats.org/officeDocument/2006/relationships" r:id="rId2"/>
          </a:graphicData>
        </a:graphic>
      </p:graphicFrame>
      <p:sp>
        <p:nvSpPr>
          <p:cNvPr id="25" name="Title 1"/>
          <p:cNvSpPr>
            <a:spLocks noGrp="1"/>
          </p:cNvSpPr>
          <p:nvPr/>
        </p:nvSpPr>
        <p:spPr>
          <a:xfrm>
            <a:off x="2843808" y="4368188"/>
            <a:ext cx="1080120" cy="936103"/>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lt-LT" sz="1300" b="1" dirty="0"/>
              <a:t>100-150 EUR (už toną)</a:t>
            </a:r>
          </a:p>
        </p:txBody>
      </p:sp>
    </p:spTree>
    <p:extLst>
      <p:ext uri="{BB962C8B-B14F-4D97-AF65-F5344CB8AC3E}">
        <p14:creationId xmlns:p14="http://schemas.microsoft.com/office/powerpoint/2010/main" val="221999513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88436" y="1545298"/>
            <a:ext cx="5670630" cy="3456384"/>
          </a:xfrm>
        </p:spPr>
        <p:txBody>
          <a:bodyPr>
            <a:noAutofit/>
          </a:bodyPr>
          <a:lstStyle/>
          <a:p>
            <a:pPr algn="just">
              <a:spcBef>
                <a:spcPts val="0"/>
              </a:spcBef>
            </a:pPr>
            <a:r>
              <a:rPr lang="lt-LT" sz="1800" dirty="0">
                <a:solidFill>
                  <a:schemeClr val="tx2">
                    <a:lumMod val="90000"/>
                  </a:schemeClr>
                </a:solidFill>
                <a:latin typeface="Whitney Book" pitchFamily="50" charset="0"/>
              </a:rPr>
              <a:t>iš Lietuvos Respublikos </a:t>
            </a:r>
            <a:r>
              <a:rPr lang="lt-LT" sz="1800" b="1" dirty="0">
                <a:solidFill>
                  <a:schemeClr val="tx2">
                    <a:lumMod val="90000"/>
                  </a:schemeClr>
                </a:solidFill>
                <a:latin typeface="Whitney Medium" pitchFamily="50" charset="0"/>
              </a:rPr>
              <a:t>eksportuotų</a:t>
            </a:r>
            <a:r>
              <a:rPr lang="lt-LT" sz="1800" dirty="0">
                <a:solidFill>
                  <a:schemeClr val="tx2">
                    <a:lumMod val="90000"/>
                  </a:schemeClr>
                </a:solidFill>
                <a:latin typeface="Whitney Book" pitchFamily="50" charset="0"/>
              </a:rPr>
              <a:t> ir (ar) išvežtų apmokestinamųjų gaminių rūšis (naujos, restauruotos ir naudotos padangos, vidaus degimo variklių degalų arba tepalų filtrai, vidaus degimo variklių įsiurbimo oro filtrai, automobilių hidrauliniai (tepaliniai) amortizatoriai), kiekis tonomis; </a:t>
            </a:r>
          </a:p>
          <a:p>
            <a:pPr algn="just">
              <a:spcBef>
                <a:spcPts val="0"/>
              </a:spcBef>
            </a:pPr>
            <a:endParaRPr lang="lt-LT" sz="1800" dirty="0">
              <a:solidFill>
                <a:schemeClr val="tx2">
                  <a:lumMod val="90000"/>
                </a:schemeClr>
              </a:solidFill>
              <a:latin typeface="Whitney Book" pitchFamily="50" charset="0"/>
            </a:endParaRPr>
          </a:p>
          <a:p>
            <a:pPr algn="just">
              <a:spcBef>
                <a:spcPts val="0"/>
              </a:spcBef>
            </a:pPr>
            <a:r>
              <a:rPr lang="lt-LT" sz="1800" dirty="0">
                <a:solidFill>
                  <a:schemeClr val="tx2">
                    <a:lumMod val="90000"/>
                  </a:schemeClr>
                </a:solidFill>
                <a:latin typeface="Whitney Book" pitchFamily="50" charset="0"/>
              </a:rPr>
              <a:t>iš viso Lietuvos Respublikos </a:t>
            </a:r>
            <a:r>
              <a:rPr lang="lt-LT" sz="1800" b="1" dirty="0">
                <a:solidFill>
                  <a:schemeClr val="tx2">
                    <a:lumMod val="90000"/>
                  </a:schemeClr>
                </a:solidFill>
                <a:latin typeface="Whitney Medium" pitchFamily="50" charset="0"/>
              </a:rPr>
              <a:t>vidaus rinkai pateiktų </a:t>
            </a:r>
            <a:r>
              <a:rPr lang="lt-LT" sz="1800" dirty="0">
                <a:solidFill>
                  <a:schemeClr val="tx2">
                    <a:lumMod val="90000"/>
                  </a:schemeClr>
                </a:solidFill>
                <a:latin typeface="Whitney Book" pitchFamily="50" charset="0"/>
              </a:rPr>
              <a:t>apmokestinamųjų gaminių rūšis (naujos, restauruotos ir naudotos padangos, vidaus degimo variklių degalų arba tepalų filtrai, vidaus degimo variklių įsiurbimo oro filtrai, automobilių hidrauliniai (tepaliniai) amortizatoriai), kiekis tonomis.  </a:t>
            </a:r>
            <a:endParaRPr lang="lt-LT" sz="3200" dirty="0">
              <a:solidFill>
                <a:schemeClr val="tx2">
                  <a:lumMod val="90000"/>
                </a:schemeClr>
              </a:solidFill>
              <a:latin typeface="Whitney Book" pitchFamily="50" charset="0"/>
            </a:endParaRPr>
          </a:p>
        </p:txBody>
      </p:sp>
    </p:spTree>
    <p:extLst>
      <p:ext uri="{BB962C8B-B14F-4D97-AF65-F5344CB8AC3E}">
        <p14:creationId xmlns:p14="http://schemas.microsoft.com/office/powerpoint/2010/main" val="20465472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20688" y="620688"/>
            <a:ext cx="5670630" cy="3888432"/>
          </a:xfrm>
        </p:spPr>
        <p:txBody>
          <a:bodyPr>
            <a:noAutofit/>
          </a:bodyPr>
          <a:lstStyle/>
          <a:p>
            <a:pPr marL="0" indent="0">
              <a:lnSpc>
                <a:spcPct val="100000"/>
              </a:lnSpc>
              <a:spcBef>
                <a:spcPts val="600"/>
              </a:spcBef>
              <a:buNone/>
            </a:pPr>
            <a:r>
              <a:rPr lang="lt-LT" sz="2000" dirty="0">
                <a:solidFill>
                  <a:schemeClr val="tx2">
                    <a:lumMod val="90000"/>
                  </a:schemeClr>
                </a:solidFill>
                <a:latin typeface="Whitney Book" pitchFamily="50" charset="0"/>
              </a:rPr>
              <a:t>LIETUVOS RESPUBLIKOS VIDAUS RINKAI TIEKIAMŲ BATERIJŲ AR AKUMULIATORIŲ APSKAITOJE NURODOMI DUOMENYS:</a:t>
            </a:r>
            <a:br>
              <a:rPr lang="lt-LT" sz="2000" dirty="0">
                <a:solidFill>
                  <a:schemeClr val="tx2">
                    <a:lumMod val="90000"/>
                  </a:schemeClr>
                </a:solidFill>
                <a:latin typeface="Whitney Book" pitchFamily="50" charset="0"/>
              </a:rPr>
            </a:br>
            <a:endParaRPr lang="lt-LT" sz="2000" dirty="0">
              <a:solidFill>
                <a:schemeClr val="tx2">
                  <a:lumMod val="90000"/>
                </a:schemeClr>
              </a:solidFill>
              <a:latin typeface="Whitney Book" pitchFamily="50" charset="0"/>
            </a:endParaRPr>
          </a:p>
          <a:p>
            <a:pPr marL="0" indent="0" algn="just">
              <a:lnSpc>
                <a:spcPct val="100000"/>
              </a:lnSpc>
              <a:spcBef>
                <a:spcPts val="600"/>
              </a:spcBef>
              <a:buNone/>
            </a:pPr>
            <a:r>
              <a:rPr lang="lt-LT" sz="1800" dirty="0">
                <a:solidFill>
                  <a:schemeClr val="tx2">
                    <a:lumMod val="90000"/>
                  </a:schemeClr>
                </a:solidFill>
                <a:latin typeface="Whitney Book" pitchFamily="50" charset="0"/>
              </a:rPr>
              <a:t>1. gaminių (nešiojamųjų, pramoninių, automobiliams skirtų baterijų ar akumuliatorių) </a:t>
            </a:r>
            <a:r>
              <a:rPr lang="lt-LT" sz="1800" b="1" dirty="0">
                <a:solidFill>
                  <a:schemeClr val="tx2">
                    <a:lumMod val="90000"/>
                  </a:schemeClr>
                </a:solidFill>
                <a:latin typeface="Whitney Book" pitchFamily="50" charset="0"/>
              </a:rPr>
              <a:t>sąrašas;</a:t>
            </a:r>
            <a:endParaRPr lang="en-US" sz="1800" dirty="0">
              <a:solidFill>
                <a:schemeClr val="tx2">
                  <a:lumMod val="90000"/>
                </a:schemeClr>
              </a:solidFill>
              <a:latin typeface="Whitney Book" pitchFamily="50" charset="0"/>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646802" y="2708925"/>
            <a:ext cx="3780420" cy="2899973"/>
          </a:xfrm>
          <a:prstGeom prst="rect">
            <a:avLst/>
          </a:prstGeom>
          <a:ln>
            <a:noFill/>
          </a:ln>
        </p:spPr>
      </p:pic>
    </p:spTree>
    <p:extLst>
      <p:ext uri="{BB962C8B-B14F-4D97-AF65-F5344CB8AC3E}">
        <p14:creationId xmlns:p14="http://schemas.microsoft.com/office/powerpoint/2010/main" val="4254455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20688" y="908720"/>
            <a:ext cx="5670630" cy="4752528"/>
          </a:xfrm>
        </p:spPr>
        <p:txBody>
          <a:bodyPr>
            <a:normAutofit fontScale="92500" lnSpcReduction="20000"/>
          </a:bodyPr>
          <a:lstStyle/>
          <a:p>
            <a:pPr marL="68580" indent="0" algn="just">
              <a:lnSpc>
                <a:spcPct val="100000"/>
              </a:lnSpc>
              <a:spcBef>
                <a:spcPts val="0"/>
              </a:spcBef>
              <a:buNone/>
            </a:pPr>
            <a:r>
              <a:rPr lang="lt-LT" sz="2000" dirty="0">
                <a:solidFill>
                  <a:schemeClr val="tx2">
                    <a:lumMod val="90000"/>
                  </a:schemeClr>
                </a:solidFill>
                <a:latin typeface="Whitney Book" pitchFamily="50" charset="0"/>
              </a:rPr>
              <a:t>SKIRIAMOS ŠIOS BATERIJŲ IR AKUMULIATORIŲ RŪŠYS:</a:t>
            </a:r>
          </a:p>
          <a:p>
            <a:pPr marL="68580" indent="0" algn="just">
              <a:lnSpc>
                <a:spcPct val="100000"/>
              </a:lnSpc>
              <a:spcBef>
                <a:spcPts val="0"/>
              </a:spcBef>
              <a:buNone/>
            </a:pPr>
            <a:endParaRPr lang="lt-LT" sz="2000" dirty="0">
              <a:solidFill>
                <a:schemeClr val="tx2">
                  <a:lumMod val="90000"/>
                </a:schemeClr>
              </a:solidFill>
              <a:latin typeface="Whitney Book" pitchFamily="50" charset="0"/>
            </a:endParaRPr>
          </a:p>
          <a:p>
            <a:pPr marL="411162" algn="just">
              <a:spcBef>
                <a:spcPts val="0"/>
              </a:spcBef>
            </a:pPr>
            <a:r>
              <a:rPr lang="lt-LT" sz="2000" dirty="0">
                <a:solidFill>
                  <a:schemeClr val="tx2">
                    <a:lumMod val="90000"/>
                  </a:schemeClr>
                </a:solidFill>
                <a:latin typeface="Whitney Book" pitchFamily="50" charset="0"/>
              </a:rPr>
              <a:t>Automobiliams skirtos baterijos ar akumuliatoriai. Tai baterijos ar akumuliatoriai, naudojami automobilio apšvietimui, starterio ar variklio paleidimui.</a:t>
            </a:r>
          </a:p>
          <a:p>
            <a:pPr marL="361950" indent="-293688" algn="just">
              <a:lnSpc>
                <a:spcPct val="100000"/>
              </a:lnSpc>
              <a:spcBef>
                <a:spcPts val="0"/>
              </a:spcBef>
              <a:buBlip>
                <a:blip r:embed="rId2"/>
              </a:buBlip>
            </a:pPr>
            <a:endParaRPr lang="lt-LT" sz="2000" dirty="0">
              <a:solidFill>
                <a:schemeClr val="tx2">
                  <a:lumMod val="90000"/>
                </a:schemeClr>
              </a:solidFill>
              <a:latin typeface="Whitney Book" pitchFamily="50" charset="0"/>
            </a:endParaRPr>
          </a:p>
          <a:p>
            <a:pPr marL="411162" algn="just">
              <a:spcBef>
                <a:spcPts val="0"/>
              </a:spcBef>
            </a:pPr>
            <a:r>
              <a:rPr lang="lt-LT" sz="2000" dirty="0">
                <a:solidFill>
                  <a:schemeClr val="tx2">
                    <a:lumMod val="90000"/>
                  </a:schemeClr>
                </a:solidFill>
                <a:latin typeface="Whitney Book" pitchFamily="50" charset="0"/>
              </a:rPr>
              <a:t>Pramoninės baterijos ar akumuliatoriai. Tai baterijos ar akumuliatoriai, skirti naudoti tik pramonėje ar profesionalioje veikloje arba naudojami visų rūšių elektrinėse transporto priemonėse.</a:t>
            </a:r>
          </a:p>
          <a:p>
            <a:pPr marL="361950" indent="-293688" algn="just">
              <a:lnSpc>
                <a:spcPct val="100000"/>
              </a:lnSpc>
              <a:spcBef>
                <a:spcPts val="0"/>
              </a:spcBef>
              <a:buBlip>
                <a:blip r:embed="rId2"/>
              </a:buBlip>
            </a:pPr>
            <a:endParaRPr lang="lt-LT" sz="2000" dirty="0">
              <a:solidFill>
                <a:schemeClr val="tx2">
                  <a:lumMod val="90000"/>
                </a:schemeClr>
              </a:solidFill>
            </a:endParaRPr>
          </a:p>
          <a:p>
            <a:pPr marL="411162" algn="just">
              <a:spcBef>
                <a:spcPts val="0"/>
              </a:spcBef>
            </a:pPr>
            <a:r>
              <a:rPr lang="lt-LT" sz="2000" dirty="0">
                <a:solidFill>
                  <a:schemeClr val="tx2">
                    <a:lumMod val="90000"/>
                  </a:schemeClr>
                </a:solidFill>
                <a:latin typeface="Whitney Book" pitchFamily="50" charset="0"/>
              </a:rPr>
              <a:t>Nešiojamosios baterijos ar akumuliatoriai. Tai baterijos, sagos formos elementai, sudėtinės baterijos ar akumuliatoriai, kurie yra sandarūs, gali būti nešiojami ir nėra priskiriami nei pramoninėms, nei automobiliams skirtoms baterijoms ar akumuliatoriams.</a:t>
            </a:r>
            <a:endParaRPr lang="lt-LT" sz="2000" dirty="0">
              <a:solidFill>
                <a:schemeClr val="tx2">
                  <a:lumMod val="90000"/>
                </a:schemeClr>
              </a:solidFill>
            </a:endParaRPr>
          </a:p>
          <a:p>
            <a:pPr marL="68262" indent="0" algn="just">
              <a:lnSpc>
                <a:spcPct val="100000"/>
              </a:lnSpc>
              <a:spcBef>
                <a:spcPts val="0"/>
              </a:spcBef>
              <a:buNone/>
            </a:pPr>
            <a:endParaRPr lang="lt-LT" sz="2000" dirty="0">
              <a:solidFill>
                <a:schemeClr val="tx2">
                  <a:lumMod val="90000"/>
                </a:schemeClr>
              </a:solidFill>
              <a:latin typeface="Whitney Book" pitchFamily="50" charset="0"/>
            </a:endParaRPr>
          </a:p>
        </p:txBody>
      </p:sp>
    </p:spTree>
    <p:extLst>
      <p:ext uri="{BB962C8B-B14F-4D97-AF65-F5344CB8AC3E}">
        <p14:creationId xmlns:p14="http://schemas.microsoft.com/office/powerpoint/2010/main" val="1235460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98234" y="1887116"/>
            <a:ext cx="5693789" cy="2592288"/>
          </a:xfrm>
        </p:spPr>
        <p:txBody>
          <a:bodyPr>
            <a:noAutofit/>
          </a:bodyPr>
          <a:lstStyle/>
          <a:p>
            <a:pPr marL="0" indent="0" algn="just">
              <a:lnSpc>
                <a:spcPct val="100000"/>
              </a:lnSpc>
              <a:spcBef>
                <a:spcPts val="0"/>
              </a:spcBef>
              <a:buNone/>
            </a:pPr>
            <a:r>
              <a:rPr lang="lt-LT" sz="2000" dirty="0">
                <a:solidFill>
                  <a:schemeClr val="tx2">
                    <a:lumMod val="90000"/>
                  </a:schemeClr>
                </a:solidFill>
                <a:latin typeface="Whitney Book" pitchFamily="50" charset="0"/>
              </a:rPr>
              <a:t>2. į Lietuvos Respubliką </a:t>
            </a:r>
            <a:r>
              <a:rPr lang="lt-LT" sz="2000" b="1" dirty="0">
                <a:solidFill>
                  <a:schemeClr val="tx2">
                    <a:lumMod val="90000"/>
                  </a:schemeClr>
                </a:solidFill>
                <a:latin typeface="Whitney Book" pitchFamily="50" charset="0"/>
              </a:rPr>
              <a:t>importuotų</a:t>
            </a:r>
            <a:r>
              <a:rPr lang="lt-LT" sz="2000" dirty="0">
                <a:solidFill>
                  <a:schemeClr val="tx2">
                    <a:lumMod val="90000"/>
                  </a:schemeClr>
                </a:solidFill>
                <a:latin typeface="Whitney Book" pitchFamily="50" charset="0"/>
              </a:rPr>
              <a:t> ir (ar) įvežtų ir vidaus rinkai pateiktų baterijų ar akumuliatorių rūšis (nešiojamosios, pramoninės ar automobiliams skirtos), cheminė sudėtis (šarminės mangano, cinko anglies, ličio oksido, cinko oro, sidabro oksido, nikelio kadmio, nikelio metalų hidridų, ličio, švino rūgštinės, gyvsidabrio, nikelio geležies, kitos), tiekimo rinkai būdas (kaip atskiri gaminiai, įmontuoti į elektros ir elektroninę įrangą, įmontuoti transporto priemonėse), kiekis tonomis;</a:t>
            </a:r>
          </a:p>
        </p:txBody>
      </p:sp>
    </p:spTree>
    <p:extLst>
      <p:ext uri="{BB962C8B-B14F-4D97-AF65-F5344CB8AC3E}">
        <p14:creationId xmlns:p14="http://schemas.microsoft.com/office/powerpoint/2010/main" val="3024473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49288" y="1988840"/>
            <a:ext cx="5670630" cy="2592288"/>
          </a:xfrm>
        </p:spPr>
        <p:txBody>
          <a:bodyPr>
            <a:noAutofit/>
          </a:bodyPr>
          <a:lstStyle/>
          <a:p>
            <a:pPr marL="0" indent="0" algn="just">
              <a:lnSpc>
                <a:spcPct val="100000"/>
              </a:lnSpc>
              <a:spcBef>
                <a:spcPts val="0"/>
              </a:spcBef>
              <a:buNone/>
            </a:pPr>
            <a:r>
              <a:rPr lang="lt-LT" sz="2000" dirty="0">
                <a:solidFill>
                  <a:schemeClr val="tx2">
                    <a:lumMod val="90000"/>
                  </a:schemeClr>
                </a:solidFill>
                <a:latin typeface="Whitney Book" pitchFamily="50" charset="0"/>
              </a:rPr>
              <a:t>3. Lietuvos Respublikoje </a:t>
            </a:r>
            <a:r>
              <a:rPr lang="lt-LT" sz="2000" b="1" dirty="0">
                <a:solidFill>
                  <a:schemeClr val="tx2">
                    <a:lumMod val="90000"/>
                  </a:schemeClr>
                </a:solidFill>
                <a:latin typeface="Whitney Book" pitchFamily="50" charset="0"/>
              </a:rPr>
              <a:t>pagamintų</a:t>
            </a:r>
            <a:r>
              <a:rPr lang="lt-LT" sz="2000" dirty="0">
                <a:solidFill>
                  <a:schemeClr val="tx2">
                    <a:lumMod val="90000"/>
                  </a:schemeClr>
                </a:solidFill>
                <a:latin typeface="Whitney Book" pitchFamily="50" charset="0"/>
              </a:rPr>
              <a:t> ir vidaus rinkai pateiktų baterijų ar akumuliatorių rūšis (nešiojamosios, pramoninės ar automobiliams skirtos), cheminė sudėtis (šarminės mangano, cinko anglies, ličio oksido, cinko oro, sidabro oksido, nikelio kadmio, nikelio metalų hidridų, ličio, švino rūgštinės, gyvsidabrio, nikelio geležies, kitos), tiekimo rinkai būdas (kaip atskiri gaminiai, įmontuoti į elektros ir elektroninę įrangą, įmontuoti transporto priemonėse), kiekis tonomis;</a:t>
            </a:r>
          </a:p>
        </p:txBody>
      </p:sp>
    </p:spTree>
    <p:extLst>
      <p:ext uri="{BB962C8B-B14F-4D97-AF65-F5344CB8AC3E}">
        <p14:creationId xmlns:p14="http://schemas.microsoft.com/office/powerpoint/2010/main" val="2719729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92138" y="2065040"/>
            <a:ext cx="5670630" cy="1944216"/>
          </a:xfrm>
        </p:spPr>
        <p:txBody>
          <a:bodyPr>
            <a:noAutofit/>
          </a:bodyPr>
          <a:lstStyle/>
          <a:p>
            <a:pPr marL="0" indent="0" algn="just">
              <a:lnSpc>
                <a:spcPct val="100000"/>
              </a:lnSpc>
              <a:spcBef>
                <a:spcPts val="0"/>
              </a:spcBef>
              <a:buNone/>
            </a:pPr>
            <a:r>
              <a:rPr lang="lt-LT" sz="2000" dirty="0">
                <a:solidFill>
                  <a:schemeClr val="tx2">
                    <a:lumMod val="90000"/>
                  </a:schemeClr>
                </a:solidFill>
                <a:latin typeface="Whitney Book" pitchFamily="50" charset="0"/>
              </a:rPr>
              <a:t>4. iš Lietuvos Respublikos </a:t>
            </a:r>
            <a:r>
              <a:rPr lang="lt-LT" sz="2000" b="1" dirty="0">
                <a:solidFill>
                  <a:schemeClr val="tx2">
                    <a:lumMod val="90000"/>
                  </a:schemeClr>
                </a:solidFill>
                <a:latin typeface="Whitney Book" pitchFamily="50" charset="0"/>
              </a:rPr>
              <a:t>eksportuotų</a:t>
            </a:r>
            <a:r>
              <a:rPr lang="lt-LT" sz="2000" dirty="0">
                <a:solidFill>
                  <a:schemeClr val="tx2">
                    <a:lumMod val="90000"/>
                  </a:schemeClr>
                </a:solidFill>
                <a:latin typeface="Whitney Book" pitchFamily="50" charset="0"/>
              </a:rPr>
              <a:t> ir (ar) išvežtų baterijų ar akumuliatorių rūšis (nešiojamosios, pramoninės ar automobiliams skirtos), cheminė sudėtis (šarminės mangano, cinko anglies, ličio oksido, cinko oro, sidabro oksido, nikelio kadmio, nikelio metalų hidridų, ličio, švino rūgštinės, gyvsidabrio, nikelio geležies, kitos), kiekis tonomis;</a:t>
            </a:r>
            <a:endParaRPr lang="en-US" sz="2000" dirty="0">
              <a:solidFill>
                <a:schemeClr val="tx2">
                  <a:lumMod val="90000"/>
                </a:schemeClr>
              </a:solidFill>
              <a:latin typeface="Whitney Book" pitchFamily="50" charset="0"/>
            </a:endParaRPr>
          </a:p>
        </p:txBody>
      </p:sp>
    </p:spTree>
    <p:extLst>
      <p:ext uri="{BB962C8B-B14F-4D97-AF65-F5344CB8AC3E}">
        <p14:creationId xmlns:p14="http://schemas.microsoft.com/office/powerpoint/2010/main" val="11279320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948680" y="1824067"/>
            <a:ext cx="5670630" cy="2520280"/>
          </a:xfrm>
        </p:spPr>
        <p:txBody>
          <a:bodyPr>
            <a:noAutofit/>
          </a:bodyPr>
          <a:lstStyle/>
          <a:p>
            <a:pPr marL="0" indent="0" algn="just">
              <a:lnSpc>
                <a:spcPct val="100000"/>
              </a:lnSpc>
              <a:spcBef>
                <a:spcPts val="0"/>
              </a:spcBef>
              <a:buNone/>
            </a:pPr>
            <a:r>
              <a:rPr lang="lt-LT" sz="2000" dirty="0">
                <a:solidFill>
                  <a:schemeClr val="tx2">
                    <a:lumMod val="75000"/>
                  </a:schemeClr>
                </a:solidFill>
                <a:latin typeface="Whitney Book" pitchFamily="50" charset="0"/>
              </a:rPr>
              <a:t>5. iš viso Lietuvos Respublikos </a:t>
            </a:r>
            <a:r>
              <a:rPr lang="lt-LT" sz="2000" b="1" dirty="0">
                <a:solidFill>
                  <a:schemeClr val="tx2">
                    <a:lumMod val="75000"/>
                  </a:schemeClr>
                </a:solidFill>
                <a:latin typeface="Whitney Book" pitchFamily="50" charset="0"/>
              </a:rPr>
              <a:t>vidaus rinkai pateiktų </a:t>
            </a:r>
            <a:r>
              <a:rPr lang="lt-LT" sz="2000" dirty="0">
                <a:solidFill>
                  <a:schemeClr val="tx2">
                    <a:lumMod val="75000"/>
                  </a:schemeClr>
                </a:solidFill>
                <a:latin typeface="Whitney Book" pitchFamily="50" charset="0"/>
              </a:rPr>
              <a:t>baterijų ar akumuliatorių rūšis (nešiojamosios, pramoninės ar automobiliams skirtos), cheminė sudėtis (šarminės mangano, cinko anglies, ličio oksido, cinko oro, sidabro oksido, nikelio kadmio, nikelio metalų hidridų, ličio, švino rūgštinės, gyvsidabrio, nikelio geležies, kitos), tiekimo rinkai būdas (kaip atskiri gaminiai, įmontuoti į elektros ir elektroninę įrangą, įmontuoti transporto priemonėse), kiekis tonomis.</a:t>
            </a:r>
          </a:p>
        </p:txBody>
      </p:sp>
    </p:spTree>
    <p:extLst>
      <p:ext uri="{BB962C8B-B14F-4D97-AF65-F5344CB8AC3E}">
        <p14:creationId xmlns:p14="http://schemas.microsoft.com/office/powerpoint/2010/main" val="3581494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4735" y="2432382"/>
            <a:ext cx="5724636" cy="1440160"/>
          </a:xfrm>
        </p:spPr>
        <p:txBody>
          <a:bodyPr>
            <a:normAutofit fontScale="92500" lnSpcReduction="10000"/>
          </a:bodyPr>
          <a:lstStyle/>
          <a:p>
            <a:pPr marL="68580" indent="0" algn="just">
              <a:lnSpc>
                <a:spcPct val="100000"/>
              </a:lnSpc>
              <a:buNone/>
            </a:pPr>
            <a:r>
              <a:rPr lang="lt-LT" sz="2000" dirty="0">
                <a:solidFill>
                  <a:schemeClr val="tx2">
                    <a:lumMod val="75000"/>
                  </a:schemeClr>
                </a:solidFill>
                <a:latin typeface="Whitney Book" pitchFamily="50" charset="0"/>
              </a:rPr>
              <a:t>Baterijų ar akumuliatorių, įmontuotų į prietaisus ar transporto priemones, gamintojai ir importuotojai sąrašą naujais gaminiais papildo ne vėliau kaip per tris mėnesius nuo naujo gaminio Lietuvos Respublikos vidaus rinkai tiekimo dienos.</a:t>
            </a:r>
          </a:p>
        </p:txBody>
      </p:sp>
    </p:spTree>
    <p:extLst>
      <p:ext uri="{BB962C8B-B14F-4D97-AF65-F5344CB8AC3E}">
        <p14:creationId xmlns:p14="http://schemas.microsoft.com/office/powerpoint/2010/main" val="3510616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35039" y="1339821"/>
            <a:ext cx="5724636" cy="1800200"/>
          </a:xfrm>
        </p:spPr>
        <p:txBody>
          <a:bodyPr>
            <a:noAutofit/>
          </a:bodyPr>
          <a:lstStyle/>
          <a:p>
            <a:pPr marL="0" indent="0">
              <a:lnSpc>
                <a:spcPct val="100000"/>
              </a:lnSpc>
              <a:buNone/>
            </a:pPr>
            <a:r>
              <a:rPr lang="lt-LT" sz="2000" dirty="0">
                <a:solidFill>
                  <a:schemeClr val="tx2">
                    <a:lumMod val="90000"/>
                  </a:schemeClr>
                </a:solidFill>
                <a:latin typeface="Whitney Book" pitchFamily="50" charset="0"/>
              </a:rPr>
              <a:t>LIETUVOS RESPUBLIKOS VIDAUS RINKAI TIEKIAMŲ TRANSPORTO PRIEMONIŲ APSKAITOJE NURODOMI DUOMENYS:</a:t>
            </a:r>
          </a:p>
          <a:p>
            <a:pPr>
              <a:lnSpc>
                <a:spcPct val="120000"/>
              </a:lnSpc>
            </a:pPr>
            <a:r>
              <a:rPr lang="lt-LT" sz="2000" dirty="0">
                <a:solidFill>
                  <a:schemeClr val="tx2">
                    <a:lumMod val="90000"/>
                  </a:schemeClr>
                </a:solidFill>
                <a:latin typeface="Whitney Book" pitchFamily="50" charset="0"/>
              </a:rPr>
              <a:t>gaminių (transporto priemonių) sąrašas, nurodant markę, klasę; </a:t>
            </a:r>
          </a:p>
          <a:p>
            <a:pPr>
              <a:lnSpc>
                <a:spcPct val="120000"/>
              </a:lnSpc>
            </a:pPr>
            <a:r>
              <a:rPr lang="lt-LT" sz="2000" dirty="0">
                <a:solidFill>
                  <a:schemeClr val="tx2">
                    <a:lumMod val="90000"/>
                  </a:schemeClr>
                </a:solidFill>
                <a:latin typeface="Whitney Book" pitchFamily="50" charset="0"/>
              </a:rPr>
              <a:t>Lietuvos Respublikos vidaus rinkai pateiktų transporto priemonių kiekis vienetais ir tonomis.</a:t>
            </a:r>
          </a:p>
        </p:txBody>
      </p:sp>
      <p:sp>
        <p:nvSpPr>
          <p:cNvPr id="5" name="Rectangle 4"/>
          <p:cNvSpPr/>
          <p:nvPr/>
        </p:nvSpPr>
        <p:spPr>
          <a:xfrm>
            <a:off x="776488" y="4439398"/>
            <a:ext cx="5863935" cy="1400383"/>
          </a:xfrm>
          <a:prstGeom prst="rect">
            <a:avLst/>
          </a:prstGeom>
        </p:spPr>
        <p:txBody>
          <a:bodyPr wrap="square">
            <a:spAutoFit/>
          </a:bodyPr>
          <a:lstStyle/>
          <a:p>
            <a:pPr defTabSz="457200"/>
            <a:r>
              <a:rPr lang="lt-LT" sz="1700" dirty="0">
                <a:solidFill>
                  <a:srgbClr val="EBEBEB">
                    <a:lumMod val="90000"/>
                  </a:srgbClr>
                </a:solidFill>
                <a:latin typeface="Whitney Book" pitchFamily="50" charset="0"/>
              </a:rPr>
              <a:t>Jei transporto priemonės tiekiamos rinkai kartu su jose įmontuotomis baterijomis ar akumuliatoriais, vidaus rinkai tiekiamų transporto priemonių apskaitoje transporto priemonių svoris turi būti nurodomas be baterijų ar akumuliatorių svorio.</a:t>
            </a:r>
          </a:p>
        </p:txBody>
      </p:sp>
    </p:spTree>
    <p:extLst>
      <p:ext uri="{BB962C8B-B14F-4D97-AF65-F5344CB8AC3E}">
        <p14:creationId xmlns:p14="http://schemas.microsoft.com/office/powerpoint/2010/main" val="3245139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14551" y="822986"/>
            <a:ext cx="5724636" cy="1800200"/>
          </a:xfrm>
        </p:spPr>
        <p:txBody>
          <a:bodyPr>
            <a:noAutofit/>
          </a:bodyPr>
          <a:lstStyle/>
          <a:p>
            <a:pPr marL="0" indent="0">
              <a:lnSpc>
                <a:spcPct val="100000"/>
              </a:lnSpc>
              <a:buNone/>
            </a:pPr>
            <a:r>
              <a:rPr lang="lt-LT" sz="2000" dirty="0">
                <a:solidFill>
                  <a:schemeClr val="tx2">
                    <a:lumMod val="90000"/>
                  </a:schemeClr>
                </a:solidFill>
                <a:latin typeface="Whitney Book" pitchFamily="50" charset="0"/>
              </a:rPr>
              <a:t>LIETUVOS RESPUBLIKOS VIDAUS RINKAI TIEKIAMŲ ALYVŲ APSKAITOJE NURODOMI DUOMENYS:</a:t>
            </a:r>
          </a:p>
          <a:p>
            <a:pPr>
              <a:lnSpc>
                <a:spcPct val="120000"/>
              </a:lnSpc>
            </a:pPr>
            <a:r>
              <a:rPr lang="lt-LT" sz="2000" dirty="0">
                <a:solidFill>
                  <a:schemeClr val="tx2">
                    <a:lumMod val="90000"/>
                  </a:schemeClr>
                </a:solidFill>
                <a:latin typeface="Whitney Book" pitchFamily="50" charset="0"/>
              </a:rPr>
              <a:t>gaminių (alyvų) sąrašas; </a:t>
            </a:r>
          </a:p>
          <a:p>
            <a:pPr>
              <a:lnSpc>
                <a:spcPct val="120000"/>
              </a:lnSpc>
            </a:pPr>
            <a:r>
              <a:rPr lang="lt-LT" sz="2000" dirty="0">
                <a:solidFill>
                  <a:schemeClr val="tx2">
                    <a:lumMod val="90000"/>
                  </a:schemeClr>
                </a:solidFill>
                <a:latin typeface="Whitney Book" pitchFamily="50" charset="0"/>
              </a:rPr>
              <a:t>į Lietuvos Respubliką importuotų ir (ar) įvežtų ir vidaus rinkai pateiktų alyvų kiekis tonomis</a:t>
            </a:r>
          </a:p>
          <a:p>
            <a:pPr>
              <a:lnSpc>
                <a:spcPct val="120000"/>
              </a:lnSpc>
            </a:pPr>
            <a:r>
              <a:rPr lang="lt-LT" sz="2000" dirty="0">
                <a:solidFill>
                  <a:schemeClr val="tx2">
                    <a:lumMod val="90000"/>
                  </a:schemeClr>
                </a:solidFill>
                <a:latin typeface="Whitney Book" pitchFamily="50" charset="0"/>
              </a:rPr>
              <a:t>Lietuvos Respublikoje pagamintų ir vidaus rinkai pateiktų alyvų kiekis tonomis;</a:t>
            </a:r>
          </a:p>
          <a:p>
            <a:pPr>
              <a:lnSpc>
                <a:spcPct val="120000"/>
              </a:lnSpc>
            </a:pPr>
            <a:r>
              <a:rPr lang="lt-LT" sz="2000" dirty="0">
                <a:solidFill>
                  <a:schemeClr val="tx2">
                    <a:lumMod val="90000"/>
                  </a:schemeClr>
                </a:solidFill>
                <a:latin typeface="Whitney Book" pitchFamily="50" charset="0"/>
              </a:rPr>
              <a:t>iš Lietuvos Respublikos eksportuotų ir (ar) išvežtų alyvų kiekis tonomis;</a:t>
            </a:r>
          </a:p>
          <a:p>
            <a:pPr>
              <a:lnSpc>
                <a:spcPct val="120000"/>
              </a:lnSpc>
            </a:pPr>
            <a:r>
              <a:rPr lang="lt-LT" sz="2000" dirty="0">
                <a:solidFill>
                  <a:schemeClr val="tx2">
                    <a:lumMod val="90000"/>
                  </a:schemeClr>
                </a:solidFill>
                <a:latin typeface="Whitney Book" pitchFamily="50" charset="0"/>
              </a:rPr>
              <a:t>iš viso Lietuvos Respublikos vidaus rinkai pateiktų alyvų kiekis tonomis.</a:t>
            </a:r>
          </a:p>
        </p:txBody>
      </p:sp>
    </p:spTree>
    <p:extLst>
      <p:ext uri="{BB962C8B-B14F-4D97-AF65-F5344CB8AC3E}">
        <p14:creationId xmlns:p14="http://schemas.microsoft.com/office/powerpoint/2010/main" val="371309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04190652"/>
              </p:ext>
            </p:extLst>
          </p:nvPr>
        </p:nvGraphicFramePr>
        <p:xfrm>
          <a:off x="323530" y="485292"/>
          <a:ext cx="8502116" cy="5824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Oval 16"/>
          <p:cNvSpPr/>
          <p:nvPr/>
        </p:nvSpPr>
        <p:spPr>
          <a:xfrm>
            <a:off x="2909811" y="60337"/>
            <a:ext cx="3240360" cy="2414304"/>
          </a:xfrm>
          <a:prstGeom prst="ellipse">
            <a:avLst/>
          </a:prstGeom>
          <a:solidFill>
            <a:schemeClr val="accent3">
              <a:lumMod val="40000"/>
              <a:lumOff val="60000"/>
            </a:schemeClr>
          </a:solidFill>
          <a:ln cap="rnd" cmpd="sng">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TEISINIS REGLAMENTAVIMAS (PAREIGOS)</a:t>
            </a:r>
          </a:p>
        </p:txBody>
      </p:sp>
      <p:sp>
        <p:nvSpPr>
          <p:cNvPr id="22" name="Oval 21"/>
          <p:cNvSpPr/>
          <p:nvPr/>
        </p:nvSpPr>
        <p:spPr>
          <a:xfrm>
            <a:off x="3459757" y="4865271"/>
            <a:ext cx="2229662" cy="1891025"/>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ATLIEKŲ PRIDAVIMO FINANSINĖS SĄLYGOS</a:t>
            </a:r>
          </a:p>
        </p:txBody>
      </p:sp>
      <p:sp>
        <p:nvSpPr>
          <p:cNvPr id="23" name="Oval 22"/>
          <p:cNvSpPr/>
          <p:nvPr/>
        </p:nvSpPr>
        <p:spPr>
          <a:xfrm>
            <a:off x="323530" y="2708919"/>
            <a:ext cx="2232248" cy="2069416"/>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FAKTINĖ SITUACIJA</a:t>
            </a:r>
          </a:p>
          <a:p>
            <a:pPr algn="ctr"/>
            <a:r>
              <a:rPr lang="lt-LT" sz="1400" b="1" dirty="0">
                <a:solidFill>
                  <a:schemeClr val="tx1"/>
                </a:solidFill>
                <a:latin typeface="Times New Roman" panose="02020603050405020304" pitchFamily="18" charset="0"/>
                <a:cs typeface="Times New Roman" panose="02020603050405020304" pitchFamily="18" charset="0"/>
              </a:rPr>
              <a:t>RINKOJE</a:t>
            </a:r>
          </a:p>
        </p:txBody>
      </p:sp>
      <p:sp>
        <p:nvSpPr>
          <p:cNvPr id="24" name="Title 23"/>
          <p:cNvSpPr>
            <a:spLocks noGrp="1"/>
          </p:cNvSpPr>
          <p:nvPr>
            <p:ph type="title"/>
          </p:nvPr>
        </p:nvSpPr>
        <p:spPr>
          <a:xfrm>
            <a:off x="3059833" y="2708919"/>
            <a:ext cx="3096344" cy="1584177"/>
          </a:xfrm>
        </p:spPr>
        <p:txBody>
          <a:bodyPr>
            <a:normAutofit/>
          </a:bodyPr>
          <a:lstStyle/>
          <a:p>
            <a:r>
              <a:rPr lang="lt-LT" sz="2400" b="1" dirty="0">
                <a:latin typeface="Times New Roman" panose="02020603050405020304" pitchFamily="18" charset="0"/>
                <a:cs typeface="Times New Roman" panose="02020603050405020304" pitchFamily="18" charset="0"/>
              </a:rPr>
              <a:t>ESAMA SITUACIJA ALYVOS ATLIEKŲ TVARKYMO SRITYJE</a:t>
            </a:r>
          </a:p>
        </p:txBody>
      </p:sp>
      <p:sp>
        <p:nvSpPr>
          <p:cNvPr id="11" name="Oval 10"/>
          <p:cNvSpPr/>
          <p:nvPr/>
        </p:nvSpPr>
        <p:spPr>
          <a:xfrm>
            <a:off x="6367169" y="2643956"/>
            <a:ext cx="2437725" cy="2199342"/>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GAMINTOJŲ IR IMPORTUOTOJŲ FINANSAVIMAS (A.T. </a:t>
            </a:r>
            <a:r>
              <a:rPr lang="lt-LT" sz="1400" b="1" dirty="0" smtClean="0">
                <a:solidFill>
                  <a:schemeClr val="tx1"/>
                </a:solidFill>
                <a:latin typeface="Times New Roman" panose="02020603050405020304" pitchFamily="18" charset="0"/>
                <a:cs typeface="Times New Roman" panose="02020603050405020304" pitchFamily="18" charset="0"/>
              </a:rPr>
              <a:t>0)</a:t>
            </a:r>
            <a:endParaRPr lang="lt-LT"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50959"/>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151762" y="1909884"/>
            <a:ext cx="5346594" cy="2016224"/>
          </a:xfrm>
        </p:spPr>
        <p:txBody>
          <a:bodyPr>
            <a:normAutofit fontScale="92500" lnSpcReduction="10000"/>
          </a:bodyPr>
          <a:lstStyle/>
          <a:p>
            <a:pPr marL="0" indent="0" algn="just">
              <a:lnSpc>
                <a:spcPct val="100000"/>
              </a:lnSpc>
              <a:buNone/>
            </a:pPr>
            <a:r>
              <a:rPr lang="lt-LT" sz="2000" dirty="0">
                <a:solidFill>
                  <a:schemeClr val="tx2">
                    <a:lumMod val="75000"/>
                  </a:schemeClr>
                </a:solidFill>
                <a:latin typeface="Whitney Book" pitchFamily="50" charset="0"/>
              </a:rPr>
              <a:t>Gamintojams ir importuotojams, per ataskaitinį laikotarpį Lietuvos Respublikos vidaus rinkai tiekiantiems ne daugiau kaip 0,5 tonos pakuočių atliekų bei tiekiantiems Lietuvos Respublikos vidaus rinkai verslo tikslais ne daugiau kaip 5 baterijų ar akumuliatorių, elektros ir elektroninės įrangos, transporto priemonių vienetus.</a:t>
            </a:r>
            <a:endParaRPr lang="lt-LT" dirty="0">
              <a:solidFill>
                <a:schemeClr val="tx2">
                  <a:lumMod val="75000"/>
                </a:schemeClr>
              </a:solidFill>
            </a:endParaRPr>
          </a:p>
        </p:txBody>
      </p:sp>
    </p:spTree>
    <p:extLst>
      <p:ext uri="{BB962C8B-B14F-4D97-AF65-F5344CB8AC3E}">
        <p14:creationId xmlns:p14="http://schemas.microsoft.com/office/powerpoint/2010/main" val="1746633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1823" y="2780547"/>
            <a:ext cx="4572000" cy="1569660"/>
          </a:xfrm>
          <a:prstGeom prst="rect">
            <a:avLst/>
          </a:prstGeom>
        </p:spPr>
        <p:txBody>
          <a:bodyPr>
            <a:spAutoFit/>
          </a:bodyPr>
          <a:lstStyle/>
          <a:p>
            <a:pPr algn="ctr" defTabSz="457200"/>
            <a:r>
              <a:rPr lang="lt-LT" sz="2400" dirty="0">
                <a:solidFill>
                  <a:prstClr val="white">
                    <a:lumMod val="85000"/>
                  </a:prstClr>
                </a:solidFill>
                <a:latin typeface="Whitney Semibold" pitchFamily="50" charset="0"/>
              </a:rPr>
              <a:t>APMOKESTINAMŲJŲ GAMINIŲ </a:t>
            </a:r>
            <a:r>
              <a:rPr lang="lt-LT" sz="2400" dirty="0">
                <a:solidFill>
                  <a:prstClr val="white">
                    <a:lumMod val="85000"/>
                  </a:prstClr>
                </a:solidFill>
                <a:latin typeface="Whitney Book" pitchFamily="50" charset="0"/>
              </a:rPr>
              <a:t>ATLIEKŲ TVARKYMO UŽDUOTYS IR JŲ VYKDYMAS </a:t>
            </a:r>
          </a:p>
        </p:txBody>
      </p:sp>
    </p:spTree>
    <p:extLst>
      <p:ext uri="{BB962C8B-B14F-4D97-AF65-F5344CB8AC3E}">
        <p14:creationId xmlns:p14="http://schemas.microsoft.com/office/powerpoint/2010/main" val="24932465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893515" y="264036"/>
            <a:ext cx="3567787" cy="6331796"/>
          </a:xfrm>
          <a:prstGeom prst="rect">
            <a:avLst/>
          </a:prstGeom>
        </p:spPr>
      </p:pic>
    </p:spTree>
    <p:extLst>
      <p:ext uri="{BB962C8B-B14F-4D97-AF65-F5344CB8AC3E}">
        <p14:creationId xmlns:p14="http://schemas.microsoft.com/office/powerpoint/2010/main" val="12397409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r="188" b="17866"/>
          <a:stretch/>
        </p:blipFill>
        <p:spPr>
          <a:xfrm>
            <a:off x="1755687" y="739487"/>
            <a:ext cx="3641945" cy="5396291"/>
          </a:xfrm>
          <a:prstGeom prst="rect">
            <a:avLst/>
          </a:prstGeom>
        </p:spPr>
      </p:pic>
    </p:spTree>
    <p:extLst>
      <p:ext uri="{BB962C8B-B14F-4D97-AF65-F5344CB8AC3E}">
        <p14:creationId xmlns:p14="http://schemas.microsoft.com/office/powerpoint/2010/main" val="17320424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75250" y="2001003"/>
            <a:ext cx="6319910" cy="1800200"/>
          </a:xfrm>
        </p:spPr>
        <p:txBody>
          <a:bodyPr>
            <a:noAutofit/>
          </a:bodyPr>
          <a:lstStyle/>
          <a:p>
            <a:pPr marL="0" indent="0">
              <a:lnSpc>
                <a:spcPct val="100000"/>
              </a:lnSpc>
              <a:buNone/>
            </a:pPr>
            <a:r>
              <a:rPr lang="lt-LT" sz="2000" dirty="0">
                <a:solidFill>
                  <a:schemeClr val="tx2">
                    <a:lumMod val="90000"/>
                  </a:schemeClr>
                </a:solidFill>
                <a:latin typeface="Whitney Book" pitchFamily="50" charset="0"/>
              </a:rPr>
              <a:t>ENTP tvarkymo sistema turi būti organizuota taip, kad būtų imtasi visų priemonių, užtikrinančių visų surinktų ENTP ir jų dalių perdirbimą ar kitokį naudojimą, kad nuo 2015 metų kasmet būtų vykdomos šios užduotys:</a:t>
            </a:r>
          </a:p>
          <a:p>
            <a:pPr>
              <a:lnSpc>
                <a:spcPct val="120000"/>
              </a:lnSpc>
            </a:pPr>
            <a:r>
              <a:rPr lang="lt-LT" sz="2000" dirty="0">
                <a:solidFill>
                  <a:schemeClr val="tx2">
                    <a:lumMod val="90000"/>
                  </a:schemeClr>
                </a:solidFill>
                <a:latin typeface="Whitney Book" pitchFamily="50" charset="0"/>
              </a:rPr>
              <a:t>pakartotinio naudojimo ir naudojimo procentas (pagal vienos transporto priemonės vidutinį svorį) – 95;</a:t>
            </a:r>
          </a:p>
          <a:p>
            <a:pPr fontAlgn="ctr"/>
            <a:r>
              <a:rPr lang="lt-LT" sz="2000" dirty="0">
                <a:solidFill>
                  <a:schemeClr val="tx2">
                    <a:lumMod val="90000"/>
                  </a:schemeClr>
                </a:solidFill>
                <a:latin typeface="Whitney Book" pitchFamily="50" charset="0"/>
              </a:rPr>
              <a:t>pakartotinio naudojimo ir perdirbimo procentas (pagal vienos transporto priemonės vidutinį svorį) – 85.</a:t>
            </a:r>
          </a:p>
        </p:txBody>
      </p:sp>
    </p:spTree>
    <p:extLst>
      <p:ext uri="{BB962C8B-B14F-4D97-AF65-F5344CB8AC3E}">
        <p14:creationId xmlns:p14="http://schemas.microsoft.com/office/powerpoint/2010/main" val="3413709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3162" y="515692"/>
            <a:ext cx="2599814" cy="461665"/>
          </a:xfrm>
          <a:prstGeom prst="rect">
            <a:avLst/>
          </a:prstGeom>
        </p:spPr>
        <p:txBody>
          <a:bodyPr wrap="square">
            <a:spAutoFit/>
          </a:bodyPr>
          <a:lstStyle/>
          <a:p>
            <a:pPr defTabSz="457200"/>
            <a:r>
              <a:rPr lang="lt-LT" sz="2000" dirty="0">
                <a:solidFill>
                  <a:srgbClr val="EBEBEB">
                    <a:lumMod val="75000"/>
                  </a:srgbClr>
                </a:solidFill>
                <a:latin typeface="Whitney Semibold" pitchFamily="50" charset="0"/>
              </a:rPr>
              <a:t>MOKESČIO</a:t>
            </a:r>
            <a:r>
              <a:rPr lang="lt-LT" sz="2400" dirty="0">
                <a:solidFill>
                  <a:srgbClr val="233864"/>
                </a:solidFill>
                <a:latin typeface="Whitney Semibold" pitchFamily="50" charset="0"/>
              </a:rPr>
              <a:t> </a:t>
            </a:r>
            <a:r>
              <a:rPr lang="lt-LT" sz="2000" dirty="0">
                <a:solidFill>
                  <a:srgbClr val="EBEBEB">
                    <a:lumMod val="75000"/>
                  </a:srgbClr>
                </a:solidFill>
                <a:latin typeface="Whitney Semibold" pitchFamily="50" charset="0"/>
              </a:rPr>
              <a:t>TARIFAI</a:t>
            </a:r>
          </a:p>
        </p:txBody>
      </p:sp>
      <p:pic>
        <p:nvPicPr>
          <p:cNvPr id="5" name="Picture 4"/>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39832" r="388"/>
          <a:stretch/>
        </p:blipFill>
        <p:spPr>
          <a:xfrm>
            <a:off x="1522884" y="1298713"/>
            <a:ext cx="4606042" cy="4649170"/>
          </a:xfrm>
          <a:prstGeom prst="rect">
            <a:avLst/>
          </a:prstGeom>
        </p:spPr>
      </p:pic>
    </p:spTree>
    <p:extLst>
      <p:ext uri="{BB962C8B-B14F-4D97-AF65-F5344CB8AC3E}">
        <p14:creationId xmlns:p14="http://schemas.microsoft.com/office/powerpoint/2010/main" val="3932846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161237" y="1237956"/>
            <a:ext cx="2236763" cy="4276578"/>
          </a:xfr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oAutofit/>
          </a:bodyPr>
          <a:lstStyle/>
          <a:p>
            <a:pPr>
              <a:lnSpc>
                <a:spcPct val="120000"/>
              </a:lnSpc>
            </a:pPr>
            <a:r>
              <a:rPr lang="lt-LT" dirty="0">
                <a:solidFill>
                  <a:schemeClr val="tx2">
                    <a:lumMod val="90000"/>
                  </a:schemeClr>
                </a:solidFill>
                <a:latin typeface="Whitney Book" pitchFamily="50" charset="0"/>
              </a:rPr>
              <a:t>Teikti raštišką informaciją klientams platinimo vietoje;</a:t>
            </a:r>
          </a:p>
          <a:p>
            <a:pPr>
              <a:lnSpc>
                <a:spcPct val="120000"/>
              </a:lnSpc>
            </a:pPr>
            <a:r>
              <a:rPr lang="lt-LT" dirty="0">
                <a:solidFill>
                  <a:schemeClr val="tx2">
                    <a:lumMod val="90000"/>
                  </a:schemeClr>
                </a:solidFill>
                <a:latin typeface="Whitney Book" pitchFamily="50" charset="0"/>
              </a:rPr>
              <a:t>Turėti talpas gaminių atliekų surinkimui;</a:t>
            </a:r>
          </a:p>
          <a:p>
            <a:pPr>
              <a:lnSpc>
                <a:spcPct val="120000"/>
              </a:lnSpc>
            </a:pPr>
            <a:r>
              <a:rPr lang="lt-LT" dirty="0">
                <a:solidFill>
                  <a:schemeClr val="tx2">
                    <a:lumMod val="90000"/>
                  </a:schemeClr>
                </a:solidFill>
                <a:latin typeface="Whitney Book" pitchFamily="50" charset="0"/>
              </a:rPr>
              <a:t>Pildyti priimtų produktų atliekų apskaitos žurnalą;</a:t>
            </a:r>
          </a:p>
          <a:p>
            <a:pPr>
              <a:lnSpc>
                <a:spcPct val="120000"/>
              </a:lnSpc>
            </a:pPr>
            <a:r>
              <a:rPr lang="lt-LT" dirty="0">
                <a:solidFill>
                  <a:schemeClr val="tx2">
                    <a:lumMod val="90000"/>
                  </a:schemeClr>
                </a:solidFill>
                <a:latin typeface="Whitney Book" pitchFamily="50" charset="0"/>
              </a:rPr>
              <a:t>Savalaikiai priduoti atliekas atliekų tvarkytojams.</a:t>
            </a:r>
            <a:endParaRPr lang="en-US" dirty="0">
              <a:solidFill>
                <a:schemeClr val="tx2">
                  <a:lumMod val="90000"/>
                </a:schemeClr>
              </a:solidFill>
              <a:latin typeface="Whitney Book" pitchFamily="50" charset="0"/>
            </a:endParaRPr>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8635" y="1267813"/>
            <a:ext cx="2304116" cy="4275598"/>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430880" y="570657"/>
            <a:ext cx="2599814" cy="707886"/>
          </a:xfrm>
          <a:prstGeom prst="rect">
            <a:avLst/>
          </a:prstGeom>
        </p:spPr>
        <p:txBody>
          <a:bodyPr wrap="square">
            <a:spAutoFit/>
          </a:bodyPr>
          <a:lstStyle/>
          <a:p>
            <a:pPr defTabSz="457200"/>
            <a:r>
              <a:rPr lang="lt-LT" sz="2000" dirty="0">
                <a:solidFill>
                  <a:srgbClr val="EBEBEB">
                    <a:lumMod val="75000"/>
                  </a:srgbClr>
                </a:solidFill>
                <a:latin typeface="Whitney Semibold" pitchFamily="50" charset="0"/>
              </a:rPr>
              <a:t>REIKALAVIMAI PLATINTOJAMS</a:t>
            </a:r>
          </a:p>
        </p:txBody>
      </p:sp>
    </p:spTree>
    <p:extLst>
      <p:ext uri="{BB962C8B-B14F-4D97-AF65-F5344CB8AC3E}">
        <p14:creationId xmlns:p14="http://schemas.microsoft.com/office/powerpoint/2010/main" val="2422687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4689" y="2175099"/>
            <a:ext cx="4572000" cy="1200329"/>
          </a:xfrm>
          <a:prstGeom prst="rect">
            <a:avLst/>
          </a:prstGeom>
        </p:spPr>
        <p:txBody>
          <a:bodyPr>
            <a:spAutoFit/>
          </a:bodyPr>
          <a:lstStyle/>
          <a:p>
            <a:pPr algn="ctr" defTabSz="457200"/>
            <a:r>
              <a:rPr lang="lt-LT" sz="2400" dirty="0">
                <a:solidFill>
                  <a:srgbClr val="EBEBEB">
                    <a:lumMod val="75000"/>
                  </a:srgbClr>
                </a:solidFill>
                <a:latin typeface="Whitney Semibold" pitchFamily="50" charset="0"/>
              </a:rPr>
              <a:t>KONTROLĖ IR PASIRUOŠIMAS</a:t>
            </a:r>
            <a:br>
              <a:rPr lang="lt-LT" sz="2400" dirty="0">
                <a:solidFill>
                  <a:srgbClr val="EBEBEB">
                    <a:lumMod val="75000"/>
                  </a:srgbClr>
                </a:solidFill>
                <a:latin typeface="Whitney Semibold" pitchFamily="50" charset="0"/>
              </a:rPr>
            </a:br>
            <a:r>
              <a:rPr lang="lt-LT" sz="2400" dirty="0">
                <a:solidFill>
                  <a:srgbClr val="EBEBEB">
                    <a:lumMod val="75000"/>
                  </a:srgbClr>
                </a:solidFill>
                <a:latin typeface="Whitney Book" pitchFamily="50" charset="0"/>
              </a:rPr>
              <a:t>PATIKRINIMAMS</a:t>
            </a:r>
            <a:endParaRPr lang="lt-LT" sz="2400" dirty="0">
              <a:solidFill>
                <a:srgbClr val="EBEBEB">
                  <a:lumMod val="75000"/>
                </a:srgb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550" y="4142773"/>
            <a:ext cx="1236248" cy="10875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611" y="4029278"/>
            <a:ext cx="985874" cy="1314498"/>
          </a:xfrm>
          <a:prstGeom prst="rect">
            <a:avLst/>
          </a:prstGeom>
        </p:spPr>
      </p:pic>
    </p:spTree>
    <p:extLst>
      <p:ext uri="{BB962C8B-B14F-4D97-AF65-F5344CB8AC3E}">
        <p14:creationId xmlns:p14="http://schemas.microsoft.com/office/powerpoint/2010/main" val="20903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27" y="472633"/>
            <a:ext cx="7102714" cy="707886"/>
          </a:xfrm>
          <a:prstGeom prst="rect">
            <a:avLst/>
          </a:prstGeom>
          <a:noFill/>
        </p:spPr>
        <p:txBody>
          <a:bodyPr wrap="none" rtlCol="0">
            <a:spAutoFit/>
          </a:bodyPr>
          <a:lstStyle/>
          <a:p>
            <a:pPr algn="ctr" defTabSz="457200"/>
            <a:r>
              <a:rPr lang="lt-LT" sz="2000" b="1" dirty="0">
                <a:solidFill>
                  <a:srgbClr val="EBEBEB">
                    <a:lumMod val="75000"/>
                  </a:srgbClr>
                </a:solidFill>
                <a:latin typeface="Whitney Semibold" pitchFamily="50" charset="0"/>
              </a:rPr>
              <a:t>PATIKRINIMO IŠVADA: </a:t>
            </a:r>
          </a:p>
          <a:p>
            <a:pPr defTabSz="457200"/>
            <a:r>
              <a:rPr lang="lt-LT" sz="2000" b="1" dirty="0">
                <a:solidFill>
                  <a:srgbClr val="EBEBEB">
                    <a:lumMod val="75000"/>
                  </a:srgbClr>
                </a:solidFill>
                <a:latin typeface="Whitney Book" pitchFamily="50" charset="0"/>
              </a:rPr>
              <a:t>TEISĖS AKTŲ REIKALAVIMŲ </a:t>
            </a:r>
            <a:r>
              <a:rPr lang="lt-LT" sz="2000" b="1" u="sng" dirty="0">
                <a:solidFill>
                  <a:srgbClr val="54A021">
                    <a:lumMod val="60000"/>
                    <a:lumOff val="40000"/>
                  </a:srgbClr>
                </a:solidFill>
                <a:latin typeface="Whitney Book" pitchFamily="50" charset="0"/>
              </a:rPr>
              <a:t>PAŽEIDIMŲ NENUSTATYTA</a:t>
            </a:r>
          </a:p>
        </p:txBody>
      </p:sp>
      <p:pic>
        <p:nvPicPr>
          <p:cNvPr id="5" name="Picture 4"/>
          <p:cNvPicPr>
            <a:picLocks noChangeAspect="1"/>
          </p:cNvPicPr>
          <p:nvPr/>
        </p:nvPicPr>
        <p:blipFill>
          <a:blip r:embed="rId2" cstate="print">
            <a:clrChange>
              <a:clrFrom>
                <a:srgbClr val="20345B">
                  <a:alpha val="94118"/>
                </a:srgbClr>
              </a:clrFrom>
              <a:clrTo>
                <a:srgbClr val="20345B">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6561" y="1795976"/>
            <a:ext cx="5627383" cy="3906739"/>
          </a:xfrm>
          <a:prstGeom prst="rect">
            <a:avLst/>
          </a:prstGeom>
        </p:spPr>
      </p:pic>
    </p:spTree>
    <p:extLst>
      <p:ext uri="{BB962C8B-B14F-4D97-AF65-F5344CB8AC3E}">
        <p14:creationId xmlns:p14="http://schemas.microsoft.com/office/powerpoint/2010/main" val="42728998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36947" y="537319"/>
            <a:ext cx="2000462" cy="997993"/>
          </a:xfrm>
        </p:spPr>
        <p:txBody>
          <a:bodyPr anchor="t">
            <a:normAutofit/>
          </a:bodyPr>
          <a:lstStyle/>
          <a:p>
            <a:r>
              <a:rPr lang="lt-LT" sz="2000" dirty="0">
                <a:solidFill>
                  <a:schemeClr val="tx2">
                    <a:lumMod val="90000"/>
                  </a:schemeClr>
                </a:solidFill>
                <a:latin typeface="Whitney Book" pitchFamily="50" charset="0"/>
              </a:rPr>
              <a:t>KONTROLĖS PLANAI</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34"/>
          <a:stretch/>
        </p:blipFill>
        <p:spPr>
          <a:xfrm>
            <a:off x="991027" y="1281722"/>
            <a:ext cx="5464160" cy="4403465"/>
          </a:xfrm>
          <a:prstGeom prst="rect">
            <a:avLst/>
          </a:prstGeom>
        </p:spPr>
      </p:pic>
    </p:spTree>
    <p:extLst>
      <p:ext uri="{BB962C8B-B14F-4D97-AF65-F5344CB8AC3E}">
        <p14:creationId xmlns:p14="http://schemas.microsoft.com/office/powerpoint/2010/main" val="1573070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Autofit/>
          </a:bodyPr>
          <a:lstStyle/>
          <a:p>
            <a:r>
              <a:rPr lang="lt-LT" sz="2000" b="1" dirty="0">
                <a:latin typeface="Times New Roman" panose="02020603050405020304" pitchFamily="18" charset="0"/>
                <a:cs typeface="Times New Roman" panose="02020603050405020304" pitchFamily="18" charset="0"/>
              </a:rPr>
              <a:t>APMOKESTINAMŲJŲ GAMINIŲ RINKA, ESAMA SITUACIJA APMOKESTINAMŲJŲ GAMINIŲ ATLIEKŲ TVARKYMO SRITYJE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95657622"/>
              </p:ext>
            </p:extLst>
          </p:nvPr>
        </p:nvGraphicFramePr>
        <p:xfrm>
          <a:off x="683568" y="1700808"/>
          <a:ext cx="8208912"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051722" y="1390217"/>
            <a:ext cx="5472608" cy="584775"/>
          </a:xfrm>
          <a:prstGeom prst="rect">
            <a:avLst/>
          </a:prstGeom>
        </p:spPr>
        <p:txBody>
          <a:bodyPr wrap="square">
            <a:spAutoFit/>
          </a:bodyPr>
          <a:lstStyle/>
          <a:p>
            <a:pPr algn="ctr"/>
            <a:r>
              <a:rPr lang="lt-LT" sz="1600" b="1" dirty="0">
                <a:latin typeface="Times New Roman" panose="02020603050405020304" pitchFamily="18" charset="0"/>
                <a:cs typeface="Times New Roman" panose="02020603050405020304" pitchFamily="18" charset="0"/>
              </a:rPr>
              <a:t>2015 m. LR vidaus rinkai patiektas vidaus degimo variklių degalų ir tepalų filtrų kiekis</a:t>
            </a:r>
          </a:p>
        </p:txBody>
      </p:sp>
    </p:spTree>
    <p:extLst>
      <p:ext uri="{BB962C8B-B14F-4D97-AF65-F5344CB8AC3E}">
        <p14:creationId xmlns:p14="http://schemas.microsoft.com/office/powerpoint/2010/main" val="2649416668"/>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30806" y="279088"/>
            <a:ext cx="1267757" cy="471586"/>
          </a:xfrm>
        </p:spPr>
        <p:txBody>
          <a:bodyPr anchor="t">
            <a:normAutofit fontScale="90000"/>
          </a:bodyPr>
          <a:lstStyle/>
          <a:p>
            <a:r>
              <a:rPr lang="lt-LT" sz="2000" dirty="0">
                <a:solidFill>
                  <a:schemeClr val="tx2">
                    <a:lumMod val="90000"/>
                  </a:schemeClr>
                </a:solidFill>
                <a:latin typeface="Whitney Book" pitchFamily="50" charset="0"/>
              </a:rPr>
              <a:t>KLAUSIMYNAI</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763" t="7888" r="41898" b="479"/>
          <a:stretch/>
        </p:blipFill>
        <p:spPr>
          <a:xfrm>
            <a:off x="555551" y="933555"/>
            <a:ext cx="3025525" cy="503005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185" t="8556" r="38432" b="1858"/>
          <a:stretch/>
        </p:blipFill>
        <p:spPr>
          <a:xfrm>
            <a:off x="3868934" y="933555"/>
            <a:ext cx="3023233" cy="5030050"/>
          </a:xfrm>
          <a:prstGeom prst="rect">
            <a:avLst/>
          </a:prstGeom>
        </p:spPr>
      </p:pic>
    </p:spTree>
    <p:extLst>
      <p:ext uri="{BB962C8B-B14F-4D97-AF65-F5344CB8AC3E}">
        <p14:creationId xmlns:p14="http://schemas.microsoft.com/office/powerpoint/2010/main" val="14235807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57195" y="3024923"/>
            <a:ext cx="1469550" cy="49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lt-LT" sz="2400" dirty="0">
                <a:solidFill>
                  <a:srgbClr val="EBEBEB">
                    <a:lumMod val="90000"/>
                  </a:srgbClr>
                </a:solidFill>
                <a:latin typeface="Whitney Semibold" pitchFamily="50" charset="0"/>
              </a:rPr>
              <a:t>ATSAKOMYBĖ</a:t>
            </a:r>
          </a:p>
          <a:p>
            <a:pPr>
              <a:lnSpc>
                <a:spcPct val="100000"/>
              </a:lnSpc>
            </a:pPr>
            <a:r>
              <a:rPr lang="lt-LT" sz="2400" dirty="0">
                <a:solidFill>
                  <a:srgbClr val="EBEBEB">
                    <a:lumMod val="90000"/>
                  </a:srgbClr>
                </a:solidFill>
                <a:latin typeface="Whitney Semibold" pitchFamily="50" charset="0"/>
              </a:rPr>
              <a:t/>
            </a:r>
            <a:br>
              <a:rPr lang="lt-LT" sz="2400" dirty="0">
                <a:solidFill>
                  <a:srgbClr val="EBEBEB">
                    <a:lumMod val="90000"/>
                  </a:srgbClr>
                </a:solidFill>
                <a:latin typeface="Whitney Semibold" pitchFamily="50" charset="0"/>
              </a:rPr>
            </a:br>
            <a:endParaRPr lang="lt-LT" sz="2400" dirty="0">
              <a:solidFill>
                <a:srgbClr val="EBEBEB">
                  <a:lumMod val="90000"/>
                </a:srgbClr>
              </a:solidFill>
              <a:latin typeface="Whitney Semibold" pitchFamily="50" charset="0"/>
            </a:endParaRPr>
          </a:p>
        </p:txBody>
      </p:sp>
    </p:spTree>
    <p:extLst>
      <p:ext uri="{BB962C8B-B14F-4D97-AF65-F5344CB8AC3E}">
        <p14:creationId xmlns:p14="http://schemas.microsoft.com/office/powerpoint/2010/main" val="27296055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38345" y="490822"/>
            <a:ext cx="5574278" cy="471586"/>
          </a:xfrm>
        </p:spPr>
        <p:txBody>
          <a:bodyPr anchor="t">
            <a:normAutofit fontScale="90000"/>
          </a:bodyPr>
          <a:lstStyle/>
          <a:p>
            <a:r>
              <a:rPr lang="lt-LT" sz="2000" dirty="0">
                <a:solidFill>
                  <a:schemeClr val="tx2">
                    <a:lumMod val="90000"/>
                  </a:schemeClr>
                </a:solidFill>
                <a:latin typeface="Whitney Book" pitchFamily="50" charset="0"/>
              </a:rPr>
              <a:t>ADMINISTRACINIŲ</a:t>
            </a:r>
            <a:r>
              <a:rPr lang="lt-LT" sz="2400" dirty="0">
                <a:solidFill>
                  <a:schemeClr val="tx2">
                    <a:lumMod val="90000"/>
                  </a:schemeClr>
                </a:solidFill>
                <a:latin typeface="Whitney Book" pitchFamily="50" charset="0"/>
              </a:rPr>
              <a:t> </a:t>
            </a:r>
            <a:r>
              <a:rPr lang="lt-LT" sz="2000" dirty="0">
                <a:solidFill>
                  <a:schemeClr val="tx2">
                    <a:lumMod val="90000"/>
                  </a:schemeClr>
                </a:solidFill>
                <a:latin typeface="Whitney Book" pitchFamily="50" charset="0"/>
              </a:rPr>
              <a:t>TEISĖS PAŽEIDIMŲ KODEKSAS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4703" t="8378" r="15869" b="30872"/>
          <a:stretch/>
        </p:blipFill>
        <p:spPr>
          <a:xfrm>
            <a:off x="1105300" y="1105622"/>
            <a:ext cx="5271680" cy="4859491"/>
          </a:xfrm>
          <a:prstGeom prst="rect">
            <a:avLst/>
          </a:prstGeom>
        </p:spPr>
      </p:pic>
    </p:spTree>
    <p:extLst>
      <p:ext uri="{BB962C8B-B14F-4D97-AF65-F5344CB8AC3E}">
        <p14:creationId xmlns:p14="http://schemas.microsoft.com/office/powerpoint/2010/main" val="11226946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26592" y="2452285"/>
            <a:ext cx="5670630" cy="1296144"/>
          </a:xfrm>
        </p:spPr>
        <p:txBody>
          <a:bodyPr anchor="t">
            <a:normAutofit fontScale="90000"/>
          </a:bodyPr>
          <a:lstStyle/>
          <a:p>
            <a:pPr algn="ctr">
              <a:lnSpc>
                <a:spcPct val="100000"/>
              </a:lnSpc>
            </a:pPr>
            <a:r>
              <a:rPr lang="lt-LT" sz="2400" dirty="0">
                <a:solidFill>
                  <a:schemeClr val="tx2">
                    <a:lumMod val="90000"/>
                  </a:schemeClr>
                </a:solidFill>
                <a:latin typeface="Whitney Medium" pitchFamily="50" charset="0"/>
              </a:rPr>
              <a:t>51</a:t>
            </a:r>
            <a:r>
              <a:rPr lang="lt-LT" sz="2400" baseline="30000" dirty="0">
                <a:solidFill>
                  <a:schemeClr val="tx2">
                    <a:lumMod val="90000"/>
                  </a:schemeClr>
                </a:solidFill>
                <a:latin typeface="Whitney Medium" pitchFamily="50" charset="0"/>
              </a:rPr>
              <a:t>19</a:t>
            </a:r>
            <a:r>
              <a:rPr lang="lt-LT" sz="2400" dirty="0">
                <a:solidFill>
                  <a:schemeClr val="tx2">
                    <a:lumMod val="90000"/>
                  </a:schemeClr>
                </a:solidFill>
                <a:latin typeface="Whitney Medium" pitchFamily="50" charset="0"/>
              </a:rPr>
              <a:t> STRAIPSNIS. ALYVŲ ATLIEKŲ TVARKYMO REIKALAVIMŲ NEVYKDYMAS</a:t>
            </a:r>
            <a:br>
              <a:rPr lang="lt-LT" sz="2400" dirty="0">
                <a:solidFill>
                  <a:schemeClr val="tx2">
                    <a:lumMod val="90000"/>
                  </a:schemeClr>
                </a:solidFill>
                <a:latin typeface="Whitney Medium" pitchFamily="50" charset="0"/>
              </a:rPr>
            </a:br>
            <a:r>
              <a:rPr lang="lt-LT" altLang="lt-LT" sz="2400" dirty="0">
                <a:solidFill>
                  <a:schemeClr val="accent2">
                    <a:lumMod val="60000"/>
                    <a:lumOff val="40000"/>
                  </a:schemeClr>
                </a:solidFill>
                <a:latin typeface="Whitney Medium" pitchFamily="50" charset="0"/>
              </a:rPr>
              <a:t>Baudos iki 14 481 </a:t>
            </a:r>
            <a:r>
              <a:rPr lang="lt-LT" altLang="lt-LT" sz="2400" dirty="0" err="1">
                <a:solidFill>
                  <a:schemeClr val="accent2">
                    <a:lumMod val="60000"/>
                    <a:lumOff val="40000"/>
                  </a:schemeClr>
                </a:solidFill>
                <a:latin typeface="Whitney Medium" pitchFamily="50" charset="0"/>
              </a:rPr>
              <a:t>Eur</a:t>
            </a:r>
            <a:r>
              <a:rPr lang="lt-LT" altLang="lt-LT" sz="2400" dirty="0">
                <a:solidFill>
                  <a:schemeClr val="accent2">
                    <a:lumMod val="60000"/>
                    <a:lumOff val="40000"/>
                  </a:schemeClr>
                </a:solidFill>
                <a:latin typeface="Whitney Medium" pitchFamily="50" charset="0"/>
              </a:rPr>
              <a:t>.</a:t>
            </a:r>
            <a:endParaRPr lang="lt-LT" sz="2400" dirty="0">
              <a:solidFill>
                <a:schemeClr val="accent2">
                  <a:lumMod val="60000"/>
                  <a:lumOff val="40000"/>
                </a:schemeClr>
              </a:solidFill>
              <a:latin typeface="Whitney Book" pitchFamily="50" charset="0"/>
            </a:endParaRPr>
          </a:p>
        </p:txBody>
      </p:sp>
    </p:spTree>
    <p:extLst>
      <p:ext uri="{BB962C8B-B14F-4D97-AF65-F5344CB8AC3E}">
        <p14:creationId xmlns:p14="http://schemas.microsoft.com/office/powerpoint/2010/main" val="1426675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3003" y="2437247"/>
            <a:ext cx="5506279" cy="2677656"/>
          </a:xfrm>
          <a:prstGeom prst="rect">
            <a:avLst/>
          </a:prstGeom>
        </p:spPr>
        <p:txBody>
          <a:bodyPr wrap="square">
            <a:spAutoFit/>
          </a:bodyPr>
          <a:lstStyle/>
          <a:p>
            <a:pPr algn="ctr" defTabSz="457200"/>
            <a:r>
              <a:rPr lang="lt-LT" sz="2400" dirty="0">
                <a:solidFill>
                  <a:srgbClr val="EBEBEB">
                    <a:lumMod val="90000"/>
                  </a:srgbClr>
                </a:solidFill>
                <a:latin typeface="Whitney Medium" pitchFamily="50" charset="0"/>
              </a:rPr>
              <a:t>51</a:t>
            </a:r>
            <a:r>
              <a:rPr lang="lt-LT" sz="2400" baseline="30000" dirty="0">
                <a:solidFill>
                  <a:srgbClr val="EBEBEB">
                    <a:lumMod val="90000"/>
                  </a:srgbClr>
                </a:solidFill>
                <a:latin typeface="Whitney Medium" pitchFamily="50" charset="0"/>
              </a:rPr>
              <a:t>20</a:t>
            </a:r>
            <a:r>
              <a:rPr lang="lt-LT" sz="2400" dirty="0">
                <a:solidFill>
                  <a:srgbClr val="EBEBEB">
                    <a:lumMod val="90000"/>
                  </a:srgbClr>
                </a:solidFill>
                <a:latin typeface="Whitney Medium" pitchFamily="50" charset="0"/>
              </a:rPr>
              <a:t> STRAIPSNIS. TEISĖS AKTŲ, REGLAMENTUOJANČIŲ EKSPLOATUOTI NETINKAMŲ TRANSPORTO PRIEMONIŲ TVARKYMĄ, REIKALAVIMŲ PAŽEIDIMAS</a:t>
            </a:r>
            <a:br>
              <a:rPr lang="lt-LT" sz="2400" dirty="0">
                <a:solidFill>
                  <a:srgbClr val="EBEBEB">
                    <a:lumMod val="90000"/>
                  </a:srgbClr>
                </a:solidFill>
                <a:latin typeface="Whitney Medium" pitchFamily="50" charset="0"/>
              </a:rPr>
            </a:br>
            <a:r>
              <a:rPr lang="lt-LT" altLang="lt-LT" sz="2400" dirty="0">
                <a:solidFill>
                  <a:srgbClr val="54A021">
                    <a:lumMod val="60000"/>
                    <a:lumOff val="40000"/>
                  </a:srgbClr>
                </a:solidFill>
                <a:latin typeface="Whitney Medium" pitchFamily="50" charset="0"/>
              </a:rPr>
              <a:t>Baudos iki 14 481 </a:t>
            </a:r>
            <a:r>
              <a:rPr lang="lt-LT" altLang="lt-LT" sz="2400" dirty="0" err="1">
                <a:solidFill>
                  <a:srgbClr val="54A021">
                    <a:lumMod val="60000"/>
                    <a:lumOff val="40000"/>
                  </a:srgbClr>
                </a:solidFill>
                <a:latin typeface="Whitney Medium" pitchFamily="50" charset="0"/>
              </a:rPr>
              <a:t>Eur</a:t>
            </a:r>
            <a:r>
              <a:rPr lang="lt-LT" altLang="lt-LT" sz="2400" dirty="0">
                <a:solidFill>
                  <a:srgbClr val="54A021">
                    <a:lumMod val="60000"/>
                    <a:lumOff val="40000"/>
                  </a:srgbClr>
                </a:solidFill>
                <a:latin typeface="Whitney Medium" pitchFamily="50" charset="0"/>
              </a:rPr>
              <a:t>.</a:t>
            </a:r>
            <a:endParaRPr lang="lt-LT" sz="2400" dirty="0">
              <a:solidFill>
                <a:prstClr val="white"/>
              </a:solidFill>
            </a:endParaRPr>
          </a:p>
        </p:txBody>
      </p:sp>
    </p:spTree>
    <p:extLst>
      <p:ext uri="{BB962C8B-B14F-4D97-AF65-F5344CB8AC3E}">
        <p14:creationId xmlns:p14="http://schemas.microsoft.com/office/powerpoint/2010/main" val="24036995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76283" y="2495304"/>
            <a:ext cx="5670630" cy="1296144"/>
          </a:xfrm>
        </p:spPr>
        <p:txBody>
          <a:bodyPr anchor="t">
            <a:normAutofit fontScale="90000"/>
          </a:bodyPr>
          <a:lstStyle/>
          <a:p>
            <a:pPr algn="ctr">
              <a:lnSpc>
                <a:spcPct val="100000"/>
              </a:lnSpc>
            </a:pPr>
            <a:r>
              <a:rPr lang="lt-LT" sz="2400" dirty="0">
                <a:solidFill>
                  <a:schemeClr val="tx2">
                    <a:lumMod val="90000"/>
                  </a:schemeClr>
                </a:solidFill>
                <a:latin typeface="Whitney Medium" pitchFamily="50" charset="0"/>
              </a:rPr>
              <a:t>51</a:t>
            </a:r>
            <a:r>
              <a:rPr lang="lt-LT" sz="2400" baseline="30000" dirty="0">
                <a:solidFill>
                  <a:schemeClr val="tx2">
                    <a:lumMod val="90000"/>
                  </a:schemeClr>
                </a:solidFill>
                <a:latin typeface="Whitney Medium" pitchFamily="50" charset="0"/>
              </a:rPr>
              <a:t>24</a:t>
            </a:r>
            <a:r>
              <a:rPr lang="lt-LT" sz="2400" dirty="0">
                <a:solidFill>
                  <a:schemeClr val="tx2">
                    <a:lumMod val="90000"/>
                  </a:schemeClr>
                </a:solidFill>
                <a:latin typeface="Whitney Medium" pitchFamily="50" charset="0"/>
              </a:rPr>
              <a:t> STRAIPSNIS. APMOKESTINAMŲJŲ GAMINIŲ IR JŲ ATLIEKŲ TVARKYMO REIKALAVIMŲ NEVYKDYMAS</a:t>
            </a:r>
            <a:br>
              <a:rPr lang="lt-LT" sz="2400" dirty="0">
                <a:solidFill>
                  <a:schemeClr val="tx2">
                    <a:lumMod val="90000"/>
                  </a:schemeClr>
                </a:solidFill>
                <a:latin typeface="Whitney Medium" pitchFamily="50" charset="0"/>
              </a:rPr>
            </a:br>
            <a:r>
              <a:rPr lang="lt-LT" altLang="lt-LT" sz="2400" dirty="0">
                <a:solidFill>
                  <a:schemeClr val="accent2">
                    <a:lumMod val="60000"/>
                    <a:lumOff val="40000"/>
                  </a:schemeClr>
                </a:solidFill>
                <a:latin typeface="Whitney Medium" pitchFamily="50" charset="0"/>
              </a:rPr>
              <a:t>Baudos iki 2896 </a:t>
            </a:r>
            <a:r>
              <a:rPr lang="lt-LT" altLang="lt-LT" sz="2400" dirty="0" err="1">
                <a:solidFill>
                  <a:schemeClr val="accent2">
                    <a:lumMod val="60000"/>
                    <a:lumOff val="40000"/>
                  </a:schemeClr>
                </a:solidFill>
                <a:latin typeface="Whitney Medium" pitchFamily="50" charset="0"/>
              </a:rPr>
              <a:t>Eur</a:t>
            </a:r>
            <a:r>
              <a:rPr lang="lt-LT" altLang="lt-LT" sz="2400" dirty="0">
                <a:solidFill>
                  <a:schemeClr val="accent2">
                    <a:lumMod val="60000"/>
                    <a:lumOff val="40000"/>
                  </a:schemeClr>
                </a:solidFill>
                <a:latin typeface="Whitney Medium" pitchFamily="50" charset="0"/>
              </a:rPr>
              <a:t>.</a:t>
            </a:r>
            <a:endParaRPr lang="lt-LT" sz="2400" dirty="0">
              <a:solidFill>
                <a:schemeClr val="accent2">
                  <a:lumMod val="60000"/>
                  <a:lumOff val="40000"/>
                </a:schemeClr>
              </a:solidFill>
              <a:latin typeface="Whitney Book" pitchFamily="50" charset="0"/>
            </a:endParaRPr>
          </a:p>
        </p:txBody>
      </p:sp>
    </p:spTree>
    <p:extLst>
      <p:ext uri="{BB962C8B-B14F-4D97-AF65-F5344CB8AC3E}">
        <p14:creationId xmlns:p14="http://schemas.microsoft.com/office/powerpoint/2010/main" val="3030195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18253" y="2476128"/>
            <a:ext cx="5670630" cy="1296144"/>
          </a:xfrm>
        </p:spPr>
        <p:txBody>
          <a:bodyPr anchor="t">
            <a:normAutofit fontScale="90000"/>
          </a:bodyPr>
          <a:lstStyle/>
          <a:p>
            <a:pPr algn="ctr">
              <a:lnSpc>
                <a:spcPct val="100000"/>
              </a:lnSpc>
            </a:pPr>
            <a:r>
              <a:rPr lang="lt-LT" sz="2400" dirty="0">
                <a:solidFill>
                  <a:schemeClr val="tx2">
                    <a:lumMod val="90000"/>
                  </a:schemeClr>
                </a:solidFill>
                <a:latin typeface="Whitney Medium" pitchFamily="50" charset="0"/>
              </a:rPr>
              <a:t>31 IR 32 STRAIPSNIAI. ATSAKOMYBĘ UŽ ADMINISTRACINĮ TEISĖS PAŽEIDIMĄ LENGVINANČIOS IR SUNKINANČIOS APLINKYBĖS</a:t>
            </a:r>
            <a:endParaRPr lang="lt-LT" sz="1800" dirty="0">
              <a:solidFill>
                <a:schemeClr val="tx2">
                  <a:lumMod val="90000"/>
                </a:schemeClr>
              </a:solidFill>
              <a:latin typeface="Whitney Book" pitchFamily="50" charset="0"/>
            </a:endParaRPr>
          </a:p>
        </p:txBody>
      </p:sp>
    </p:spTree>
    <p:extLst>
      <p:ext uri="{BB962C8B-B14F-4D97-AF65-F5344CB8AC3E}">
        <p14:creationId xmlns:p14="http://schemas.microsoft.com/office/powerpoint/2010/main" val="38243610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75214" y="2701415"/>
            <a:ext cx="5670630" cy="1008112"/>
          </a:xfrm>
        </p:spPr>
        <p:txBody>
          <a:bodyPr anchor="t">
            <a:normAutofit/>
          </a:bodyPr>
          <a:lstStyle/>
          <a:p>
            <a:pPr algn="ctr">
              <a:lnSpc>
                <a:spcPct val="100000"/>
              </a:lnSpc>
            </a:pPr>
            <a:r>
              <a:rPr lang="pt-BR" sz="2400" dirty="0">
                <a:solidFill>
                  <a:schemeClr val="tx2">
                    <a:lumMod val="90000"/>
                  </a:schemeClr>
                </a:solidFill>
                <a:latin typeface="Whitney Medium" pitchFamily="50" charset="0"/>
              </a:rPr>
              <a:t>NUO 2016</a:t>
            </a:r>
            <a:r>
              <a:rPr lang="lt-LT" sz="2400" dirty="0">
                <a:solidFill>
                  <a:schemeClr val="tx2">
                    <a:lumMod val="90000"/>
                  </a:schemeClr>
                </a:solidFill>
                <a:latin typeface="Whitney Medium" pitchFamily="50" charset="0"/>
              </a:rPr>
              <a:t> </a:t>
            </a:r>
            <a:r>
              <a:rPr lang="pt-BR" sz="2400" dirty="0">
                <a:solidFill>
                  <a:schemeClr val="tx2">
                    <a:lumMod val="90000"/>
                  </a:schemeClr>
                </a:solidFill>
                <a:latin typeface="Whitney Medium" pitchFamily="50" charset="0"/>
              </a:rPr>
              <a:t>08</a:t>
            </a:r>
            <a:r>
              <a:rPr lang="lt-LT" sz="2400" dirty="0">
                <a:solidFill>
                  <a:schemeClr val="tx2">
                    <a:lumMod val="90000"/>
                  </a:schemeClr>
                </a:solidFill>
                <a:latin typeface="Whitney Medium" pitchFamily="50" charset="0"/>
              </a:rPr>
              <a:t> </a:t>
            </a:r>
            <a:r>
              <a:rPr lang="pt-BR" sz="2400" dirty="0">
                <a:solidFill>
                  <a:schemeClr val="tx2">
                    <a:lumMod val="90000"/>
                  </a:schemeClr>
                </a:solidFill>
                <a:latin typeface="Whitney Medium" pitchFamily="50" charset="0"/>
              </a:rPr>
              <a:t>01 NAUJOS BAUDOS</a:t>
            </a:r>
            <a:r>
              <a:rPr lang="pt-BR" sz="2400" dirty="0">
                <a:solidFill>
                  <a:schemeClr val="accent1">
                    <a:lumMod val="60000"/>
                    <a:lumOff val="40000"/>
                  </a:schemeClr>
                </a:solidFill>
                <a:latin typeface="Whitney Medium" pitchFamily="50" charset="0"/>
              </a:rPr>
              <a:t> </a:t>
            </a:r>
            <a:r>
              <a:rPr lang="pt-BR" sz="2400" b="1" u="sng" dirty="0">
                <a:solidFill>
                  <a:schemeClr val="accent2">
                    <a:lumMod val="60000"/>
                    <a:lumOff val="40000"/>
                  </a:schemeClr>
                </a:solidFill>
                <a:effectLst>
                  <a:outerShdw blurRad="38100" dist="38100" dir="2700000" algn="tl">
                    <a:srgbClr val="000000">
                      <a:alpha val="43137"/>
                    </a:srgbClr>
                  </a:outerShdw>
                </a:effectLst>
                <a:latin typeface="Whitney Medium" pitchFamily="50" charset="0"/>
              </a:rPr>
              <a:t>JURIDINIAMS</a:t>
            </a:r>
            <a:r>
              <a:rPr lang="pt-BR" sz="2400" b="1" u="sng" dirty="0">
                <a:solidFill>
                  <a:schemeClr val="accent1">
                    <a:lumMod val="60000"/>
                    <a:lumOff val="40000"/>
                  </a:schemeClr>
                </a:solidFill>
                <a:effectLst>
                  <a:outerShdw blurRad="38100" dist="38100" dir="2700000" algn="tl">
                    <a:srgbClr val="000000">
                      <a:alpha val="43137"/>
                    </a:srgbClr>
                  </a:outerShdw>
                </a:effectLst>
                <a:latin typeface="Whitney Medium" pitchFamily="50" charset="0"/>
              </a:rPr>
              <a:t> </a:t>
            </a:r>
            <a:r>
              <a:rPr lang="pt-BR" sz="2400" dirty="0">
                <a:solidFill>
                  <a:schemeClr val="tx2">
                    <a:lumMod val="90000"/>
                  </a:schemeClr>
                </a:solidFill>
                <a:latin typeface="Whitney Medium" pitchFamily="50" charset="0"/>
              </a:rPr>
              <a:t>ASMENISMS</a:t>
            </a:r>
            <a:endParaRPr lang="lt-LT" sz="2400" dirty="0">
              <a:solidFill>
                <a:schemeClr val="tx2">
                  <a:lumMod val="90000"/>
                </a:schemeClr>
              </a:solidFill>
              <a:latin typeface="Whitney Medium" pitchFamily="50" charset="0"/>
            </a:endParaRPr>
          </a:p>
        </p:txBody>
      </p:sp>
    </p:spTree>
    <p:extLst>
      <p:ext uri="{BB962C8B-B14F-4D97-AF65-F5344CB8AC3E}">
        <p14:creationId xmlns:p14="http://schemas.microsoft.com/office/powerpoint/2010/main" val="29358718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30200" y="654669"/>
            <a:ext cx="3146504" cy="471586"/>
          </a:xfrm>
        </p:spPr>
        <p:txBody>
          <a:bodyPr anchor="t">
            <a:normAutofit fontScale="90000"/>
          </a:bodyPr>
          <a:lstStyle/>
          <a:p>
            <a:r>
              <a:rPr lang="lt-LT" sz="2000" dirty="0">
                <a:solidFill>
                  <a:schemeClr val="tx2">
                    <a:lumMod val="90000"/>
                  </a:schemeClr>
                </a:solidFill>
                <a:latin typeface="Whitney Book" pitchFamily="50" charset="0"/>
              </a:rPr>
              <a:t>APLINKOS APSAUGOS ĮSTATYMAS</a:t>
            </a: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l="3424" t="15372" r="4337" b="6245"/>
          <a:stretch>
            <a:fillRect/>
          </a:stretch>
        </p:blipFill>
        <p:spPr bwMode="auto">
          <a:xfrm>
            <a:off x="1125517" y="1930610"/>
            <a:ext cx="5344856" cy="372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rotWithShape="1">
          <a:blip r:embed="rId3">
            <a:extLst>
              <a:ext uri="{28A0092B-C50C-407E-A947-70E740481C1C}">
                <a14:useLocalDpi xmlns:a14="http://schemas.microsoft.com/office/drawing/2010/main" val="0"/>
              </a:ext>
            </a:extLst>
          </a:blip>
          <a:srcRect l="34703" t="8379" r="16266" b="80611"/>
          <a:stretch/>
        </p:blipFill>
        <p:spPr bwMode="auto">
          <a:xfrm>
            <a:off x="1125517" y="1238100"/>
            <a:ext cx="5344856" cy="85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5463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57840" y="774440"/>
            <a:ext cx="5963213" cy="4752528"/>
          </a:xfrm>
        </p:spPr>
        <p:txBody>
          <a:bodyPr anchor="t">
            <a:noAutofit/>
          </a:bodyPr>
          <a:lstStyle/>
          <a:p>
            <a:pPr algn="ctr"/>
            <a:r>
              <a:rPr lang="lt-LT" sz="2400" dirty="0">
                <a:solidFill>
                  <a:schemeClr val="tx2">
                    <a:lumMod val="90000"/>
                  </a:schemeClr>
                </a:solidFill>
                <a:latin typeface="Whitney Medium" pitchFamily="50" charset="0"/>
              </a:rPr>
              <a:t/>
            </a:r>
            <a:br>
              <a:rPr lang="lt-LT" sz="2400" dirty="0">
                <a:solidFill>
                  <a:schemeClr val="tx2">
                    <a:lumMod val="90000"/>
                  </a:schemeClr>
                </a:solidFill>
                <a:latin typeface="Whitney Medium" pitchFamily="50" charset="0"/>
              </a:rPr>
            </a:br>
            <a:r>
              <a:rPr lang="lt-LT" sz="2400" dirty="0">
                <a:solidFill>
                  <a:schemeClr val="tx2">
                    <a:lumMod val="90000"/>
                  </a:schemeClr>
                </a:solidFill>
                <a:latin typeface="Whitney Medium" pitchFamily="50" charset="0"/>
              </a:rPr>
              <a:t>94 STRAIPSNIS. JURIDINIŲ ASMENŲ ATSAKOMYBĖ UŽ GAMINIŲ (ALYVŲ, APMOKESTINAMŲJŲ GAMINIŲ, Į PRIETAISUS AR TRANSPORTO PRIEMONES ĮMONTUOTŲ BATERIJŲ IR AKUMULIATORIŲ, ELEKTROS IR ELEKTRONINĖS ĮRANGOS IR TRANSPORTO PRIEMONIŲ) TIEKIMO LIETUVOS RESPUBLIKOS VIDAUS RINKAI APSKAITOS VYKDYMO, ŠIŲ GAMINIŲ TIEKIMO LIETUVOS RESPUBLIKOS VIDAUS RINKAI APSKAITOS IR ATLIEKŲ TVARKYMO ATASKAITOS IR MOKESČIO UŽ APLINKOS TERŠIMĄ APMOKESTINAMŲJŲ GAMINIŲ ATLIEKOMIS DEKLARACIJOS TEIKIMO REIKALAVIMŲ NEVYKDYMĄ</a:t>
            </a:r>
            <a:br>
              <a:rPr lang="lt-LT" sz="2400" dirty="0">
                <a:solidFill>
                  <a:schemeClr val="tx2">
                    <a:lumMod val="90000"/>
                  </a:schemeClr>
                </a:solidFill>
                <a:latin typeface="Whitney Medium" pitchFamily="50" charset="0"/>
              </a:rPr>
            </a:br>
            <a:r>
              <a:rPr lang="lt-LT" sz="2400" dirty="0">
                <a:solidFill>
                  <a:schemeClr val="accent2">
                    <a:lumMod val="60000"/>
                    <a:lumOff val="40000"/>
                  </a:schemeClr>
                </a:solidFill>
                <a:latin typeface="Whitney Medium" pitchFamily="50" charset="0"/>
              </a:rPr>
              <a:t>Baudos iki 3000 </a:t>
            </a:r>
            <a:r>
              <a:rPr lang="lt-LT" sz="2400" dirty="0" err="1">
                <a:solidFill>
                  <a:schemeClr val="accent2">
                    <a:lumMod val="60000"/>
                    <a:lumOff val="40000"/>
                  </a:schemeClr>
                </a:solidFill>
                <a:latin typeface="Whitney Medium" pitchFamily="50" charset="0"/>
              </a:rPr>
              <a:t>Eur</a:t>
            </a:r>
            <a:r>
              <a:rPr lang="lt-LT" sz="2400" dirty="0">
                <a:solidFill>
                  <a:schemeClr val="accent2">
                    <a:lumMod val="60000"/>
                    <a:lumOff val="40000"/>
                  </a:schemeClr>
                </a:solidFill>
                <a:latin typeface="Whitney Medium" pitchFamily="50" charset="0"/>
              </a:rPr>
              <a:t>.</a:t>
            </a:r>
            <a:br>
              <a:rPr lang="lt-LT" sz="2400" dirty="0">
                <a:solidFill>
                  <a:schemeClr val="accent2">
                    <a:lumMod val="60000"/>
                    <a:lumOff val="40000"/>
                  </a:schemeClr>
                </a:solidFill>
                <a:latin typeface="Whitney Medium" pitchFamily="50" charset="0"/>
              </a:rPr>
            </a:br>
            <a:endParaRPr lang="lt-LT" sz="2400" dirty="0">
              <a:solidFill>
                <a:schemeClr val="accent2">
                  <a:lumMod val="60000"/>
                  <a:lumOff val="40000"/>
                </a:schemeClr>
              </a:solidFill>
              <a:latin typeface="Whitney Medium" pitchFamily="50" charset="0"/>
            </a:endParaRPr>
          </a:p>
        </p:txBody>
      </p:sp>
    </p:spTree>
    <p:extLst>
      <p:ext uri="{BB962C8B-B14F-4D97-AF65-F5344CB8AC3E}">
        <p14:creationId xmlns:p14="http://schemas.microsoft.com/office/powerpoint/2010/main" val="377948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363272" cy="1354162"/>
          </a:xfrm>
        </p:spPr>
        <p:txBody>
          <a:bodyPr>
            <a:noAutofit/>
          </a:bodyPr>
          <a:lstStyle/>
          <a:p>
            <a:r>
              <a:rPr lang="lt-LT" sz="2000" b="1" dirty="0">
                <a:latin typeface="Times New Roman" panose="02020603050405020304" pitchFamily="18" charset="0"/>
                <a:cs typeface="Times New Roman" panose="02020603050405020304" pitchFamily="18" charset="0"/>
              </a:rPr>
              <a:t>Informacija apie GIA narių vidaus degimo variklių degalų arba tepalų filtrų surinkimą</a:t>
            </a:r>
          </a:p>
        </p:txBody>
      </p:sp>
      <p:sp>
        <p:nvSpPr>
          <p:cNvPr id="30310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buClr>
                <a:srgbClr val="438086"/>
              </a:buClr>
              <a:buSzPct val="80000"/>
              <a:buFont typeface="Wingdings" panose="05000000000000000000" pitchFamily="2" charset="2"/>
              <a:buNone/>
            </a:pPr>
            <a:fld id="{A9B62895-9A75-4955-864D-B71F16540832}" type="slidenum">
              <a:rPr lang="lt-LT" altLang="lt-LT" sz="1200">
                <a:solidFill>
                  <a:srgbClr val="484979"/>
                </a:solidFill>
                <a:latin typeface="Times New Roman" panose="02020603050405020304" pitchFamily="18" charset="0"/>
              </a:rPr>
              <a:pPr>
                <a:buClr>
                  <a:srgbClr val="438086"/>
                </a:buClr>
                <a:buSzPct val="80000"/>
                <a:buFont typeface="Wingdings" panose="05000000000000000000" pitchFamily="2" charset="2"/>
                <a:buNone/>
              </a:pPr>
              <a:t>9</a:t>
            </a:fld>
            <a:endParaRPr lang="lt-LT" altLang="lt-LT" sz="1200">
              <a:solidFill>
                <a:srgbClr val="484979"/>
              </a:solidFill>
              <a:latin typeface="Times New Roman" panose="02020603050405020304" pitchFamily="18" charset="0"/>
            </a:endParaRPr>
          </a:p>
        </p:txBody>
      </p:sp>
      <p:graphicFrame>
        <p:nvGraphicFramePr>
          <p:cNvPr id="4" name="Chart 3"/>
          <p:cNvGraphicFramePr/>
          <p:nvPr>
            <p:extLst>
              <p:ext uri="{D42A27DB-BD31-4B8C-83A1-F6EECF244321}">
                <p14:modId xmlns:p14="http://schemas.microsoft.com/office/powerpoint/2010/main" val="2587409771"/>
              </p:ext>
            </p:extLst>
          </p:nvPr>
        </p:nvGraphicFramePr>
        <p:xfrm>
          <a:off x="611562" y="1340768"/>
          <a:ext cx="7704856" cy="51872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1273955"/>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36067" y="1511288"/>
            <a:ext cx="5670630" cy="3168352"/>
          </a:xfrm>
        </p:spPr>
        <p:txBody>
          <a:bodyPr anchor="t">
            <a:noAutofit/>
          </a:bodyPr>
          <a:lstStyle/>
          <a:p>
            <a:pPr algn="ctr"/>
            <a:r>
              <a:rPr lang="lt-LT" sz="2400" dirty="0">
                <a:solidFill>
                  <a:schemeClr val="tx2">
                    <a:lumMod val="90000"/>
                  </a:schemeClr>
                </a:solidFill>
                <a:latin typeface="Whitney Medium" pitchFamily="50" charset="0"/>
              </a:rPr>
              <a:t>95 STRAIPSNIS. JURIDINIŲ ASMENŲ ATSAKOMYBĖ UŽ GAMINIŲ (ALYVŲ, APMOKESTINAMŲJŲ GAMINIŲ, Į PRIETAISUS AR TRANSPORTO PRIEMONES ĮMONTUOTŲ BATERIJŲ IR AKUMULIATORIŲ, ELEKTROS IR ELEKTRONINĖS ĮRANGOS IR TRANSPORTO PRIEMONIŲ) IR (AR) PAKUOČIŲ TIEKIMĄ LIETUVOS RESPUBLIKOS VIDAUS RINKAI NEUŽSIREGISTRAVUS TEISĖS AKTŲ NUSTATYTA TVARKA</a:t>
            </a:r>
            <a:br>
              <a:rPr lang="lt-LT" sz="2400" dirty="0">
                <a:solidFill>
                  <a:schemeClr val="tx2">
                    <a:lumMod val="90000"/>
                  </a:schemeClr>
                </a:solidFill>
                <a:latin typeface="Whitney Medium" pitchFamily="50" charset="0"/>
              </a:rPr>
            </a:br>
            <a:r>
              <a:rPr lang="lt-LT" sz="2400" dirty="0">
                <a:solidFill>
                  <a:schemeClr val="accent2">
                    <a:lumMod val="60000"/>
                    <a:lumOff val="40000"/>
                  </a:schemeClr>
                </a:solidFill>
                <a:latin typeface="Whitney Medium" pitchFamily="50" charset="0"/>
              </a:rPr>
              <a:t>Baudos iki 3000 </a:t>
            </a:r>
            <a:r>
              <a:rPr lang="lt-LT" sz="2400" dirty="0" err="1">
                <a:solidFill>
                  <a:schemeClr val="accent2">
                    <a:lumMod val="60000"/>
                    <a:lumOff val="40000"/>
                  </a:schemeClr>
                </a:solidFill>
                <a:latin typeface="Whitney Medium" pitchFamily="50" charset="0"/>
              </a:rPr>
              <a:t>Eur</a:t>
            </a:r>
            <a:r>
              <a:rPr lang="lt-LT" sz="2400" dirty="0">
                <a:solidFill>
                  <a:schemeClr val="accent2">
                    <a:lumMod val="60000"/>
                    <a:lumOff val="40000"/>
                  </a:schemeClr>
                </a:solidFill>
                <a:latin typeface="Whitney Medium" pitchFamily="50" charset="0"/>
              </a:rPr>
              <a:t>.</a:t>
            </a:r>
            <a:r>
              <a:rPr lang="lt-LT" sz="2000" dirty="0">
                <a:solidFill>
                  <a:schemeClr val="tx2">
                    <a:lumMod val="90000"/>
                  </a:schemeClr>
                </a:solidFill>
                <a:latin typeface="Whitney Medium" pitchFamily="50" charset="0"/>
              </a:rPr>
              <a:t/>
            </a:r>
            <a:br>
              <a:rPr lang="lt-LT" sz="2000" dirty="0">
                <a:solidFill>
                  <a:schemeClr val="tx2">
                    <a:lumMod val="90000"/>
                  </a:schemeClr>
                </a:solidFill>
                <a:latin typeface="Whitney Medium" pitchFamily="50" charset="0"/>
              </a:rPr>
            </a:br>
            <a:endParaRPr lang="lt-LT" sz="2000" dirty="0">
              <a:solidFill>
                <a:schemeClr val="tx2">
                  <a:lumMod val="90000"/>
                </a:schemeClr>
              </a:solidFill>
              <a:latin typeface="Whitney Medium" pitchFamily="50" charset="0"/>
            </a:endParaRPr>
          </a:p>
        </p:txBody>
      </p:sp>
    </p:spTree>
    <p:extLst>
      <p:ext uri="{BB962C8B-B14F-4D97-AF65-F5344CB8AC3E}">
        <p14:creationId xmlns:p14="http://schemas.microsoft.com/office/powerpoint/2010/main" val="5930667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02322" y="2356416"/>
            <a:ext cx="5670630" cy="3168352"/>
          </a:xfrm>
        </p:spPr>
        <p:txBody>
          <a:bodyPr anchor="t">
            <a:noAutofit/>
          </a:bodyPr>
          <a:lstStyle/>
          <a:p>
            <a:pPr algn="ctr"/>
            <a:r>
              <a:rPr lang="lt-LT" sz="2400" dirty="0">
                <a:solidFill>
                  <a:schemeClr val="tx2">
                    <a:lumMod val="90000"/>
                  </a:schemeClr>
                </a:solidFill>
                <a:latin typeface="Whitney Medium" pitchFamily="50" charset="0"/>
              </a:rPr>
              <a:t>97 STRAIPSNIS. JURIDINIŲ ASMENŲ ATSAKOMYBĖ UŽ ATSISAKYMĄ PRIIMTI GAMINIŲ ATLIEKAS</a:t>
            </a:r>
            <a:br>
              <a:rPr lang="lt-LT" sz="2400" dirty="0">
                <a:solidFill>
                  <a:schemeClr val="tx2">
                    <a:lumMod val="90000"/>
                  </a:schemeClr>
                </a:solidFill>
                <a:latin typeface="Whitney Medium" pitchFamily="50" charset="0"/>
              </a:rPr>
            </a:br>
            <a:r>
              <a:rPr lang="lt-LT" sz="2400" dirty="0">
                <a:solidFill>
                  <a:schemeClr val="accent2">
                    <a:lumMod val="60000"/>
                    <a:lumOff val="40000"/>
                  </a:schemeClr>
                </a:solidFill>
                <a:latin typeface="Whitney Medium" pitchFamily="50" charset="0"/>
              </a:rPr>
              <a:t>Baudos iki 1700 </a:t>
            </a:r>
            <a:r>
              <a:rPr lang="lt-LT" sz="2400" dirty="0" err="1">
                <a:solidFill>
                  <a:schemeClr val="accent2">
                    <a:lumMod val="60000"/>
                    <a:lumOff val="40000"/>
                  </a:schemeClr>
                </a:solidFill>
                <a:latin typeface="Whitney Medium" pitchFamily="50" charset="0"/>
              </a:rPr>
              <a:t>Eur</a:t>
            </a:r>
            <a:r>
              <a:rPr lang="lt-LT" sz="2400" dirty="0">
                <a:solidFill>
                  <a:schemeClr val="accent2">
                    <a:lumMod val="60000"/>
                    <a:lumOff val="40000"/>
                  </a:schemeClr>
                </a:solidFill>
                <a:latin typeface="Whitney Medium" pitchFamily="50" charset="0"/>
              </a:rPr>
              <a:t>.</a:t>
            </a:r>
            <a:r>
              <a:rPr lang="lt-LT" sz="2000" dirty="0">
                <a:solidFill>
                  <a:schemeClr val="tx2">
                    <a:lumMod val="90000"/>
                  </a:schemeClr>
                </a:solidFill>
                <a:latin typeface="Whitney Medium" pitchFamily="50" charset="0"/>
              </a:rPr>
              <a:t/>
            </a:r>
            <a:br>
              <a:rPr lang="lt-LT" sz="2000" dirty="0">
                <a:solidFill>
                  <a:schemeClr val="tx2">
                    <a:lumMod val="90000"/>
                  </a:schemeClr>
                </a:solidFill>
                <a:latin typeface="Whitney Medium" pitchFamily="50" charset="0"/>
              </a:rPr>
            </a:br>
            <a:endParaRPr lang="lt-LT" sz="2000" dirty="0">
              <a:solidFill>
                <a:schemeClr val="tx2">
                  <a:lumMod val="90000"/>
                </a:schemeClr>
              </a:solidFill>
              <a:latin typeface="Whitney Medium" pitchFamily="50" charset="0"/>
            </a:endParaRPr>
          </a:p>
        </p:txBody>
      </p:sp>
    </p:spTree>
    <p:extLst>
      <p:ext uri="{BB962C8B-B14F-4D97-AF65-F5344CB8AC3E}">
        <p14:creationId xmlns:p14="http://schemas.microsoft.com/office/powerpoint/2010/main" val="26806772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1002" y="2074101"/>
            <a:ext cx="5670630" cy="3168352"/>
          </a:xfrm>
        </p:spPr>
        <p:txBody>
          <a:bodyPr anchor="t">
            <a:noAutofit/>
          </a:bodyPr>
          <a:lstStyle/>
          <a:p>
            <a:pPr algn="ctr"/>
            <a:r>
              <a:rPr lang="lt-LT" sz="2400" dirty="0">
                <a:solidFill>
                  <a:schemeClr val="tx2">
                    <a:lumMod val="90000"/>
                  </a:schemeClr>
                </a:solidFill>
                <a:latin typeface="Whitney Medium" pitchFamily="50" charset="0"/>
              </a:rPr>
              <a:t>99 STRAIPSNIS. JURIDINIŲ ASMENŲ ATSAKOMYBĖ UŽ VISUOMENĖS NEINFORMAVIMĄ GAMINIŲ IR (AR) GAMINIŲ ATLIEKŲ TVARKYMO KLAUSIMAIS</a:t>
            </a:r>
            <a:br>
              <a:rPr lang="lt-LT" sz="2400" dirty="0">
                <a:solidFill>
                  <a:schemeClr val="tx2">
                    <a:lumMod val="90000"/>
                  </a:schemeClr>
                </a:solidFill>
                <a:latin typeface="Whitney Medium" pitchFamily="50" charset="0"/>
              </a:rPr>
            </a:br>
            <a:r>
              <a:rPr lang="lt-LT" sz="2400" dirty="0">
                <a:solidFill>
                  <a:schemeClr val="accent2">
                    <a:lumMod val="60000"/>
                    <a:lumOff val="40000"/>
                  </a:schemeClr>
                </a:solidFill>
                <a:latin typeface="Whitney Medium" pitchFamily="50" charset="0"/>
              </a:rPr>
              <a:t>Baudos iki 6000 </a:t>
            </a:r>
            <a:r>
              <a:rPr lang="lt-LT" sz="2400" dirty="0" err="1">
                <a:solidFill>
                  <a:schemeClr val="accent2">
                    <a:lumMod val="60000"/>
                    <a:lumOff val="40000"/>
                  </a:schemeClr>
                </a:solidFill>
                <a:latin typeface="Whitney Medium" pitchFamily="50" charset="0"/>
              </a:rPr>
              <a:t>Eur</a:t>
            </a:r>
            <a:r>
              <a:rPr lang="lt-LT" sz="2400" dirty="0">
                <a:solidFill>
                  <a:schemeClr val="accent2">
                    <a:lumMod val="60000"/>
                    <a:lumOff val="40000"/>
                  </a:schemeClr>
                </a:solidFill>
                <a:latin typeface="Whitney Medium" pitchFamily="50" charset="0"/>
              </a:rPr>
              <a:t>.</a:t>
            </a:r>
            <a:r>
              <a:rPr lang="lt-LT" sz="2000" dirty="0">
                <a:solidFill>
                  <a:schemeClr val="accent2">
                    <a:lumMod val="60000"/>
                    <a:lumOff val="40000"/>
                  </a:schemeClr>
                </a:solidFill>
                <a:latin typeface="Whitney Medium" pitchFamily="50" charset="0"/>
              </a:rPr>
              <a:t/>
            </a:r>
            <a:br>
              <a:rPr lang="lt-LT" sz="2000" dirty="0">
                <a:solidFill>
                  <a:schemeClr val="accent2">
                    <a:lumMod val="60000"/>
                    <a:lumOff val="40000"/>
                  </a:schemeClr>
                </a:solidFill>
                <a:latin typeface="Whitney Medium" pitchFamily="50" charset="0"/>
              </a:rPr>
            </a:br>
            <a:endParaRPr lang="lt-LT" sz="2000" dirty="0">
              <a:solidFill>
                <a:schemeClr val="accent2">
                  <a:lumMod val="60000"/>
                  <a:lumOff val="40000"/>
                </a:schemeClr>
              </a:solidFill>
              <a:latin typeface="Whitney Medium" pitchFamily="50" charset="0"/>
            </a:endParaRPr>
          </a:p>
        </p:txBody>
      </p:sp>
    </p:spTree>
    <p:extLst>
      <p:ext uri="{BB962C8B-B14F-4D97-AF65-F5344CB8AC3E}">
        <p14:creationId xmlns:p14="http://schemas.microsoft.com/office/powerpoint/2010/main" val="12403874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75302" y="2420465"/>
            <a:ext cx="5670630" cy="3168352"/>
          </a:xfrm>
        </p:spPr>
        <p:txBody>
          <a:bodyPr anchor="t">
            <a:noAutofit/>
          </a:bodyPr>
          <a:lstStyle/>
          <a:p>
            <a:pPr algn="ctr"/>
            <a:r>
              <a:rPr lang="lt-LT" sz="2400" dirty="0">
                <a:solidFill>
                  <a:schemeClr val="tx2">
                    <a:lumMod val="90000"/>
                  </a:schemeClr>
                </a:solidFill>
                <a:latin typeface="Whitney Medium" pitchFamily="50" charset="0"/>
              </a:rPr>
              <a:t>102 STRAIPSNIS. JURIDINIŲ ASMENŲ ATSAKOMYBĖ UŽ GAMINIŲ ATLIEKŲ TVARKYMO NEORGANIZAVIMĄ</a:t>
            </a:r>
            <a:br>
              <a:rPr lang="lt-LT" sz="2400" dirty="0">
                <a:solidFill>
                  <a:schemeClr val="tx2">
                    <a:lumMod val="90000"/>
                  </a:schemeClr>
                </a:solidFill>
                <a:latin typeface="Whitney Medium" pitchFamily="50" charset="0"/>
              </a:rPr>
            </a:br>
            <a:r>
              <a:rPr lang="lt-LT" sz="2400" dirty="0">
                <a:solidFill>
                  <a:schemeClr val="accent2">
                    <a:lumMod val="60000"/>
                    <a:lumOff val="40000"/>
                  </a:schemeClr>
                </a:solidFill>
                <a:latin typeface="Whitney Medium" pitchFamily="50" charset="0"/>
              </a:rPr>
              <a:t>Baudos iki 14 000 </a:t>
            </a:r>
            <a:r>
              <a:rPr lang="lt-LT" sz="2400" dirty="0" err="1">
                <a:solidFill>
                  <a:schemeClr val="accent2">
                    <a:lumMod val="60000"/>
                    <a:lumOff val="40000"/>
                  </a:schemeClr>
                </a:solidFill>
                <a:latin typeface="Whitney Medium" pitchFamily="50" charset="0"/>
              </a:rPr>
              <a:t>Eur</a:t>
            </a:r>
            <a:r>
              <a:rPr lang="lt-LT" sz="2400" dirty="0">
                <a:solidFill>
                  <a:schemeClr val="accent2">
                    <a:lumMod val="60000"/>
                    <a:lumOff val="40000"/>
                  </a:schemeClr>
                </a:solidFill>
                <a:latin typeface="Whitney Medium" pitchFamily="50" charset="0"/>
              </a:rPr>
              <a:t>.</a:t>
            </a:r>
            <a:r>
              <a:rPr lang="lt-LT" sz="2000" dirty="0">
                <a:solidFill>
                  <a:schemeClr val="accent2">
                    <a:lumMod val="60000"/>
                    <a:lumOff val="40000"/>
                  </a:schemeClr>
                </a:solidFill>
                <a:latin typeface="Whitney Medium" pitchFamily="50" charset="0"/>
              </a:rPr>
              <a:t/>
            </a:r>
            <a:br>
              <a:rPr lang="lt-LT" sz="2000" dirty="0">
                <a:solidFill>
                  <a:schemeClr val="accent2">
                    <a:lumMod val="60000"/>
                    <a:lumOff val="40000"/>
                  </a:schemeClr>
                </a:solidFill>
                <a:latin typeface="Whitney Medium" pitchFamily="50" charset="0"/>
              </a:rPr>
            </a:br>
            <a:endParaRPr lang="lt-LT" sz="2000" dirty="0">
              <a:solidFill>
                <a:schemeClr val="accent2">
                  <a:lumMod val="60000"/>
                  <a:lumOff val="40000"/>
                </a:schemeClr>
              </a:solidFill>
              <a:latin typeface="Whitney Medium" pitchFamily="50" charset="0"/>
            </a:endParaRPr>
          </a:p>
        </p:txBody>
      </p:sp>
    </p:spTree>
    <p:extLst>
      <p:ext uri="{BB962C8B-B14F-4D97-AF65-F5344CB8AC3E}">
        <p14:creationId xmlns:p14="http://schemas.microsoft.com/office/powerpoint/2010/main" val="10578745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4158" y="1355222"/>
            <a:ext cx="5627383" cy="3906739"/>
          </a:xfrm>
          <a:prstGeom prst="rect">
            <a:avLst/>
          </a:prstGeom>
        </p:spPr>
      </p:pic>
    </p:spTree>
    <p:extLst>
      <p:ext uri="{BB962C8B-B14F-4D97-AF65-F5344CB8AC3E}">
        <p14:creationId xmlns:p14="http://schemas.microsoft.com/office/powerpoint/2010/main" val="16857378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2781560" y="2381526"/>
            <a:ext cx="0" cy="13350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2957631" y="2686326"/>
            <a:ext cx="3115295" cy="13350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lt-LT" sz="2400" dirty="0">
                <a:solidFill>
                  <a:srgbClr val="EBEBEB">
                    <a:lumMod val="90000"/>
                  </a:srgbClr>
                </a:solidFill>
                <a:latin typeface="Whitney Semibold" pitchFamily="50" charset="0"/>
              </a:rPr>
              <a:t>KLAUSIMŲ-ATSAKYMŲ </a:t>
            </a:r>
          </a:p>
          <a:p>
            <a:pPr>
              <a:lnSpc>
                <a:spcPct val="100000"/>
              </a:lnSpc>
            </a:pPr>
            <a:r>
              <a:rPr lang="lt-LT" sz="2400" dirty="0">
                <a:solidFill>
                  <a:srgbClr val="EBEBEB">
                    <a:lumMod val="90000"/>
                  </a:srgbClr>
                </a:solidFill>
                <a:latin typeface="Whitney Semibold" pitchFamily="50" charset="0"/>
              </a:rPr>
              <a:t>SESIJA</a:t>
            </a:r>
          </a:p>
          <a:p>
            <a:pPr>
              <a:lnSpc>
                <a:spcPct val="100000"/>
              </a:lnSpc>
            </a:pPr>
            <a:r>
              <a:rPr lang="lt-LT" sz="2400" dirty="0">
                <a:solidFill>
                  <a:srgbClr val="EBEBEB">
                    <a:lumMod val="90000"/>
                  </a:srgbClr>
                </a:solidFill>
                <a:latin typeface="Whitney Semibold" pitchFamily="50" charset="0"/>
              </a:rPr>
              <a:t/>
            </a:r>
            <a:br>
              <a:rPr lang="lt-LT" sz="2400" dirty="0">
                <a:solidFill>
                  <a:srgbClr val="EBEBEB">
                    <a:lumMod val="90000"/>
                  </a:srgbClr>
                </a:solidFill>
                <a:latin typeface="Whitney Semibold" pitchFamily="50" charset="0"/>
              </a:rPr>
            </a:br>
            <a:endParaRPr lang="lt-LT" sz="2400" dirty="0">
              <a:solidFill>
                <a:srgbClr val="EBEBEB">
                  <a:lumMod val="90000"/>
                </a:srgbClr>
              </a:solidFill>
              <a:latin typeface="Whitney Semibold" pitchFamily="50" charset="0"/>
            </a:endParaRPr>
          </a:p>
        </p:txBody>
      </p:sp>
      <p:pic>
        <p:nvPicPr>
          <p:cNvPr id="8" name="Picture 11"/>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9929" y="1872769"/>
            <a:ext cx="1627584"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6558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cid:image001.jpg@01D236BC.C1A47D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136" y="527222"/>
            <a:ext cx="5204991" cy="554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932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11.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12.xml><?xml version="1.0" encoding="utf-8"?>
<a:theme xmlns:a="http://schemas.openxmlformats.org/drawingml/2006/main" name="1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13.xml><?xml version="1.0" encoding="utf-8"?>
<a:theme xmlns:a="http://schemas.openxmlformats.org/drawingml/2006/main" name="1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14.xml><?xml version="1.0" encoding="utf-8"?>
<a:theme xmlns:a="http://schemas.openxmlformats.org/drawingml/2006/main" name="1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15.xml><?xml version="1.0" encoding="utf-8"?>
<a:theme xmlns:a="http://schemas.openxmlformats.org/drawingml/2006/main" name="1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16.xml><?xml version="1.0" encoding="utf-8"?>
<a:theme xmlns:a="http://schemas.openxmlformats.org/drawingml/2006/main" name="1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17.xml><?xml version="1.0" encoding="utf-8"?>
<a:theme xmlns:a="http://schemas.openxmlformats.org/drawingml/2006/main" name="1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18.xml><?xml version="1.0" encoding="utf-8"?>
<a:theme xmlns:a="http://schemas.openxmlformats.org/drawingml/2006/main" name="1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19.xml><?xml version="1.0" encoding="utf-8"?>
<a:theme xmlns:a="http://schemas.openxmlformats.org/drawingml/2006/main" name="1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0.xml><?xml version="1.0" encoding="utf-8"?>
<a:theme xmlns:a="http://schemas.openxmlformats.org/drawingml/2006/main" name="1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1.xml><?xml version="1.0" encoding="utf-8"?>
<a:theme xmlns:a="http://schemas.openxmlformats.org/drawingml/2006/main" name="1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2.xml><?xml version="1.0" encoding="utf-8"?>
<a:theme xmlns:a="http://schemas.openxmlformats.org/drawingml/2006/main" name="2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3.xml><?xml version="1.0" encoding="utf-8"?>
<a:theme xmlns:a="http://schemas.openxmlformats.org/drawingml/2006/main" name="2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4.xml><?xml version="1.0" encoding="utf-8"?>
<a:theme xmlns:a="http://schemas.openxmlformats.org/drawingml/2006/main" name="2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5.xml><?xml version="1.0" encoding="utf-8"?>
<a:theme xmlns:a="http://schemas.openxmlformats.org/drawingml/2006/main" name="2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6.xml><?xml version="1.0" encoding="utf-8"?>
<a:theme xmlns:a="http://schemas.openxmlformats.org/drawingml/2006/main" name="2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7.xml><?xml version="1.0" encoding="utf-8"?>
<a:theme xmlns:a="http://schemas.openxmlformats.org/drawingml/2006/main" name="2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8.xml><?xml version="1.0" encoding="utf-8"?>
<a:theme xmlns:a="http://schemas.openxmlformats.org/drawingml/2006/main" name="2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9.xml><?xml version="1.0" encoding="utf-8"?>
<a:theme xmlns:a="http://schemas.openxmlformats.org/drawingml/2006/main" name="2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0.xml><?xml version="1.0" encoding="utf-8"?>
<a:theme xmlns:a="http://schemas.openxmlformats.org/drawingml/2006/main" name="2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1.xml><?xml version="1.0" encoding="utf-8"?>
<a:theme xmlns:a="http://schemas.openxmlformats.org/drawingml/2006/main" name="2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2.xml><?xml version="1.0" encoding="utf-8"?>
<a:theme xmlns:a="http://schemas.openxmlformats.org/drawingml/2006/main" name="3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3.xml><?xml version="1.0" encoding="utf-8"?>
<a:theme xmlns:a="http://schemas.openxmlformats.org/drawingml/2006/main" name="3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4.xml><?xml version="1.0" encoding="utf-8"?>
<a:theme xmlns:a="http://schemas.openxmlformats.org/drawingml/2006/main" name="3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5.xml><?xml version="1.0" encoding="utf-8"?>
<a:theme xmlns:a="http://schemas.openxmlformats.org/drawingml/2006/main" name="3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6.xml><?xml version="1.0" encoding="utf-8"?>
<a:theme xmlns:a="http://schemas.openxmlformats.org/drawingml/2006/main" name="3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7.xml><?xml version="1.0" encoding="utf-8"?>
<a:theme xmlns:a="http://schemas.openxmlformats.org/drawingml/2006/main" name="3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8.xml><?xml version="1.0" encoding="utf-8"?>
<a:theme xmlns:a="http://schemas.openxmlformats.org/drawingml/2006/main" name="3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39.xml><?xml version="1.0" encoding="utf-8"?>
<a:theme xmlns:a="http://schemas.openxmlformats.org/drawingml/2006/main" name="3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0.xml><?xml version="1.0" encoding="utf-8"?>
<a:theme xmlns:a="http://schemas.openxmlformats.org/drawingml/2006/main" name="3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1.xml><?xml version="1.0" encoding="utf-8"?>
<a:theme xmlns:a="http://schemas.openxmlformats.org/drawingml/2006/main" name="3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2.xml><?xml version="1.0" encoding="utf-8"?>
<a:theme xmlns:a="http://schemas.openxmlformats.org/drawingml/2006/main" name="4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3.xml><?xml version="1.0" encoding="utf-8"?>
<a:theme xmlns:a="http://schemas.openxmlformats.org/drawingml/2006/main" name="4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4.xml><?xml version="1.0" encoding="utf-8"?>
<a:theme xmlns:a="http://schemas.openxmlformats.org/drawingml/2006/main" name="4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5.xml><?xml version="1.0" encoding="utf-8"?>
<a:theme xmlns:a="http://schemas.openxmlformats.org/drawingml/2006/main" name="4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6.xml><?xml version="1.0" encoding="utf-8"?>
<a:theme xmlns:a="http://schemas.openxmlformats.org/drawingml/2006/main" name="4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7.xml><?xml version="1.0" encoding="utf-8"?>
<a:theme xmlns:a="http://schemas.openxmlformats.org/drawingml/2006/main" name="4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8.xml><?xml version="1.0" encoding="utf-8"?>
<a:theme xmlns:a="http://schemas.openxmlformats.org/drawingml/2006/main" name="4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49.xml><?xml version="1.0" encoding="utf-8"?>
<a:theme xmlns:a="http://schemas.openxmlformats.org/drawingml/2006/main" name="4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5.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50.xml><?xml version="1.0" encoding="utf-8"?>
<a:theme xmlns:a="http://schemas.openxmlformats.org/drawingml/2006/main" name="4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51.xml><?xml version="1.0" encoding="utf-8"?>
<a:theme xmlns:a="http://schemas.openxmlformats.org/drawingml/2006/main" name="4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52.xml><?xml version="1.0" encoding="utf-8"?>
<a:theme xmlns:a="http://schemas.openxmlformats.org/drawingml/2006/main" name="5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53.xml><?xml version="1.0" encoding="utf-8"?>
<a:theme xmlns:a="http://schemas.openxmlformats.org/drawingml/2006/main" name="5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54.xml><?xml version="1.0" encoding="utf-8"?>
<a:theme xmlns:a="http://schemas.openxmlformats.org/drawingml/2006/main" name="5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55.xml><?xml version="1.0" encoding="utf-8"?>
<a:theme xmlns:a="http://schemas.openxmlformats.org/drawingml/2006/main" name="5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56.xml><?xml version="1.0" encoding="utf-8"?>
<a:theme xmlns:a="http://schemas.openxmlformats.org/drawingml/2006/main" name="5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7.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8.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9.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
  <TotalTime>4941</TotalTime>
  <Words>2469</Words>
  <Application>Microsoft Office PowerPoint</Application>
  <PresentationFormat>On-screen Show (4:3)</PresentationFormat>
  <Paragraphs>297</Paragraphs>
  <Slides>96</Slides>
  <Notes>3</Notes>
  <HiddenSlides>0</HiddenSlides>
  <MMClips>0</MMClips>
  <ScaleCrop>false</ScaleCrop>
  <HeadingPairs>
    <vt:vector size="4" baseType="variant">
      <vt:variant>
        <vt:lpstr>Theme</vt:lpstr>
      </vt:variant>
      <vt:variant>
        <vt:i4>56</vt:i4>
      </vt:variant>
      <vt:variant>
        <vt:lpstr>Slide Titles</vt:lpstr>
      </vt:variant>
      <vt:variant>
        <vt:i4>96</vt:i4>
      </vt:variant>
    </vt:vector>
  </HeadingPairs>
  <TitlesOfParts>
    <vt:vector size="152" baseType="lpstr">
      <vt:lpstr>Office Theme</vt:lpstr>
      <vt:lpstr>Facet</vt:lpstr>
      <vt:lpstr>1_Facet</vt:lpstr>
      <vt:lpstr>2_Facet</vt:lpstr>
      <vt:lpstr>3_Facet</vt:lpstr>
      <vt:lpstr>4_Facet</vt:lpstr>
      <vt:lpstr>5_Facet</vt:lpstr>
      <vt:lpstr>6_Facet</vt:lpstr>
      <vt:lpstr>7_Facet</vt:lpstr>
      <vt:lpstr>8_Facet</vt:lpstr>
      <vt:lpstr>9_Facet</vt:lpstr>
      <vt:lpstr>10_Facet</vt:lpstr>
      <vt:lpstr>11_Facet</vt:lpstr>
      <vt:lpstr>12_Facet</vt:lpstr>
      <vt:lpstr>13_Facet</vt:lpstr>
      <vt:lpstr>14_Facet</vt:lpstr>
      <vt:lpstr>15_Facet</vt:lpstr>
      <vt:lpstr>16_Facet</vt:lpstr>
      <vt:lpstr>17_Facet</vt:lpstr>
      <vt:lpstr>18_Facet</vt:lpstr>
      <vt:lpstr>19_Facet</vt:lpstr>
      <vt:lpstr>20_Facet</vt:lpstr>
      <vt:lpstr>21_Facet</vt:lpstr>
      <vt:lpstr>22_Facet</vt:lpstr>
      <vt:lpstr>23_Facet</vt:lpstr>
      <vt:lpstr>24_Facet</vt:lpstr>
      <vt:lpstr>25_Facet</vt:lpstr>
      <vt:lpstr>26_Facet</vt:lpstr>
      <vt:lpstr>27_Facet</vt:lpstr>
      <vt:lpstr>28_Facet</vt:lpstr>
      <vt:lpstr>29_Facet</vt:lpstr>
      <vt:lpstr>30_Facet</vt:lpstr>
      <vt:lpstr>31_Facet</vt:lpstr>
      <vt:lpstr>32_Facet</vt:lpstr>
      <vt:lpstr>33_Facet</vt:lpstr>
      <vt:lpstr>34_Facet</vt:lpstr>
      <vt:lpstr>35_Facet</vt:lpstr>
      <vt:lpstr>36_Facet</vt:lpstr>
      <vt:lpstr>37_Facet</vt:lpstr>
      <vt:lpstr>38_Facet</vt:lpstr>
      <vt:lpstr>39_Facet</vt:lpstr>
      <vt:lpstr>40_Facet</vt:lpstr>
      <vt:lpstr>41_Facet</vt:lpstr>
      <vt:lpstr>42_Facet</vt:lpstr>
      <vt:lpstr>43_Facet</vt:lpstr>
      <vt:lpstr>44_Facet</vt:lpstr>
      <vt:lpstr>45_Facet</vt:lpstr>
      <vt:lpstr>46_Facet</vt:lpstr>
      <vt:lpstr>47_Facet</vt:lpstr>
      <vt:lpstr>48_Facet</vt:lpstr>
      <vt:lpstr>49_Facet</vt:lpstr>
      <vt:lpstr>50_Facet</vt:lpstr>
      <vt:lpstr>51_Facet</vt:lpstr>
      <vt:lpstr>52_Facet</vt:lpstr>
      <vt:lpstr>53_Facet</vt:lpstr>
      <vt:lpstr>54_Facet</vt:lpstr>
      <vt:lpstr>GAMINIŲ RINKA Lietuvoje, ESAMA SITUACIJA ATLIEKŲ TVARKYMO SRITYJE. Gaminių ATLIEKŲ surinkimo sistema, atliekų TVARKYMO ORGANIZAVIMAS ir finansavimas</vt:lpstr>
      <vt:lpstr>ALYVOS RINKA, ESAMA SITUACIJA  ALYVOS ATLIEKŲ TVARKYMO SRITYJE</vt:lpstr>
      <vt:lpstr>Informacija apie alyvos gamintojų ir importuotojų pareigų vykdymą</vt:lpstr>
      <vt:lpstr>Informacija apie GIA narių alyvos atliekų surinkimą</vt:lpstr>
      <vt:lpstr>Pasaulinės naftos rinkos ir alyvų atliekų kainos</vt:lpstr>
      <vt:lpstr>Alyvos atliekų surinkimo kainos ir jų pokytis</vt:lpstr>
      <vt:lpstr>ESAMA SITUACIJA ALYVOS ATLIEKŲ TVARKYMO SRITYJE</vt:lpstr>
      <vt:lpstr>APMOKESTINAMŲJŲ GAMINIŲ RINKA, ESAMA SITUACIJA APMOKESTINAMŲJŲ GAMINIŲ ATLIEKŲ TVARKYMO SRITYJE</vt:lpstr>
      <vt:lpstr>Informacija apie GIA narių vidaus degimo variklių degalų arba tepalų filtrų surinkimą</vt:lpstr>
      <vt:lpstr>PowerPoint Presentation</vt:lpstr>
      <vt:lpstr>Informacija apie GIA narių vidaus degimo variklių oro filtrų surinkimą ir perdirbimą</vt:lpstr>
      <vt:lpstr>PowerPoint Presentation</vt:lpstr>
      <vt:lpstr>Informacija apie GIA narių hidraulinių (tepalinių) amortizatorių surinkimą ir perdirbimą</vt:lpstr>
      <vt:lpstr>ESAMA SITUACIJA APMOKESTINAMŲJŲ GAMINIŲ (IŠSKYRUS PADANGAS) ATLIEKŲ TVARKYMO SRITYJE</vt:lpstr>
      <vt:lpstr>PowerPoint Presentation</vt:lpstr>
      <vt:lpstr>Informacija apie GIA narių padangų surinkimą ir perdirbimą</vt:lpstr>
      <vt:lpstr>Padangų tvarkymo sąnaudos</vt:lpstr>
      <vt:lpstr>ESAMA SITUACIJA PADANGŲATLIEKŲ TVARKYMO SRITYJE</vt:lpstr>
      <vt:lpstr>2015 m.  importuotojų LR vidaus rinkai patiektas nešiojamųjų baterijų ir akumuliatorių kiekis (t)</vt:lpstr>
      <vt:lpstr>2015 m. importuotojų LR vidaus rinkai patiektas automobiliams skirtų bei pramoninių baterijų ar akumuliatorių kiekis (t)</vt:lpstr>
      <vt:lpstr>ESAMA SITUACIJA BATERIJŲ IR AKUMULIATORIŲ ATLIEKŲ TVARKYMO SRITYJE</vt:lpstr>
      <vt:lpstr>TRANSPORTO PRIEMONIŲ RINKA, SITUACIJA EKSPLOATUOTI NETINKAMŲ TRANSPORTO PRIEMONIŲ TVARKYMO SRITYJE</vt:lpstr>
      <vt:lpstr>LR vidaus rinkai patiektas TP kiekis, vnt.</vt:lpstr>
      <vt:lpstr>GIA narių (TP importuotojų) augimas 2013-2016 m.</vt:lpstr>
      <vt:lpstr>ESAMA SITUACIJA TRANSPORTO PRIEMONIŲ ATLIEKŲ TVARKYMO SRITYJE</vt:lpstr>
      <vt:lpstr>PowerPoint Presentation</vt:lpstr>
      <vt:lpstr>LR Vyriausybės nustatytos surinktų ENTP ir jų dalių perdirbimo ar kitokio naudojimo užduotys:</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Informacija apie projektą galima rasti internete</vt:lpstr>
      <vt:lpstr>PowerPoint Presentation</vt:lpstr>
      <vt:lpstr>AČIŪ UŽ DĖMESĮ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KONTROLĖS PLANAI</vt:lpstr>
      <vt:lpstr>KLAUSIMYNAI</vt:lpstr>
      <vt:lpstr>PowerPoint Presentation</vt:lpstr>
      <vt:lpstr>ADMINISTRACINIŲ TEISĖS PAŽEIDIMŲ KODEKSAS</vt:lpstr>
      <vt:lpstr>5119 STRAIPSNIS. ALYVŲ ATLIEKŲ TVARKYMO REIKALAVIMŲ NEVYKDYMAS Baudos iki 14 481 Eur.</vt:lpstr>
      <vt:lpstr>PowerPoint Presentation</vt:lpstr>
      <vt:lpstr>5124 STRAIPSNIS. APMOKESTINAMŲJŲ GAMINIŲ IR JŲ ATLIEKŲ TVARKYMO REIKALAVIMŲ NEVYKDYMAS Baudos iki 2896 Eur.</vt:lpstr>
      <vt:lpstr>31 IR 32 STRAIPSNIAI. ATSAKOMYBĘ UŽ ADMINISTRACINĮ TEISĖS PAŽEIDIMĄ LENGVINANČIOS IR SUNKINANČIOS APLINKYBĖS</vt:lpstr>
      <vt:lpstr>NUO 2016 08 01 NAUJOS BAUDOS JURIDINIAMS ASMENISMS</vt:lpstr>
      <vt:lpstr>APLINKOS APSAUGOS ĮSTATYMAS</vt:lpstr>
      <vt:lpstr> 94 STRAIPSNIS. JURIDINIŲ ASMENŲ ATSAKOMYBĖ UŽ GAMINIŲ (ALYVŲ, APMOKESTINAMŲJŲ GAMINIŲ, Į PRIETAISUS AR TRANSPORTO PRIEMONES ĮMONTUOTŲ BATERIJŲ IR AKUMULIATORIŲ, ELEKTROS IR ELEKTRONINĖS ĮRANGOS IR TRANSPORTO PRIEMONIŲ) TIEKIMO LIETUVOS RESPUBLIKOS VIDAUS RINKAI APSKAITOS VYKDYMO, ŠIŲ GAMINIŲ TIEKIMO LIETUVOS RESPUBLIKOS VIDAUS RINKAI APSKAITOS IR ATLIEKŲ TVARKYMO ATASKAITOS IR MOKESČIO UŽ APLINKOS TERŠIMĄ APMOKESTINAMŲJŲ GAMINIŲ ATLIEKOMIS DEKLARACIJOS TEIKIMO REIKALAVIMŲ NEVYKDYMĄ Baudos iki 3000 Eur. </vt:lpstr>
      <vt:lpstr>95 STRAIPSNIS. JURIDINIŲ ASMENŲ ATSAKOMYBĖ UŽ GAMINIŲ (ALYVŲ, APMOKESTINAMŲJŲ GAMINIŲ, Į PRIETAISUS AR TRANSPORTO PRIEMONES ĮMONTUOTŲ BATERIJŲ IR AKUMULIATORIŲ, ELEKTROS IR ELEKTRONINĖS ĮRANGOS IR TRANSPORTO PRIEMONIŲ) IR (AR) PAKUOČIŲ TIEKIMĄ LIETUVOS RESPUBLIKOS VIDAUS RINKAI NEUŽSIREGISTRAVUS TEISĖS AKTŲ NUSTATYTA TVARKA Baudos iki 3000 Eur. </vt:lpstr>
      <vt:lpstr>97 STRAIPSNIS. JURIDINIŲ ASMENŲ ATSAKOMYBĖ UŽ ATSISAKYMĄ PRIIMTI GAMINIŲ ATLIEKAS Baudos iki 1700 Eur. </vt:lpstr>
      <vt:lpstr>99 STRAIPSNIS. JURIDINIŲ ASMENŲ ATSAKOMYBĖ UŽ VISUOMENĖS NEINFORMAVIMĄ GAMINIŲ IR (AR) GAMINIŲ ATLIEKŲ TVARKYMO KLAUSIMAIS Baudos iki 6000 Eur. </vt:lpstr>
      <vt:lpstr>102 STRAIPSNIS. JURIDINIŲ ASMENŲ ATSAKOMYBĖ UŽ GAMINIŲ ATLIEKŲ TVARKYMO NEORGANIZAVIMĄ Baudos iki 14 000 Eur.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User</cp:lastModifiedBy>
  <cp:revision>326</cp:revision>
  <cp:lastPrinted>2016-10-25T11:46:33Z</cp:lastPrinted>
  <dcterms:created xsi:type="dcterms:W3CDTF">2014-09-15T12:47:42Z</dcterms:created>
  <dcterms:modified xsi:type="dcterms:W3CDTF">2016-11-08T13:56:43Z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