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2.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 id="2147483712" r:id="rId28"/>
    <p:sldMasterId id="2147483714" r:id="rId29"/>
    <p:sldMasterId id="2147483716" r:id="rId30"/>
    <p:sldMasterId id="2147483718" r:id="rId31"/>
    <p:sldMasterId id="2147483720" r:id="rId32"/>
    <p:sldMasterId id="2147483722" r:id="rId33"/>
    <p:sldMasterId id="2147483724" r:id="rId34"/>
    <p:sldMasterId id="2147483726" r:id="rId35"/>
    <p:sldMasterId id="2147483728" r:id="rId36"/>
    <p:sldMasterId id="2147483730" r:id="rId37"/>
    <p:sldMasterId id="2147483732" r:id="rId38"/>
    <p:sldMasterId id="2147483734" r:id="rId39"/>
    <p:sldMasterId id="2147483736" r:id="rId40"/>
    <p:sldMasterId id="2147483738" r:id="rId41"/>
    <p:sldMasterId id="2147483740" r:id="rId42"/>
    <p:sldMasterId id="2147483742" r:id="rId43"/>
    <p:sldMasterId id="2147483744" r:id="rId44"/>
  </p:sldMasterIdLst>
  <p:notesMasterIdLst>
    <p:notesMasterId r:id="rId127"/>
  </p:notesMasterIdLst>
  <p:sldIdLst>
    <p:sldId id="415" r:id="rId45"/>
    <p:sldId id="640" r:id="rId46"/>
    <p:sldId id="641" r:id="rId47"/>
    <p:sldId id="657" r:id="rId48"/>
    <p:sldId id="642" r:id="rId49"/>
    <p:sldId id="651" r:id="rId50"/>
    <p:sldId id="626" r:id="rId51"/>
    <p:sldId id="638" r:id="rId52"/>
    <p:sldId id="617" r:id="rId53"/>
    <p:sldId id="647" r:id="rId54"/>
    <p:sldId id="648" r:id="rId55"/>
    <p:sldId id="643" r:id="rId56"/>
    <p:sldId id="645" r:id="rId57"/>
    <p:sldId id="625" r:id="rId58"/>
    <p:sldId id="590" r:id="rId59"/>
    <p:sldId id="650" r:id="rId60"/>
    <p:sldId id="658" r:id="rId61"/>
    <p:sldId id="659" r:id="rId62"/>
    <p:sldId id="589" r:id="rId63"/>
    <p:sldId id="630" r:id="rId64"/>
    <p:sldId id="653" r:id="rId65"/>
    <p:sldId id="652" r:id="rId66"/>
    <p:sldId id="631" r:id="rId67"/>
    <p:sldId id="632" r:id="rId68"/>
    <p:sldId id="633" r:id="rId69"/>
    <p:sldId id="636" r:id="rId70"/>
    <p:sldId id="649" r:id="rId71"/>
    <p:sldId id="605" r:id="rId72"/>
    <p:sldId id="654" r:id="rId73"/>
    <p:sldId id="656" r:id="rId74"/>
    <p:sldId id="616" r:id="rId75"/>
    <p:sldId id="606" r:id="rId76"/>
    <p:sldId id="575" r:id="rId77"/>
    <p:sldId id="568" r:id="rId78"/>
    <p:sldId id="565" r:id="rId79"/>
    <p:sldId id="567" r:id="rId80"/>
    <p:sldId id="569" r:id="rId81"/>
    <p:sldId id="467" r:id="rId82"/>
    <p:sldId id="451" r:id="rId83"/>
    <p:sldId id="660" r:id="rId84"/>
    <p:sldId id="661" r:id="rId85"/>
    <p:sldId id="662" r:id="rId86"/>
    <p:sldId id="663" r:id="rId87"/>
    <p:sldId id="664" r:id="rId88"/>
    <p:sldId id="665" r:id="rId89"/>
    <p:sldId id="666" r:id="rId90"/>
    <p:sldId id="667" r:id="rId91"/>
    <p:sldId id="668" r:id="rId92"/>
    <p:sldId id="669" r:id="rId93"/>
    <p:sldId id="670" r:id="rId94"/>
    <p:sldId id="671" r:id="rId95"/>
    <p:sldId id="672" r:id="rId96"/>
    <p:sldId id="673" r:id="rId97"/>
    <p:sldId id="674" r:id="rId98"/>
    <p:sldId id="675" r:id="rId99"/>
    <p:sldId id="676" r:id="rId100"/>
    <p:sldId id="677" r:id="rId101"/>
    <p:sldId id="678" r:id="rId102"/>
    <p:sldId id="679" r:id="rId103"/>
    <p:sldId id="680" r:id="rId104"/>
    <p:sldId id="681" r:id="rId105"/>
    <p:sldId id="682" r:id="rId106"/>
    <p:sldId id="683" r:id="rId107"/>
    <p:sldId id="684" r:id="rId108"/>
    <p:sldId id="685" r:id="rId109"/>
    <p:sldId id="686" r:id="rId110"/>
    <p:sldId id="687" r:id="rId111"/>
    <p:sldId id="688" r:id="rId112"/>
    <p:sldId id="689" r:id="rId113"/>
    <p:sldId id="690" r:id="rId114"/>
    <p:sldId id="691" r:id="rId115"/>
    <p:sldId id="692" r:id="rId116"/>
    <p:sldId id="693" r:id="rId117"/>
    <p:sldId id="694" r:id="rId118"/>
    <p:sldId id="695" r:id="rId119"/>
    <p:sldId id="696" r:id="rId120"/>
    <p:sldId id="697" r:id="rId121"/>
    <p:sldId id="698" r:id="rId122"/>
    <p:sldId id="699" r:id="rId123"/>
    <p:sldId id="700" r:id="rId124"/>
    <p:sldId id="701" r:id="rId125"/>
    <p:sldId id="702" r:id="rId126"/>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FDF"/>
    <a:srgbClr val="FFFF66"/>
    <a:srgbClr val="CCFF99"/>
    <a:srgbClr val="4DC844"/>
    <a:srgbClr val="FFFFCC"/>
    <a:srgbClr val="99CC00"/>
    <a:srgbClr val="FFFF99"/>
    <a:srgbClr val="CCFF66"/>
    <a:srgbClr val="4AA729"/>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3542" autoAdjust="0"/>
  </p:normalViewPr>
  <p:slideViewPr>
    <p:cSldViewPr>
      <p:cViewPr>
        <p:scale>
          <a:sx n="76" d="100"/>
          <a:sy n="76" d="100"/>
        </p:scale>
        <p:origin x="-113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3.xml"/><Relationship Id="rId63" Type="http://schemas.openxmlformats.org/officeDocument/2006/relationships/slide" Target="slides/slide19.xml"/><Relationship Id="rId68" Type="http://schemas.openxmlformats.org/officeDocument/2006/relationships/slide" Target="slides/slide24.xml"/><Relationship Id="rId84" Type="http://schemas.openxmlformats.org/officeDocument/2006/relationships/slide" Target="slides/slide40.xml"/><Relationship Id="rId89" Type="http://schemas.openxmlformats.org/officeDocument/2006/relationships/slide" Target="slides/slide45.xml"/><Relationship Id="rId112" Type="http://schemas.openxmlformats.org/officeDocument/2006/relationships/slide" Target="slides/slide68.xml"/><Relationship Id="rId16" Type="http://schemas.openxmlformats.org/officeDocument/2006/relationships/slideMaster" Target="slideMasters/slideMaster16.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9.xml"/><Relationship Id="rId58" Type="http://schemas.openxmlformats.org/officeDocument/2006/relationships/slide" Target="slides/slide14.xml"/><Relationship Id="rId74" Type="http://schemas.openxmlformats.org/officeDocument/2006/relationships/slide" Target="slides/slide30.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46.xml"/><Relationship Id="rId95"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4.xml"/><Relationship Id="rId56" Type="http://schemas.openxmlformats.org/officeDocument/2006/relationships/slide" Target="slides/slide12.xml"/><Relationship Id="rId64" Type="http://schemas.openxmlformats.org/officeDocument/2006/relationships/slide" Target="slides/slide20.xml"/><Relationship Id="rId69" Type="http://schemas.openxmlformats.org/officeDocument/2006/relationships/slide" Target="slides/slide25.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13" Type="http://schemas.openxmlformats.org/officeDocument/2006/relationships/slide" Target="slides/slide69.xml"/><Relationship Id="rId118" Type="http://schemas.openxmlformats.org/officeDocument/2006/relationships/slide" Target="slides/slide74.xml"/><Relationship Id="rId126"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80" Type="http://schemas.openxmlformats.org/officeDocument/2006/relationships/slide" Target="slides/slide36.xml"/><Relationship Id="rId85" Type="http://schemas.openxmlformats.org/officeDocument/2006/relationships/slide" Target="slides/slide41.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103" Type="http://schemas.openxmlformats.org/officeDocument/2006/relationships/slide" Target="slides/slide59.xml"/><Relationship Id="rId108" Type="http://schemas.openxmlformats.org/officeDocument/2006/relationships/slide" Target="slides/slide64.xml"/><Relationship Id="rId116" Type="http://schemas.openxmlformats.org/officeDocument/2006/relationships/slide" Target="slides/slide72.xml"/><Relationship Id="rId124" Type="http://schemas.openxmlformats.org/officeDocument/2006/relationships/slide" Target="slides/slide80.xml"/><Relationship Id="rId129"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slide" Target="slides/slide26.xml"/><Relationship Id="rId75" Type="http://schemas.openxmlformats.org/officeDocument/2006/relationships/slide" Target="slides/slide31.xml"/><Relationship Id="rId83" Type="http://schemas.openxmlformats.org/officeDocument/2006/relationships/slide" Target="slides/slide39.xml"/><Relationship Id="rId88" Type="http://schemas.openxmlformats.org/officeDocument/2006/relationships/slide" Target="slides/slide44.xml"/><Relationship Id="rId91" Type="http://schemas.openxmlformats.org/officeDocument/2006/relationships/slide" Target="slides/slide47.xml"/><Relationship Id="rId96" Type="http://schemas.openxmlformats.org/officeDocument/2006/relationships/slide" Target="slides/slide52.xml"/><Relationship Id="rId111"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5.xml"/><Relationship Id="rId57" Type="http://schemas.openxmlformats.org/officeDocument/2006/relationships/slide" Target="slides/slide13.xml"/><Relationship Id="rId106" Type="http://schemas.openxmlformats.org/officeDocument/2006/relationships/slide" Target="slides/slide62.xml"/><Relationship Id="rId114" Type="http://schemas.openxmlformats.org/officeDocument/2006/relationships/slide" Target="slides/slide70.xml"/><Relationship Id="rId119" Type="http://schemas.openxmlformats.org/officeDocument/2006/relationships/slide" Target="slides/slide75.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slide" Target="slides/slide34.xml"/><Relationship Id="rId81" Type="http://schemas.openxmlformats.org/officeDocument/2006/relationships/slide" Target="slides/slide37.xml"/><Relationship Id="rId86" Type="http://schemas.openxmlformats.org/officeDocument/2006/relationships/slide" Target="slides/slide42.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3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tableStyles" Target="tableStyles.xml"/><Relationship Id="rId61" Type="http://schemas.openxmlformats.org/officeDocument/2006/relationships/slide" Target="slides/slide17.xml"/><Relationship Id="rId82"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ColorStyle" Target="colors12.xml"/><Relationship Id="rId2" Type="http://schemas.openxmlformats.org/officeDocument/2006/relationships/chartUserShapes" Target="../drawings/drawing1.xml"/><Relationship Id="rId1" Type="http://schemas.openxmlformats.org/officeDocument/2006/relationships/package" Target="../embeddings/Microsoft_Excel_Worksheet12.xlsx"/><Relationship Id="rId4"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06020246116445E-2"/>
          <c:y val="0.10757813811821497"/>
          <c:w val="0.93667357066146084"/>
          <c:h val="0.64101023103534494"/>
        </c:manualLayout>
      </c:layout>
      <c:bar3DChart>
        <c:barDir val="col"/>
        <c:grouping val="clustered"/>
        <c:varyColors val="0"/>
        <c:ser>
          <c:idx val="0"/>
          <c:order val="0"/>
          <c:tx>
            <c:strRef>
              <c:f>Sheet1!$B$1</c:f>
              <c:strCache>
                <c:ptCount val="1"/>
                <c:pt idx="0">
                  <c:v>Gamintojų ir importuotojų sąvade užsiregistravusių importuotojų LR vidaus rinkai vidutinis patiektas nešiojamųjų baterijų ir akumuliatorių kiekis</c:v>
                </c:pt>
              </c:strCache>
            </c:strRef>
          </c:tx>
          <c:spPr>
            <a:solidFill>
              <a:schemeClr val="accent5">
                <a:lumMod val="40000"/>
                <a:lumOff val="60000"/>
              </a:schemeClr>
            </a:solidFill>
            <a:ln>
              <a:noFill/>
            </a:ln>
            <a:effectLst>
              <a:outerShdw blurRad="40000" dist="23000" dir="5400000" rotWithShape="0">
                <a:srgbClr val="000000">
                  <a:alpha val="35000"/>
                </a:srgbClr>
              </a:outerShdw>
            </a:effectLst>
            <a:sp3d/>
          </c:spPr>
          <c:invertIfNegative val="0"/>
          <c:dLbls>
            <c:dLbl>
              <c:idx val="0"/>
              <c:layout>
                <c:manualLayout>
                  <c:x val="5.5430349008840286E-2"/>
                  <c:y val="-2.57152067178649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578-41F6-8E79-C904B89CE437}"/>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740</c:v>
                </c:pt>
              </c:numCache>
            </c:numRef>
          </c:val>
          <c:shape val="cylinder"/>
          <c:extLst xmlns:c16r2="http://schemas.microsoft.com/office/drawing/2015/06/chart">
            <c:ext xmlns:c16="http://schemas.microsoft.com/office/drawing/2014/chart" uri="{C3380CC4-5D6E-409C-BE32-E72D297353CC}">
              <c16:uniqueId val="{00000000-6578-41F6-8E79-C904B89CE437}"/>
            </c:ext>
          </c:extLst>
        </c:ser>
        <c:ser>
          <c:idx val="1"/>
          <c:order val="1"/>
          <c:tx>
            <c:strRef>
              <c:f>Sheet1!$C$1</c:f>
              <c:strCache>
                <c:ptCount val="1"/>
                <c:pt idx="0">
                  <c:v>GIA narių pateiktas nešiojamųjų baterijų ir akumuliatorių kiekis</c:v>
                </c:pt>
              </c:strCache>
            </c:strRef>
          </c:tx>
          <c:spPr>
            <a:solidFill>
              <a:schemeClr val="accent6">
                <a:lumMod val="60000"/>
                <a:lumOff val="40000"/>
              </a:schemeClr>
            </a:solidFill>
            <a:ln>
              <a:noFill/>
            </a:ln>
            <a:effectLst>
              <a:outerShdw blurRad="40000" dist="23000" dir="5400000" rotWithShape="0">
                <a:srgbClr val="000000">
                  <a:alpha val="35000"/>
                </a:srgbClr>
              </a:outerShdw>
            </a:effectLst>
            <a:sp3d/>
          </c:spPr>
          <c:invertIfNegative val="0"/>
          <c:dLbls>
            <c:dLbl>
              <c:idx val="0"/>
              <c:layout>
                <c:manualLayout>
                  <c:x val="5.7110056554562721E-2"/>
                  <c:y val="-7.714562015359470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578-41F6-8E79-C904B89CE437}"/>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211.94300000000001</c:v>
                </c:pt>
              </c:numCache>
            </c:numRef>
          </c:val>
          <c:shape val="cylinder"/>
          <c:extLst xmlns:c16r2="http://schemas.microsoft.com/office/drawing/2015/06/chart">
            <c:ext xmlns:c16="http://schemas.microsoft.com/office/drawing/2014/chart" uri="{C3380CC4-5D6E-409C-BE32-E72D297353CC}">
              <c16:uniqueId val="{00000001-6578-41F6-8E79-C904B89CE437}"/>
            </c:ext>
          </c:extLst>
        </c:ser>
        <c:dLbls>
          <c:showLegendKey val="0"/>
          <c:showVal val="1"/>
          <c:showCatName val="0"/>
          <c:showSerName val="0"/>
          <c:showPercent val="0"/>
          <c:showBubbleSize val="0"/>
        </c:dLbls>
        <c:gapWidth val="150"/>
        <c:shape val="box"/>
        <c:axId val="124594048"/>
        <c:axId val="124595584"/>
        <c:axId val="0"/>
      </c:bar3DChart>
      <c:catAx>
        <c:axId val="1245940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4595584"/>
        <c:crosses val="autoZero"/>
        <c:auto val="1"/>
        <c:lblAlgn val="ctr"/>
        <c:lblOffset val="100"/>
        <c:noMultiLvlLbl val="0"/>
      </c:catAx>
      <c:valAx>
        <c:axId val="124595584"/>
        <c:scaling>
          <c:orientation val="minMax"/>
        </c:scaling>
        <c:delete val="0"/>
        <c:axPos val="l"/>
        <c:majorGridlines>
          <c:spPr>
            <a:ln w="9525" cap="flat" cmpd="sng" algn="ctr">
              <a:solidFill>
                <a:schemeClr val="accent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24594048"/>
        <c:crosses val="autoZero"/>
        <c:crossBetween val="between"/>
      </c:valAx>
      <c:spPr>
        <a:noFill/>
        <a:ln w="25400">
          <a:noFill/>
        </a:ln>
        <a:effectLst/>
      </c:spPr>
    </c:plotArea>
    <c:legend>
      <c:legendPos val="b"/>
      <c:layout>
        <c:manualLayout>
          <c:xMode val="edge"/>
          <c:yMode val="edge"/>
          <c:x val="7.3027251087327744E-2"/>
          <c:y val="0.79981508127326573"/>
          <c:w val="0.91733943142120011"/>
          <c:h val="0.2001849187267343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solidFill>
          <a:schemeClr val="bg1">
            <a:lumMod val="95000"/>
          </a:schemeClr>
        </a:solidFill>
        <a:ln>
          <a:noFill/>
        </a:ln>
        <a:effectLst/>
        <a:sp3d/>
      </c:spPr>
    </c:sideWall>
    <c:backWall>
      <c:thickness val="0"/>
      <c:spPr>
        <a:solidFill>
          <a:schemeClr val="bg1">
            <a:lumMod val="95000"/>
          </a:schemeClr>
        </a:solidFill>
        <a:ln>
          <a:noFill/>
        </a:ln>
        <a:effectLst/>
        <a:sp3d/>
      </c:spPr>
    </c:backWall>
    <c:plotArea>
      <c:layout>
        <c:manualLayout>
          <c:layoutTarget val="inner"/>
          <c:xMode val="edge"/>
          <c:yMode val="edge"/>
          <c:x val="5.899974521003748E-2"/>
          <c:y val="3.1245932404383635E-2"/>
          <c:w val="0.52990987843537496"/>
          <c:h val="0.87300604088559663"/>
        </c:manualLayout>
      </c:layout>
      <c:bar3DChart>
        <c:barDir val="col"/>
        <c:grouping val="clustered"/>
        <c:varyColors val="0"/>
        <c:ser>
          <c:idx val="0"/>
          <c:order val="0"/>
          <c:tx>
            <c:strRef>
              <c:f>Sheet1!$B$1</c:f>
              <c:strCache>
                <c:ptCount val="1"/>
                <c:pt idx="0">
                  <c:v>Stambūs namų apyvokos prietaisai be šaldymo įrangos</c:v>
                </c:pt>
              </c:strCache>
            </c:strRef>
          </c:tx>
          <c:spPr>
            <a:solidFill>
              <a:schemeClr val="accent6">
                <a:lumMod val="60000"/>
                <a:lumOff val="40000"/>
              </a:schemeClr>
            </a:solidFill>
            <a:ln>
              <a:noFill/>
            </a:ln>
            <a:effectLst/>
            <a:sp3d/>
          </c:spPr>
          <c:invertIfNegative val="0"/>
          <c:dLbls>
            <c:dLbl>
              <c:idx val="0"/>
              <c:layout>
                <c:manualLayout>
                  <c:x val="9.3889831424979388E-3"/>
                  <c:y val="-1.329087694671230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7B0E-46D9-943B-0BA0C9956F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Sheet1!$B$2</c:f>
              <c:numCache>
                <c:formatCode>General</c:formatCode>
                <c:ptCount val="1"/>
                <c:pt idx="0">
                  <c:v>1150</c:v>
                </c:pt>
              </c:numCache>
            </c:numRef>
          </c:val>
          <c:extLst xmlns:c16r2="http://schemas.microsoft.com/office/drawing/2015/06/chart">
            <c:ext xmlns:c16="http://schemas.microsoft.com/office/drawing/2014/chart" uri="{C3380CC4-5D6E-409C-BE32-E72D297353CC}">
              <c16:uniqueId val="{00000000-7B0E-46D9-943B-0BA0C9956FB7}"/>
            </c:ext>
          </c:extLst>
        </c:ser>
        <c:ser>
          <c:idx val="1"/>
          <c:order val="1"/>
          <c:tx>
            <c:strRef>
              <c:f>Sheet1!$C$1</c:f>
              <c:strCache>
                <c:ptCount val="1"/>
                <c:pt idx="0">
                  <c:v>Stambūs namų apyvokos prietaisai su šaldymo įranga</c:v>
                </c:pt>
              </c:strCache>
            </c:strRef>
          </c:tx>
          <c:spPr>
            <a:solidFill>
              <a:srgbClr val="99CC00"/>
            </a:solidFill>
            <a:ln>
              <a:noFill/>
            </a:ln>
            <a:effectLst/>
            <a:sp3d/>
          </c:spPr>
          <c:invertIfNegative val="0"/>
          <c:dLbls>
            <c:dLbl>
              <c:idx val="0"/>
              <c:layout>
                <c:manualLayout>
                  <c:x val="1.8777966284995878E-2"/>
                  <c:y val="-3.765748468235152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7B0E-46D9-943B-0BA0C9956F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Sheet1!$C$2</c:f>
              <c:numCache>
                <c:formatCode>General</c:formatCode>
                <c:ptCount val="1"/>
                <c:pt idx="0">
                  <c:v>800</c:v>
                </c:pt>
              </c:numCache>
            </c:numRef>
          </c:val>
          <c:extLst xmlns:c16r2="http://schemas.microsoft.com/office/drawing/2015/06/chart">
            <c:ext xmlns:c16="http://schemas.microsoft.com/office/drawing/2014/chart" uri="{C3380CC4-5D6E-409C-BE32-E72D297353CC}">
              <c16:uniqueId val="{00000001-7B0E-46D9-943B-0BA0C9956FB7}"/>
            </c:ext>
          </c:extLst>
        </c:ser>
        <c:ser>
          <c:idx val="2"/>
          <c:order val="2"/>
          <c:tx>
            <c:strRef>
              <c:f>Sheet1!$D$1</c:f>
              <c:strCache>
                <c:ptCount val="1"/>
                <c:pt idx="0">
                  <c:v>Smulkūs namų apyvokos prietaisai </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Sheet1!$D$2</c:f>
              <c:numCache>
                <c:formatCode>General</c:formatCode>
                <c:ptCount val="1"/>
                <c:pt idx="0">
                  <c:v>420</c:v>
                </c:pt>
              </c:numCache>
            </c:numRef>
          </c:val>
          <c:extLst xmlns:c16r2="http://schemas.microsoft.com/office/drawing/2015/06/chart">
            <c:ext xmlns:c16="http://schemas.microsoft.com/office/drawing/2014/chart" uri="{C3380CC4-5D6E-409C-BE32-E72D297353CC}">
              <c16:uniqueId val="{00000002-7B0E-46D9-943B-0BA0C9956FB7}"/>
            </c:ext>
          </c:extLst>
        </c:ser>
        <c:ser>
          <c:idx val="3"/>
          <c:order val="3"/>
          <c:tx>
            <c:strRef>
              <c:f>Sheet1!$E$1</c:f>
              <c:strCache>
                <c:ptCount val="1"/>
                <c:pt idx="0">
                  <c:v>Informacinių technologijų ir telekomunikacijų įranga (išskyrus kompiuterių monitorius)</c:v>
                </c:pt>
              </c:strCache>
            </c:strRef>
          </c:tx>
          <c:spPr>
            <a:solidFill>
              <a:schemeClr val="accent4"/>
            </a:solidFill>
            <a:ln>
              <a:noFill/>
            </a:ln>
            <a:effectLst/>
            <a:sp3d/>
          </c:spPr>
          <c:invertIfNegative val="0"/>
          <c:dLbls>
            <c:dLbl>
              <c:idx val="0"/>
              <c:layout>
                <c:manualLayout>
                  <c:x val="2.6825666121422682E-2"/>
                  <c:y val="-1.993631542006845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7B0E-46D9-943B-0BA0C9956FB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Sheet1!$E$2</c:f>
              <c:numCache>
                <c:formatCode>General</c:formatCode>
                <c:ptCount val="1"/>
                <c:pt idx="0">
                  <c:v>360</c:v>
                </c:pt>
              </c:numCache>
            </c:numRef>
          </c:val>
          <c:extLst xmlns:c16r2="http://schemas.microsoft.com/office/drawing/2015/06/chart">
            <c:ext xmlns:c16="http://schemas.microsoft.com/office/drawing/2014/chart" uri="{C3380CC4-5D6E-409C-BE32-E72D297353CC}">
              <c16:uniqueId val="{00000003-7B0E-46D9-943B-0BA0C9956FB7}"/>
            </c:ext>
          </c:extLst>
        </c:ser>
        <c:ser>
          <c:idx val="4"/>
          <c:order val="4"/>
          <c:tx>
            <c:strRef>
              <c:f>Sheet1!$F$1</c:f>
              <c:strCache>
                <c:ptCount val="1"/>
                <c:pt idx="0">
                  <c:v>Kompiuterių monitoriai</c:v>
                </c:pt>
              </c:strCache>
            </c:strRef>
          </c:tx>
          <c:spPr>
            <a:solidFill>
              <a:schemeClr val="accent5"/>
            </a:solidFill>
            <a:ln>
              <a:noFill/>
            </a:ln>
            <a:effectLst/>
            <a:sp3d/>
          </c:spPr>
          <c:invertIfNegative val="0"/>
          <c:dLbls>
            <c:dLbl>
              <c:idx val="0"/>
              <c:layout>
                <c:manualLayout>
                  <c:x val="8.2673105766025747E-3"/>
                  <c:y val="-2.985272031150882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CAD2-4D1E-B4C3-45EA744A6AA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Sheet1!$F$2</c:f>
              <c:numCache>
                <c:formatCode>General</c:formatCode>
                <c:ptCount val="1"/>
                <c:pt idx="0">
                  <c:v>13.5</c:v>
                </c:pt>
              </c:numCache>
            </c:numRef>
          </c:val>
          <c:extLst xmlns:c16r2="http://schemas.microsoft.com/office/drawing/2015/06/chart">
            <c:ext xmlns:c16="http://schemas.microsoft.com/office/drawing/2014/chart" uri="{C3380CC4-5D6E-409C-BE32-E72D297353CC}">
              <c16:uniqueId val="{00000008-7B0E-46D9-943B-0BA0C9956FB7}"/>
            </c:ext>
          </c:extLst>
        </c:ser>
        <c:ser>
          <c:idx val="5"/>
          <c:order val="5"/>
          <c:tx>
            <c:strRef>
              <c:f>Sheet1!$G$1</c:f>
              <c:strCache>
                <c:ptCount val="1"/>
                <c:pt idx="0">
                  <c:v>Vartojimo įranga ir fotovoltinės plokštės (išskyrus televizorius)</c:v>
                </c:pt>
              </c:strCache>
            </c:strRef>
          </c:tx>
          <c:spPr>
            <a:solidFill>
              <a:schemeClr val="accent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Sheet1!$G$2</c:f>
              <c:numCache>
                <c:formatCode>General</c:formatCode>
                <c:ptCount val="1"/>
                <c:pt idx="0">
                  <c:v>135</c:v>
                </c:pt>
              </c:numCache>
            </c:numRef>
          </c:val>
          <c:extLst xmlns:c16r2="http://schemas.microsoft.com/office/drawing/2015/06/chart">
            <c:ext xmlns:c16="http://schemas.microsoft.com/office/drawing/2014/chart" uri="{C3380CC4-5D6E-409C-BE32-E72D297353CC}">
              <c16:uniqueId val="{0000000F-7B0E-46D9-943B-0BA0C9956FB7}"/>
            </c:ext>
          </c:extLst>
        </c:ser>
        <c:ser>
          <c:idx val="6"/>
          <c:order val="6"/>
          <c:tx>
            <c:strRef>
              <c:f>Sheet1!$H$1</c:f>
              <c:strCache>
                <c:ptCount val="1"/>
                <c:pt idx="0">
                  <c:v>Televizoriai</c:v>
                </c:pt>
              </c:strCache>
            </c:strRef>
          </c:tx>
          <c:spPr>
            <a:solidFill>
              <a:srgbClr val="4DC84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Sheet1!$H$2</c:f>
              <c:numCache>
                <c:formatCode>General</c:formatCode>
                <c:ptCount val="1"/>
                <c:pt idx="0">
                  <c:v>234</c:v>
                </c:pt>
              </c:numCache>
            </c:numRef>
          </c:val>
          <c:extLst xmlns:c16r2="http://schemas.microsoft.com/office/drawing/2015/06/chart">
            <c:ext xmlns:c16="http://schemas.microsoft.com/office/drawing/2014/chart" uri="{C3380CC4-5D6E-409C-BE32-E72D297353CC}">
              <c16:uniqueId val="{00000010-7B0E-46D9-943B-0BA0C9956FB7}"/>
            </c:ext>
          </c:extLst>
        </c:ser>
        <c:ser>
          <c:idx val="7"/>
          <c:order val="7"/>
          <c:tx>
            <c:strRef>
              <c:f>Sheet1!$I$1</c:f>
              <c:strCache>
                <c:ptCount val="1"/>
                <c:pt idx="0">
                  <c:v>Apšvietimo įranga (išskyrus dujošvytes lempas)</c:v>
                </c:pt>
              </c:strCache>
            </c:strRef>
          </c:tx>
          <c:spPr>
            <a:solidFill>
              <a:schemeClr val="accent2">
                <a:lumMod val="60000"/>
              </a:schemeClr>
            </a:solidFill>
            <a:ln>
              <a:noFill/>
            </a:ln>
            <a:effectLst/>
            <a:sp3d/>
          </c:spPr>
          <c:invertIfNegative val="0"/>
          <c:dLbls>
            <c:dLbl>
              <c:idx val="0"/>
              <c:layout>
                <c:manualLayout>
                  <c:x val="1.7912506249305633E-2"/>
                  <c:y val="-1.79116321869052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AD2-4D1E-B4C3-45EA744A6AA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Sheet1!$I$2</c:f>
              <c:numCache>
                <c:formatCode>General</c:formatCode>
                <c:ptCount val="1"/>
                <c:pt idx="0">
                  <c:v>105</c:v>
                </c:pt>
              </c:numCache>
            </c:numRef>
          </c:val>
          <c:extLst xmlns:c16r2="http://schemas.microsoft.com/office/drawing/2015/06/chart">
            <c:ext xmlns:c16="http://schemas.microsoft.com/office/drawing/2014/chart" uri="{C3380CC4-5D6E-409C-BE32-E72D297353CC}">
              <c16:uniqueId val="{00000011-7B0E-46D9-943B-0BA0C9956FB7}"/>
            </c:ext>
          </c:extLst>
        </c:ser>
        <c:ser>
          <c:idx val="8"/>
          <c:order val="8"/>
          <c:tx>
            <c:strRef>
              <c:f>Sheet1!$J$1</c:f>
              <c:strCache>
                <c:ptCount val="1"/>
                <c:pt idx="0">
                  <c:v>Dujošvytes lempas</c:v>
                </c:pt>
              </c:strCache>
            </c:strRef>
          </c:tx>
          <c:spPr>
            <a:solidFill>
              <a:srgbClr val="CCFF99"/>
            </a:solidFill>
            <a:ln>
              <a:noFill/>
            </a:ln>
            <a:effectLst/>
            <a:sp3d/>
          </c:spPr>
          <c:invertIfNegative val="0"/>
          <c:dLbls>
            <c:dLbl>
              <c:idx val="0"/>
              <c:layout>
                <c:manualLayout>
                  <c:x val="5.5115403844017332E-3"/>
                  <c:y val="-2.587235760330764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CAD2-4D1E-B4C3-45EA744A6AA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Sheet1!$J$2</c:f>
              <c:numCache>
                <c:formatCode>General</c:formatCode>
                <c:ptCount val="1"/>
                <c:pt idx="0">
                  <c:v>18</c:v>
                </c:pt>
              </c:numCache>
            </c:numRef>
          </c:val>
          <c:extLst xmlns:c16r2="http://schemas.microsoft.com/office/drawing/2015/06/chart">
            <c:ext xmlns:c16="http://schemas.microsoft.com/office/drawing/2014/chart" uri="{C3380CC4-5D6E-409C-BE32-E72D297353CC}">
              <c16:uniqueId val="{00000012-7B0E-46D9-943B-0BA0C9956FB7}"/>
            </c:ext>
          </c:extLst>
        </c:ser>
        <c:ser>
          <c:idx val="9"/>
          <c:order val="9"/>
          <c:tx>
            <c:strRef>
              <c:f>Sheet1!$K$1</c:f>
              <c:strCache>
                <c:ptCount val="1"/>
                <c:pt idx="0">
                  <c:v>Elektros ir elektroniniai įrankiai (išskyrus stambius stacionarius pramoninius prietaisus)</c:v>
                </c:pt>
              </c:strCache>
            </c:strRef>
          </c:tx>
          <c:spPr>
            <a:solidFill>
              <a:schemeClr val="accent5">
                <a:lumMod val="60000"/>
                <a:lumOff val="40000"/>
              </a:schemeClr>
            </a:solidFill>
            <a:ln>
              <a:noFill/>
            </a:ln>
            <a:effectLst/>
            <a:sp3d/>
          </c:spPr>
          <c:invertIfNegative val="0"/>
          <c:dLbls>
            <c:dLbl>
              <c:idx val="0"/>
              <c:layout>
                <c:manualLayout>
                  <c:x val="9.6451956727030327E-3"/>
                  <c:y val="-7.2972473332782651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AD2-4D1E-B4C3-45EA744A6AA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Sheet1!$K$2</c:f>
              <c:numCache>
                <c:formatCode>General</c:formatCode>
                <c:ptCount val="1"/>
                <c:pt idx="0">
                  <c:v>525</c:v>
                </c:pt>
              </c:numCache>
            </c:numRef>
          </c:val>
          <c:extLst xmlns:c16r2="http://schemas.microsoft.com/office/drawing/2015/06/chart">
            <c:ext xmlns:c16="http://schemas.microsoft.com/office/drawing/2014/chart" uri="{C3380CC4-5D6E-409C-BE32-E72D297353CC}">
              <c16:uniqueId val="{00000013-7B0E-46D9-943B-0BA0C9956FB7}"/>
            </c:ext>
          </c:extLst>
        </c:ser>
        <c:ser>
          <c:idx val="10"/>
          <c:order val="10"/>
          <c:tx>
            <c:strRef>
              <c:f>Sheet1!$L$1</c:f>
              <c:strCache>
                <c:ptCount val="1"/>
                <c:pt idx="0">
                  <c:v>Žaislai, laisvalaikio ir sporto įranga</c:v>
                </c:pt>
              </c:strCache>
            </c:strRef>
          </c:tx>
          <c:spPr>
            <a:solidFill>
              <a:schemeClr val="accent5">
                <a:lumMod val="60000"/>
              </a:schemeClr>
            </a:solidFill>
            <a:ln>
              <a:noFill/>
            </a:ln>
            <a:effectLst/>
            <a:sp3d/>
          </c:spPr>
          <c:invertIfNegative val="0"/>
          <c:dLbls>
            <c:dLbl>
              <c:idx val="0"/>
              <c:layout>
                <c:manualLayout>
                  <c:x val="1.240096586490385E-2"/>
                  <c:y val="-1.99018135410058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AD2-4D1E-B4C3-45EA744A6AA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Sheet1!$L$2</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14-7B0E-46D9-943B-0BA0C9956FB7}"/>
            </c:ext>
          </c:extLst>
        </c:ser>
        <c:ser>
          <c:idx val="11"/>
          <c:order val="11"/>
          <c:tx>
            <c:strRef>
              <c:f>Sheet1!$M$1</c:f>
              <c:strCache>
                <c:ptCount val="1"/>
                <c:pt idx="0">
                  <c:v>Medicinos prietaisai (išskyrus visus implantuotus ir infekuotus produktus)</c:v>
                </c:pt>
              </c:strCache>
            </c:strRef>
          </c:tx>
          <c:spPr>
            <a:solidFill>
              <a:schemeClr val="accent6">
                <a:lumMod val="60000"/>
              </a:schemeClr>
            </a:solidFill>
            <a:ln>
              <a:noFill/>
            </a:ln>
            <a:effectLst/>
            <a:sp3d/>
          </c:spPr>
          <c:invertIfNegative val="0"/>
          <c:dLbls>
            <c:dLbl>
              <c:idx val="0"/>
              <c:layout>
                <c:manualLayout>
                  <c:x val="6.8894254805021661E-3"/>
                  <c:y val="-4.577417114431368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AD2-4D1E-B4C3-45EA744A6AA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Sheet1!$M$2</c:f>
              <c:numCache>
                <c:formatCode>General</c:formatCode>
                <c:ptCount val="1"/>
                <c:pt idx="0">
                  <c:v>21</c:v>
                </c:pt>
              </c:numCache>
            </c:numRef>
          </c:val>
          <c:extLst xmlns:c16r2="http://schemas.microsoft.com/office/drawing/2015/06/chart">
            <c:ext xmlns:c16="http://schemas.microsoft.com/office/drawing/2014/chart" uri="{C3380CC4-5D6E-409C-BE32-E72D297353CC}">
              <c16:uniqueId val="{00000015-7B0E-46D9-943B-0BA0C9956FB7}"/>
            </c:ext>
          </c:extLst>
        </c:ser>
        <c:ser>
          <c:idx val="12"/>
          <c:order val="12"/>
          <c:tx>
            <c:strRef>
              <c:f>Sheet1!$N$1</c:f>
              <c:strCache>
                <c:ptCount val="1"/>
                <c:pt idx="0">
                  <c:v>Stebėsenos ir kontrolės prietaisai</c:v>
                </c:pt>
              </c:strCache>
            </c:strRef>
          </c:tx>
          <c:spPr>
            <a:solidFill>
              <a:schemeClr val="accent1">
                <a:lumMod val="80000"/>
                <a:lumOff val="20000"/>
              </a:schemeClr>
            </a:solidFill>
            <a:ln>
              <a:noFill/>
            </a:ln>
            <a:effectLst/>
            <a:sp3d/>
          </c:spPr>
          <c:invertIfNegative val="0"/>
          <c:dLbls>
            <c:dLbl>
              <c:idx val="0"/>
              <c:layout>
                <c:manualLayout>
                  <c:x val="1.7912506249305633E-2"/>
                  <c:y val="-4.378398979021294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AD2-4D1E-B4C3-45EA744A6AA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Sheet1!$N$2</c:f>
              <c:numCache>
                <c:formatCode>General</c:formatCode>
                <c:ptCount val="1"/>
                <c:pt idx="0">
                  <c:v>56</c:v>
                </c:pt>
              </c:numCache>
            </c:numRef>
          </c:val>
          <c:extLst xmlns:c16r2="http://schemas.microsoft.com/office/drawing/2015/06/chart">
            <c:ext xmlns:c16="http://schemas.microsoft.com/office/drawing/2014/chart" uri="{C3380CC4-5D6E-409C-BE32-E72D297353CC}">
              <c16:uniqueId val="{00000016-7B0E-46D9-943B-0BA0C9956FB7}"/>
            </c:ext>
          </c:extLst>
        </c:ser>
        <c:ser>
          <c:idx val="13"/>
          <c:order val="13"/>
          <c:tx>
            <c:strRef>
              <c:f>Sheet1!$O$1</c:f>
              <c:strCache>
                <c:ptCount val="1"/>
                <c:pt idx="0">
                  <c:v>Automatiniai daiktų išdavimo prietaisai</c:v>
                </c:pt>
              </c:strCache>
            </c:strRef>
          </c:tx>
          <c:spPr>
            <a:solidFill>
              <a:schemeClr val="accent2">
                <a:lumMod val="80000"/>
                <a:lumOff val="20000"/>
              </a:schemeClr>
            </a:solidFill>
            <a:ln>
              <a:noFill/>
            </a:ln>
            <a:effectLst/>
            <a:sp3d/>
          </c:spPr>
          <c:invertIfNegative val="0"/>
          <c:dLbls>
            <c:dLbl>
              <c:idx val="0"/>
              <c:layout>
                <c:manualLayout>
                  <c:x val="2.6179816825908232E-2"/>
                  <c:y val="-1.79116321869052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AD2-4D1E-B4C3-45EA744A6AA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2016 m.</c:v>
                </c:pt>
              </c:strCache>
            </c:strRef>
          </c:cat>
          <c:val>
            <c:numRef>
              <c:f>Sheet1!$O$2</c:f>
              <c:numCache>
                <c:formatCode>General</c:formatCode>
                <c:ptCount val="1"/>
                <c:pt idx="0">
                  <c:v>30</c:v>
                </c:pt>
              </c:numCache>
            </c:numRef>
          </c:val>
          <c:extLst xmlns:c16r2="http://schemas.microsoft.com/office/drawing/2015/06/chart">
            <c:ext xmlns:c16="http://schemas.microsoft.com/office/drawing/2014/chart" uri="{C3380CC4-5D6E-409C-BE32-E72D297353CC}">
              <c16:uniqueId val="{00000017-7B0E-46D9-943B-0BA0C9956FB7}"/>
            </c:ext>
          </c:extLst>
        </c:ser>
        <c:dLbls>
          <c:showLegendKey val="0"/>
          <c:showVal val="1"/>
          <c:showCatName val="0"/>
          <c:showSerName val="0"/>
          <c:showPercent val="0"/>
          <c:showBubbleSize val="0"/>
        </c:dLbls>
        <c:gapWidth val="150"/>
        <c:shape val="box"/>
        <c:axId val="159554560"/>
        <c:axId val="159560448"/>
        <c:axId val="0"/>
      </c:bar3DChart>
      <c:catAx>
        <c:axId val="159554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59560448"/>
        <c:crosses val="autoZero"/>
        <c:auto val="1"/>
        <c:lblAlgn val="ctr"/>
        <c:lblOffset val="100"/>
        <c:noMultiLvlLbl val="0"/>
      </c:catAx>
      <c:valAx>
        <c:axId val="159560448"/>
        <c:scaling>
          <c:orientation val="minMax"/>
          <c:max val="1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9554560"/>
        <c:crosses val="autoZero"/>
        <c:crossBetween val="between"/>
      </c:valAx>
      <c:spPr>
        <a:noFill/>
        <a:ln>
          <a:noFill/>
        </a:ln>
        <a:effectLst/>
      </c:spPr>
    </c:plotArea>
    <c:legend>
      <c:legendPos val="r"/>
      <c:layout>
        <c:manualLayout>
          <c:xMode val="edge"/>
          <c:yMode val="edge"/>
          <c:x val="0.59987996125430509"/>
          <c:y val="4.5723711428091458E-2"/>
          <c:w val="0.36524674341739805"/>
          <c:h val="0.8961454418265288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93304545109023"/>
          <c:y val="6.8815225436711952E-2"/>
          <c:w val="0.82890775293973185"/>
          <c:h val="0.67749669228671561"/>
        </c:manualLayout>
      </c:layout>
      <c:bar3DChart>
        <c:barDir val="col"/>
        <c:grouping val="clustered"/>
        <c:varyColors val="0"/>
        <c:ser>
          <c:idx val="0"/>
          <c:order val="0"/>
          <c:tx>
            <c:strRef>
              <c:f>Sheet1!$B$1</c:f>
              <c:strCache>
                <c:ptCount val="1"/>
                <c:pt idx="0">
                  <c:v>2013 m. BN elektronikos importuotojai</c:v>
                </c:pt>
              </c:strCache>
            </c:strRef>
          </c:tx>
          <c:spPr>
            <a:solidFill>
              <a:schemeClr val="accent6">
                <a:lumMod val="40000"/>
                <a:lumOff val="60000"/>
              </a:schemeClr>
            </a:solidFill>
            <a:ln>
              <a:noFill/>
            </a:ln>
            <a:effectLst/>
            <a:sp3d/>
          </c:spPr>
          <c:invertIfNegative val="0"/>
          <c:dLbls>
            <c:dLbl>
              <c:idx val="0"/>
              <c:layout>
                <c:manualLayout>
                  <c:x val="1.1006610899838107E-2"/>
                  <c:y val="-6.734478386146770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711-4D78-960C-046A88E88D4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EGIO nariai (buityje naudojamos elektronikos importuotojai)</c:v>
                </c:pt>
              </c:strCache>
            </c:strRef>
          </c:cat>
          <c:val>
            <c:numRef>
              <c:f>Sheet1!$B$2</c:f>
              <c:numCache>
                <c:formatCode>General</c:formatCode>
                <c:ptCount val="1"/>
                <c:pt idx="0">
                  <c:v>478</c:v>
                </c:pt>
              </c:numCache>
            </c:numRef>
          </c:val>
          <c:shape val="cylinder"/>
          <c:extLst xmlns:c16r2="http://schemas.microsoft.com/office/drawing/2015/06/chart">
            <c:ext xmlns:c16="http://schemas.microsoft.com/office/drawing/2014/chart" uri="{C3380CC4-5D6E-409C-BE32-E72D297353CC}">
              <c16:uniqueId val="{00000000-E711-4D78-960C-046A88E88D4A}"/>
            </c:ext>
          </c:extLst>
        </c:ser>
        <c:ser>
          <c:idx val="1"/>
          <c:order val="1"/>
          <c:tx>
            <c:strRef>
              <c:f>Sheet1!$C$1</c:f>
              <c:strCache>
                <c:ptCount val="1"/>
                <c:pt idx="0">
                  <c:v>2014 m. BN elektronikos importuotojai</c:v>
                </c:pt>
              </c:strCache>
            </c:strRef>
          </c:tx>
          <c:spPr>
            <a:solidFill>
              <a:schemeClr val="accent6">
                <a:lumMod val="75000"/>
              </a:schemeClr>
            </a:solidFill>
            <a:ln>
              <a:noFill/>
            </a:ln>
            <a:effectLst/>
            <a:sp3d/>
          </c:spPr>
          <c:invertIfNegative val="0"/>
          <c:dLbls>
            <c:dLbl>
              <c:idx val="0"/>
              <c:layout>
                <c:manualLayout>
                  <c:x val="1.1006610899838107E-2"/>
                  <c:y val="-5.8926685878784253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fld id="{F070FBA0-99C9-4F88-B260-4361A7F62275}" type="VALUE">
                      <a:rPr lang="en-US" sz="1400" b="1"/>
                      <a:pPr>
                        <a:defRPr sz="1400" b="0" i="0" u="none" strike="noStrike" kern="1200" baseline="0">
                          <a:solidFill>
                            <a:schemeClr val="tx1">
                              <a:lumMod val="75000"/>
                              <a:lumOff val="25000"/>
                            </a:schemeClr>
                          </a:solidFill>
                          <a:latin typeface="+mn-lt"/>
                          <a:ea typeface="+mn-ea"/>
                          <a:cs typeface="+mn-cs"/>
                        </a:defRPr>
                      </a:pPr>
                      <a:t>[VALUE]</a:t>
                    </a:fld>
                    <a:endParaRPr lang="lt-LT"/>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E711-4D78-960C-046A88E88D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EGIO nariai (buityje naudojamos elektronikos importuotojai)</c:v>
                </c:pt>
              </c:strCache>
            </c:strRef>
          </c:cat>
          <c:val>
            <c:numRef>
              <c:f>Sheet1!$C$2</c:f>
              <c:numCache>
                <c:formatCode>General</c:formatCode>
                <c:ptCount val="1"/>
                <c:pt idx="0">
                  <c:v>514</c:v>
                </c:pt>
              </c:numCache>
            </c:numRef>
          </c:val>
          <c:shape val="cylinder"/>
          <c:extLst xmlns:c16r2="http://schemas.microsoft.com/office/drawing/2015/06/chart">
            <c:ext xmlns:c16="http://schemas.microsoft.com/office/drawing/2014/chart" uri="{C3380CC4-5D6E-409C-BE32-E72D297353CC}">
              <c16:uniqueId val="{00000001-E711-4D78-960C-046A88E88D4A}"/>
            </c:ext>
          </c:extLst>
        </c:ser>
        <c:ser>
          <c:idx val="2"/>
          <c:order val="2"/>
          <c:tx>
            <c:strRef>
              <c:f>Sheet1!$D$1</c:f>
              <c:strCache>
                <c:ptCount val="1"/>
                <c:pt idx="0">
                  <c:v>2015 m. BN elektronikos importuotojai</c:v>
                </c:pt>
              </c:strCache>
            </c:strRef>
          </c:tx>
          <c:spPr>
            <a:solidFill>
              <a:srgbClr val="4AA729"/>
            </a:solidFill>
            <a:ln>
              <a:noFill/>
            </a:ln>
            <a:effectLst/>
            <a:sp3d/>
          </c:spPr>
          <c:invertIfNegative val="0"/>
          <c:dLbls>
            <c:dLbl>
              <c:idx val="0"/>
              <c:layout>
                <c:manualLayout>
                  <c:x val="2.2013221799676148E-2"/>
                  <c:y val="-6.734478386146770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711-4D78-960C-046A88E88D4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EGIO nariai (buityje naudojamos elektronikos importuotojai)</c:v>
                </c:pt>
              </c:strCache>
            </c:strRef>
          </c:cat>
          <c:val>
            <c:numRef>
              <c:f>Sheet1!$D$2</c:f>
              <c:numCache>
                <c:formatCode>General</c:formatCode>
                <c:ptCount val="1"/>
                <c:pt idx="0">
                  <c:v>587</c:v>
                </c:pt>
              </c:numCache>
            </c:numRef>
          </c:val>
          <c:shape val="cylinder"/>
          <c:extLst xmlns:c16r2="http://schemas.microsoft.com/office/drawing/2015/06/chart">
            <c:ext xmlns:c16="http://schemas.microsoft.com/office/drawing/2014/chart" uri="{C3380CC4-5D6E-409C-BE32-E72D297353CC}">
              <c16:uniqueId val="{00000002-E711-4D78-960C-046A88E88D4A}"/>
            </c:ext>
          </c:extLst>
        </c:ser>
        <c:ser>
          <c:idx val="3"/>
          <c:order val="3"/>
          <c:tx>
            <c:strRef>
              <c:f>Sheet1!$E$1</c:f>
              <c:strCache>
                <c:ptCount val="1"/>
                <c:pt idx="0">
                  <c:v>2016 m. BN elektronikos importuotojai</c:v>
                </c:pt>
              </c:strCache>
            </c:strRef>
          </c:tx>
          <c:spPr>
            <a:solidFill>
              <a:schemeClr val="accent5">
                <a:lumMod val="75000"/>
              </a:schemeClr>
            </a:solidFill>
            <a:ln>
              <a:noFill/>
            </a:ln>
            <a:effectLst/>
            <a:sp3d/>
          </c:spPr>
          <c:invertIfNegative val="0"/>
          <c:dLbls>
            <c:dLbl>
              <c:idx val="0"/>
              <c:layout>
                <c:manualLayout>
                  <c:x val="1.2841046049811126E-2"/>
                  <c:y val="-6.45387512005732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711-4D78-960C-046A88E88D4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EGIO nariai (buityje naudojamos elektronikos importuotojai)</c:v>
                </c:pt>
              </c:strCache>
            </c:strRef>
          </c:cat>
          <c:val>
            <c:numRef>
              <c:f>Sheet1!$E$2</c:f>
              <c:numCache>
                <c:formatCode>General</c:formatCode>
                <c:ptCount val="1"/>
                <c:pt idx="0">
                  <c:v>750</c:v>
                </c:pt>
              </c:numCache>
            </c:numRef>
          </c:val>
          <c:shape val="cylinder"/>
          <c:extLst xmlns:c16r2="http://schemas.microsoft.com/office/drawing/2015/06/chart">
            <c:ext xmlns:c16="http://schemas.microsoft.com/office/drawing/2014/chart" uri="{C3380CC4-5D6E-409C-BE32-E72D297353CC}">
              <c16:uniqueId val="{00000003-E711-4D78-960C-046A88E88D4A}"/>
            </c:ext>
          </c:extLst>
        </c:ser>
        <c:ser>
          <c:idx val="4"/>
          <c:order val="4"/>
          <c:tx>
            <c:strRef>
              <c:f>Sheet1!$F$1</c:f>
              <c:strCache>
                <c:ptCount val="1"/>
                <c:pt idx="0">
                  <c:v>Viso EGIO unikalių BN ir NB elektronikos importuotojų</c:v>
                </c:pt>
              </c:strCache>
            </c:strRef>
          </c:tx>
          <c:spPr>
            <a:solidFill>
              <a:schemeClr val="accent2">
                <a:lumMod val="60000"/>
                <a:lumOff val="40000"/>
              </a:schemeClr>
            </a:solidFill>
            <a:ln>
              <a:noFill/>
            </a:ln>
            <a:effectLst/>
            <a:sp3d/>
          </c:spPr>
          <c:invertIfNegative val="0"/>
          <c:dPt>
            <c:idx val="0"/>
            <c:invertIfNegative val="0"/>
            <c:bubble3D val="0"/>
            <c:extLst xmlns:c16r2="http://schemas.microsoft.com/office/drawing/2015/06/chart">
              <c:ext xmlns:c16="http://schemas.microsoft.com/office/drawing/2014/chart" uri="{C3380CC4-5D6E-409C-BE32-E72D297353CC}">
                <c16:uniqueId val="{00000001-37C9-4294-8561-ED8A5F37602F}"/>
              </c:ext>
            </c:extLst>
          </c:dPt>
          <c:dLbls>
            <c:dLbl>
              <c:idx val="0"/>
              <c:layout>
                <c:manualLayout>
                  <c:x val="2.8021289430977037E-2"/>
                  <c:y val="-6.4134288109401999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r>
                      <a:rPr lang="en-US" dirty="0"/>
                      <a:t>892</a:t>
                    </a: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7C9-4294-8561-ED8A5F3760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EGIO nariai (buityje naudojamos elektronikos importuotojai)</c:v>
                </c:pt>
              </c:strCache>
            </c:strRef>
          </c:cat>
          <c:val>
            <c:numRef>
              <c:f>Sheet1!$F$2</c:f>
              <c:numCache>
                <c:formatCode>General</c:formatCode>
                <c:ptCount val="1"/>
                <c:pt idx="0">
                  <c:v>878</c:v>
                </c:pt>
              </c:numCache>
            </c:numRef>
          </c:val>
          <c:shape val="cylinder"/>
          <c:extLst xmlns:c16r2="http://schemas.microsoft.com/office/drawing/2015/06/chart">
            <c:ext xmlns:c16="http://schemas.microsoft.com/office/drawing/2014/chart" uri="{C3380CC4-5D6E-409C-BE32-E72D297353CC}">
              <c16:uniqueId val="{00000000-37C9-4294-8561-ED8A5F37602F}"/>
            </c:ext>
          </c:extLst>
        </c:ser>
        <c:dLbls>
          <c:showLegendKey val="0"/>
          <c:showVal val="1"/>
          <c:showCatName val="0"/>
          <c:showSerName val="0"/>
          <c:showPercent val="0"/>
          <c:showBubbleSize val="0"/>
        </c:dLbls>
        <c:gapWidth val="150"/>
        <c:shape val="box"/>
        <c:axId val="143009664"/>
        <c:axId val="143011200"/>
        <c:axId val="0"/>
      </c:bar3DChart>
      <c:catAx>
        <c:axId val="143009664"/>
        <c:scaling>
          <c:orientation val="minMax"/>
        </c:scaling>
        <c:delete val="1"/>
        <c:axPos val="b"/>
        <c:numFmt formatCode="General" sourceLinked="1"/>
        <c:majorTickMark val="none"/>
        <c:minorTickMark val="none"/>
        <c:tickLblPos val="nextTo"/>
        <c:crossAx val="143011200"/>
        <c:crosses val="autoZero"/>
        <c:auto val="1"/>
        <c:lblAlgn val="ctr"/>
        <c:lblOffset val="100"/>
        <c:noMultiLvlLbl val="0"/>
      </c:catAx>
      <c:valAx>
        <c:axId val="143011200"/>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009664"/>
        <c:crosses val="autoZero"/>
        <c:crossBetween val="between"/>
      </c:valAx>
      <c:spPr>
        <a:noFill/>
        <a:ln>
          <a:noFill/>
        </a:ln>
        <a:effectLst/>
      </c:spPr>
    </c:plotArea>
    <c:legend>
      <c:legendPos val="b"/>
      <c:layout>
        <c:manualLayout>
          <c:xMode val="edge"/>
          <c:yMode val="edge"/>
          <c:x val="0.1675283743135498"/>
          <c:y val="0.76594447658773845"/>
          <c:w val="0.83247162568645017"/>
          <c:h val="0.2069474243121615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solidFill>
          <a:schemeClr val="bg1">
            <a:lumMod val="95000"/>
          </a:schemeClr>
        </a:solidFill>
        <a:ln>
          <a:noFill/>
        </a:ln>
        <a:effectLst/>
        <a:sp3d/>
      </c:spPr>
    </c:sideWall>
    <c:backWall>
      <c:thickness val="0"/>
      <c:spPr>
        <a:solidFill>
          <a:schemeClr val="bg1">
            <a:lumMod val="95000"/>
          </a:schemeClr>
        </a:solidFill>
        <a:ln>
          <a:noFill/>
        </a:ln>
        <a:effectLst/>
        <a:sp3d/>
      </c:spPr>
    </c:backWall>
    <c:plotArea>
      <c:layout/>
      <c:bar3DChart>
        <c:barDir val="col"/>
        <c:grouping val="stacked"/>
        <c:varyColors val="0"/>
        <c:ser>
          <c:idx val="0"/>
          <c:order val="0"/>
          <c:tx>
            <c:strRef>
              <c:f>Sheet1!$B$1</c:f>
              <c:strCache>
                <c:ptCount val="1"/>
                <c:pt idx="0">
                  <c:v>Pilnos komplektacijos elektronikos atliekų kiekis (t)</c:v>
                </c:pt>
              </c:strCache>
            </c:strRef>
          </c:tx>
          <c:spPr>
            <a:solidFill>
              <a:srgbClr val="99CC00"/>
            </a:solidFill>
            <a:ln>
              <a:noFill/>
            </a:ln>
            <a:effectLst/>
            <a:sp3d/>
          </c:spPr>
          <c:invertIfNegative val="0"/>
          <c:dLbls>
            <c:dLbl>
              <c:idx val="0"/>
              <c:layout>
                <c:manualLayout>
                  <c:x val="1.2597923293303517E-2"/>
                  <c:y val="1.2436296251983316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7.4104744664224981E-2"/>
                      <c:h val="3.5726087414788672E-2"/>
                    </c:manualLayout>
                  </c15:layout>
                </c:ext>
                <c:ext xmlns:c16="http://schemas.microsoft.com/office/drawing/2014/chart" uri="{C3380CC4-5D6E-409C-BE32-E72D297353CC}">
                  <c16:uniqueId val="{00000002-1C4B-42C5-A26D-4D80134B46A0}"/>
                </c:ext>
              </c:extLst>
            </c:dLbl>
            <c:dLbl>
              <c:idx val="1"/>
              <c:layout>
                <c:manualLayout>
                  <c:x val="1.6303043826129498E-2"/>
                  <c:y val="-8.2907683923249852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C4B-42C5-A26D-4D80134B46A0}"/>
                </c:ext>
              </c:extLst>
            </c:dLbl>
            <c:dLbl>
              <c:idx val="2"/>
              <c:layout>
                <c:manualLayout>
                  <c:x val="1.6303043826129498E-2"/>
                  <c:y val="-6.783434319263754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C4B-42C5-A26D-4D80134B46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2014 m.</c:v>
                </c:pt>
                <c:pt idx="1">
                  <c:v>2015 m. </c:v>
                </c:pt>
                <c:pt idx="2">
                  <c:v>2016 m.</c:v>
                </c:pt>
              </c:strCache>
            </c:strRef>
          </c:cat>
          <c:val>
            <c:numRef>
              <c:f>Sheet1!$B$2:$B$4</c:f>
              <c:numCache>
                <c:formatCode>General</c:formatCode>
                <c:ptCount val="3"/>
                <c:pt idx="0" formatCode="0.00">
                  <c:v>143.79999999999998</c:v>
                </c:pt>
                <c:pt idx="1">
                  <c:v>294.07</c:v>
                </c:pt>
                <c:pt idx="2">
                  <c:v>486.12700000000001</c:v>
                </c:pt>
              </c:numCache>
            </c:numRef>
          </c:val>
          <c:extLst xmlns:c16r2="http://schemas.microsoft.com/office/drawing/2015/06/chart">
            <c:ext xmlns:c16="http://schemas.microsoft.com/office/drawing/2014/chart" uri="{C3380CC4-5D6E-409C-BE32-E72D297353CC}">
              <c16:uniqueId val="{00000000-43BC-461B-BF86-C9EAA791812C}"/>
            </c:ext>
          </c:extLst>
        </c:ser>
        <c:ser>
          <c:idx val="1"/>
          <c:order val="1"/>
          <c:tx>
            <c:strRef>
              <c:f>Sheet1!$C$1</c:f>
              <c:strCache>
                <c:ptCount val="1"/>
                <c:pt idx="0">
                  <c:v>Nepilnos komplektacijos elektronikos atliekų kiekis (t)</c:v>
                </c:pt>
              </c:strCache>
            </c:strRef>
          </c:tx>
          <c:spPr>
            <a:solidFill>
              <a:srgbClr val="FFFF66"/>
            </a:solidFill>
            <a:ln>
              <a:noFill/>
            </a:ln>
            <a:effectLst/>
            <a:sp3d/>
          </c:spPr>
          <c:invertIfNegative val="0"/>
          <c:dLbls>
            <c:dLbl>
              <c:idx val="0"/>
              <c:layout>
                <c:manualLayout>
                  <c:x val="1.037466425299147E-2"/>
                  <c:y val="-8.2907683923249852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C4B-42C5-A26D-4D80134B46A0}"/>
                </c:ext>
              </c:extLst>
            </c:dLbl>
            <c:dLbl>
              <c:idx val="1"/>
              <c:layout>
                <c:manualLayout>
                  <c:x val="1.6303043826129498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C4B-42C5-A26D-4D80134B46A0}"/>
                </c:ext>
              </c:extLst>
            </c:dLbl>
            <c:dLbl>
              <c:idx val="2"/>
              <c:layout>
                <c:manualLayout>
                  <c:x val="2.0749328505982996E-2"/>
                  <c:y val="2.2611447730878907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C4B-42C5-A26D-4D80134B46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2014 m.</c:v>
                </c:pt>
                <c:pt idx="1">
                  <c:v>2015 m. </c:v>
                </c:pt>
                <c:pt idx="2">
                  <c:v>2016 m.</c:v>
                </c:pt>
              </c:strCache>
            </c:strRef>
          </c:cat>
          <c:val>
            <c:numRef>
              <c:f>Sheet1!$C$2:$C$4</c:f>
              <c:numCache>
                <c:formatCode>General</c:formatCode>
                <c:ptCount val="3"/>
                <c:pt idx="0">
                  <c:v>82.67</c:v>
                </c:pt>
                <c:pt idx="1">
                  <c:v>149.29</c:v>
                </c:pt>
                <c:pt idx="2">
                  <c:v>229.702</c:v>
                </c:pt>
              </c:numCache>
            </c:numRef>
          </c:val>
          <c:extLst xmlns:c16r2="http://schemas.microsoft.com/office/drawing/2015/06/chart">
            <c:ext xmlns:c16="http://schemas.microsoft.com/office/drawing/2014/chart" uri="{C3380CC4-5D6E-409C-BE32-E72D297353CC}">
              <c16:uniqueId val="{00000001-43BC-461B-BF86-C9EAA791812C}"/>
            </c:ext>
          </c:extLst>
        </c:ser>
        <c:dLbls>
          <c:showLegendKey val="0"/>
          <c:showVal val="1"/>
          <c:showCatName val="0"/>
          <c:showSerName val="0"/>
          <c:showPercent val="0"/>
          <c:showBubbleSize val="0"/>
        </c:dLbls>
        <c:gapWidth val="150"/>
        <c:shape val="cylinder"/>
        <c:axId val="160166272"/>
        <c:axId val="160167808"/>
        <c:axId val="0"/>
      </c:bar3DChart>
      <c:catAx>
        <c:axId val="160166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0167808"/>
        <c:crosses val="autoZero"/>
        <c:auto val="1"/>
        <c:lblAlgn val="ctr"/>
        <c:lblOffset val="100"/>
        <c:noMultiLvlLbl val="0"/>
      </c:catAx>
      <c:valAx>
        <c:axId val="16016780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60166272"/>
        <c:crosses val="autoZero"/>
        <c:crossBetween val="between"/>
      </c:valAx>
      <c:spPr>
        <a:noFill/>
        <a:ln>
          <a:noFill/>
        </a:ln>
        <a:effectLst/>
      </c:spPr>
    </c:plotArea>
    <c:legend>
      <c:legendPos val="b"/>
      <c:layout>
        <c:manualLayout>
          <c:xMode val="edge"/>
          <c:yMode val="edge"/>
          <c:x val="0.19360138789434228"/>
          <c:y val="0.89748432510347864"/>
          <c:w val="0.6291002680374449"/>
          <c:h val="8.894880625799413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2761365294923672E-2"/>
          <c:y val="6.6395293031669647E-2"/>
          <c:w val="0.88784375265493376"/>
          <c:h val="0.71151865592163155"/>
        </c:manualLayout>
      </c:layout>
      <c:bar3DChart>
        <c:barDir val="col"/>
        <c:grouping val="clustered"/>
        <c:varyColors val="0"/>
        <c:ser>
          <c:idx val="0"/>
          <c:order val="0"/>
          <c:tx>
            <c:strRef>
              <c:f>Sheet1!$B$1</c:f>
              <c:strCache>
                <c:ptCount val="1"/>
                <c:pt idx="0">
                  <c:v>Gamintojų ir importuotojų sąvade užsiregistravusių importuotojų vidutinis pateiktas automobiliams skirtų ir pramoninių baterijų ir akumuliatorių kiekis</c:v>
                </c:pt>
              </c:strCache>
            </c:strRef>
          </c:tx>
          <c:spPr>
            <a:solidFill>
              <a:srgbClr val="99CC00"/>
            </a:solidFill>
            <a:ln>
              <a:noFill/>
            </a:ln>
            <a:effectLst/>
            <a:sp3d/>
          </c:spPr>
          <c:invertIfNegative val="0"/>
          <c:dLbls>
            <c:dLbl>
              <c:idx val="0"/>
              <c:layout>
                <c:manualLayout>
                  <c:x val="3.1123992758974428E-2"/>
                  <c:y val="-8.658530966902348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B5E-4F5C-A422-52282355B2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8157</c:v>
                </c:pt>
              </c:numCache>
            </c:numRef>
          </c:val>
          <c:extLst xmlns:c16r2="http://schemas.microsoft.com/office/drawing/2015/06/chart">
            <c:ext xmlns:c16="http://schemas.microsoft.com/office/drawing/2014/chart" uri="{C3380CC4-5D6E-409C-BE32-E72D297353CC}">
              <c16:uniqueId val="{00000000-0B5E-4F5C-A422-52282355B2A7}"/>
            </c:ext>
          </c:extLst>
        </c:ser>
        <c:ser>
          <c:idx val="1"/>
          <c:order val="1"/>
          <c:tx>
            <c:strRef>
              <c:f>Sheet1!$C$1</c:f>
              <c:strCache>
                <c:ptCount val="1"/>
                <c:pt idx="0">
                  <c:v>GIA narių pateiktas automobiliams skirtų bei pramoninių baterijų ir akumuliatorių kiekis</c:v>
                </c:pt>
              </c:strCache>
            </c:strRef>
          </c:tx>
          <c:spPr>
            <a:solidFill>
              <a:srgbClr val="00B0F0"/>
            </a:solidFill>
            <a:ln>
              <a:noFill/>
            </a:ln>
            <a:effectLst/>
            <a:sp3d/>
          </c:spPr>
          <c:invertIfNegative val="0"/>
          <c:dLbls>
            <c:dLbl>
              <c:idx val="0"/>
              <c:layout>
                <c:manualLayout>
                  <c:x val="4.3227767720797783E-2"/>
                  <c:y val="-7.871391788093043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B5E-4F5C-A422-52282355B2A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2156.3519999999999</c:v>
                </c:pt>
              </c:numCache>
            </c:numRef>
          </c:val>
          <c:extLst xmlns:c16r2="http://schemas.microsoft.com/office/drawing/2015/06/chart">
            <c:ext xmlns:c16="http://schemas.microsoft.com/office/drawing/2014/chart" uri="{C3380CC4-5D6E-409C-BE32-E72D297353CC}">
              <c16:uniqueId val="{00000001-0B5E-4F5C-A422-52282355B2A7}"/>
            </c:ext>
          </c:extLst>
        </c:ser>
        <c:dLbls>
          <c:showLegendKey val="0"/>
          <c:showVal val="1"/>
          <c:showCatName val="0"/>
          <c:showSerName val="0"/>
          <c:showPercent val="0"/>
          <c:showBubbleSize val="0"/>
        </c:dLbls>
        <c:gapWidth val="150"/>
        <c:shape val="box"/>
        <c:axId val="120144256"/>
        <c:axId val="120145792"/>
        <c:axId val="0"/>
      </c:bar3DChart>
      <c:catAx>
        <c:axId val="120144256"/>
        <c:scaling>
          <c:orientation val="minMax"/>
        </c:scaling>
        <c:delete val="1"/>
        <c:axPos val="b"/>
        <c:numFmt formatCode="General" sourceLinked="1"/>
        <c:majorTickMark val="none"/>
        <c:minorTickMark val="none"/>
        <c:tickLblPos val="nextTo"/>
        <c:crossAx val="120145792"/>
        <c:crosses val="autoZero"/>
        <c:auto val="1"/>
        <c:lblAlgn val="ctr"/>
        <c:lblOffset val="100"/>
        <c:noMultiLvlLbl val="0"/>
      </c:catAx>
      <c:valAx>
        <c:axId val="120145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0144256"/>
        <c:crosses val="autoZero"/>
        <c:crossBetween val="between"/>
      </c:valAx>
      <c:spPr>
        <a:noFill/>
        <a:ln>
          <a:noFill/>
        </a:ln>
        <a:effectLst/>
      </c:spPr>
    </c:plotArea>
    <c:legend>
      <c:legendPos val="b"/>
      <c:layout>
        <c:manualLayout>
          <c:xMode val="edge"/>
          <c:yMode val="edge"/>
          <c:x val="5.1812053562676041E-2"/>
          <c:y val="0.82086943550964575"/>
          <c:w val="0.89637589287464792"/>
          <c:h val="0.1791305644903542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GIA narių išleistas nešiojamų baterijų ir akumuliatorių atliekų kiekis (t)</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8268808706789365E-2"/>
                  <c:y val="-3.219362819654843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0AB-4F68-BD97-1009901960EF}"/>
                </c:ext>
              </c:extLst>
            </c:dLbl>
            <c:dLbl>
              <c:idx val="1"/>
              <c:layout>
                <c:manualLayout>
                  <c:x val="1.6638612481212778E-2"/>
                  <c:y val="-4.20993599493325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0AB-4F68-BD97-1009901960E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2015 m. </c:v>
                </c:pt>
                <c:pt idx="1">
                  <c:v>2016 m.</c:v>
                </c:pt>
              </c:strCache>
            </c:strRef>
          </c:cat>
          <c:val>
            <c:numRef>
              <c:f>Sheet1!$B$2:$B$3</c:f>
              <c:numCache>
                <c:formatCode>General</c:formatCode>
                <c:ptCount val="2"/>
                <c:pt idx="0">
                  <c:v>211.94300000000001</c:v>
                </c:pt>
                <c:pt idx="1">
                  <c:v>270</c:v>
                </c:pt>
              </c:numCache>
            </c:numRef>
          </c:val>
          <c:extLst xmlns:c16r2="http://schemas.microsoft.com/office/drawing/2015/06/chart">
            <c:ext xmlns:c16="http://schemas.microsoft.com/office/drawing/2014/chart" uri="{C3380CC4-5D6E-409C-BE32-E72D297353CC}">
              <c16:uniqueId val="{00000000-60AB-4F68-BD97-1009901960EF}"/>
            </c:ext>
          </c:extLst>
        </c:ser>
        <c:ser>
          <c:idx val="2"/>
          <c:order val="1"/>
          <c:tx>
            <c:strRef>
              <c:f>Sheet1!$D$1</c:f>
              <c:strCache>
                <c:ptCount val="1"/>
                <c:pt idx="0">
                  <c:v>GIA narių sutvarkytas nešiojamų baterijų ir akumuliatorių atliekų kiekis (t)</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1647028736848945E-2"/>
                  <c:y val="-2.97171952583524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60AB-4F68-BD97-1009901960EF}"/>
                </c:ext>
              </c:extLst>
            </c:dLbl>
            <c:dLbl>
              <c:idx val="1"/>
              <c:layout>
                <c:manualLayout>
                  <c:x val="2.8285641218061725E-2"/>
                  <c:y val="-4.209935994933261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0AB-4F68-BD97-1009901960E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2015 m. </c:v>
                </c:pt>
                <c:pt idx="1">
                  <c:v>2016 m.</c:v>
                </c:pt>
              </c:strCache>
            </c:strRef>
          </c:cat>
          <c:val>
            <c:numRef>
              <c:f>Sheet1!$D$2:$D$3</c:f>
              <c:numCache>
                <c:formatCode>General</c:formatCode>
                <c:ptCount val="2"/>
                <c:pt idx="0">
                  <c:v>55</c:v>
                </c:pt>
              </c:numCache>
            </c:numRef>
          </c:val>
          <c:extLst xmlns:c16r2="http://schemas.microsoft.com/office/drawing/2015/06/chart">
            <c:ext xmlns:c16="http://schemas.microsoft.com/office/drawing/2014/chart" uri="{C3380CC4-5D6E-409C-BE32-E72D297353CC}">
              <c16:uniqueId val="{00000002-60AB-4F68-BD97-1009901960EF}"/>
            </c:ext>
          </c:extLst>
        </c:ser>
        <c:dLbls>
          <c:showLegendKey val="0"/>
          <c:showVal val="1"/>
          <c:showCatName val="0"/>
          <c:showSerName val="0"/>
          <c:showPercent val="0"/>
          <c:showBubbleSize val="0"/>
        </c:dLbls>
        <c:gapWidth val="150"/>
        <c:shape val="box"/>
        <c:axId val="131525632"/>
        <c:axId val="131560192"/>
        <c:axId val="0"/>
      </c:bar3DChart>
      <c:catAx>
        <c:axId val="1315256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560192"/>
        <c:crosses val="autoZero"/>
        <c:auto val="1"/>
        <c:lblAlgn val="ctr"/>
        <c:lblOffset val="100"/>
        <c:noMultiLvlLbl val="0"/>
      </c:catAx>
      <c:valAx>
        <c:axId val="131560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525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16200000" scaled="1"/>
          <a:tileRect/>
        </a:gradFill>
        <a:ln>
          <a:noFill/>
        </a:ln>
        <a:effectLst/>
        <a:sp3d/>
      </c:spPr>
    </c:sideWall>
    <c:backWall>
      <c:thickness val="0"/>
      <c:spPr>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16200000" scaled="1"/>
          <a:tileRect/>
        </a:gradFill>
        <a:ln>
          <a:noFill/>
        </a:ln>
        <a:effectLst/>
        <a:sp3d/>
      </c:spPr>
    </c:backWall>
    <c:plotArea>
      <c:layout/>
      <c:bar3DChart>
        <c:barDir val="col"/>
        <c:grouping val="clustered"/>
        <c:varyColors val="0"/>
        <c:ser>
          <c:idx val="0"/>
          <c:order val="0"/>
          <c:tx>
            <c:strRef>
              <c:f>Sheet1!$B$1</c:f>
              <c:strCache>
                <c:ptCount val="1"/>
                <c:pt idx="0">
                  <c:v>2015 m. gamintojų ir importuotojų sąvade registruotų importuotojų preliminarus patiektas NB elektronikos kiekis </c:v>
                </c:pt>
              </c:strCache>
            </c:strRef>
          </c:tx>
          <c:spPr>
            <a:solidFill>
              <a:srgbClr val="FFFF66"/>
            </a:solidFill>
            <a:ln>
              <a:noFill/>
            </a:ln>
            <a:effectLst/>
            <a:sp3d/>
          </c:spPr>
          <c:invertIfNegative val="0"/>
          <c:dLbls>
            <c:dLbl>
              <c:idx val="0"/>
              <c:layout>
                <c:manualLayout>
                  <c:x val="2.9320987654320931E-2"/>
                  <c:y val="-9.821114313130707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33A-4A1C-90E9-B929C90124A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1400</c:v>
                </c:pt>
              </c:numCache>
            </c:numRef>
          </c:val>
          <c:shape val="cylinder"/>
          <c:extLst xmlns:c16r2="http://schemas.microsoft.com/office/drawing/2015/06/chart">
            <c:ext xmlns:c16="http://schemas.microsoft.com/office/drawing/2014/chart" uri="{C3380CC4-5D6E-409C-BE32-E72D297353CC}">
              <c16:uniqueId val="{00000000-F33A-4A1C-90E9-B929C90124A5}"/>
            </c:ext>
          </c:extLst>
        </c:ser>
        <c:ser>
          <c:idx val="1"/>
          <c:order val="1"/>
          <c:tx>
            <c:strRef>
              <c:f>Sheet1!$C$1</c:f>
              <c:strCache>
                <c:ptCount val="1"/>
                <c:pt idx="0">
                  <c:v>2015 m. EGIO narių patiektas NB elektronikos kiekis</c:v>
                </c:pt>
              </c:strCache>
            </c:strRef>
          </c:tx>
          <c:spPr>
            <a:solidFill>
              <a:schemeClr val="accent6">
                <a:lumMod val="75000"/>
              </a:schemeClr>
            </a:solidFill>
            <a:ln>
              <a:noFill/>
            </a:ln>
            <a:effectLst/>
            <a:sp3d/>
          </c:spPr>
          <c:invertIfNegative val="0"/>
          <c:dLbls>
            <c:dLbl>
              <c:idx val="0"/>
              <c:layout>
                <c:manualLayout>
                  <c:x val="2.1604938271604937E-2"/>
                  <c:y val="-0.1262714697402519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33A-4A1C-90E9-B929C90124A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977.86900000000003</c:v>
                </c:pt>
              </c:numCache>
            </c:numRef>
          </c:val>
          <c:shape val="cylinder"/>
          <c:extLst xmlns:c16r2="http://schemas.microsoft.com/office/drawing/2015/06/chart">
            <c:ext xmlns:c16="http://schemas.microsoft.com/office/drawing/2014/chart" uri="{C3380CC4-5D6E-409C-BE32-E72D297353CC}">
              <c16:uniqueId val="{00000001-F33A-4A1C-90E9-B929C90124A5}"/>
            </c:ext>
          </c:extLst>
        </c:ser>
        <c:dLbls>
          <c:showLegendKey val="0"/>
          <c:showVal val="1"/>
          <c:showCatName val="0"/>
          <c:showSerName val="0"/>
          <c:showPercent val="0"/>
          <c:showBubbleSize val="0"/>
        </c:dLbls>
        <c:gapWidth val="150"/>
        <c:shape val="box"/>
        <c:axId val="201876224"/>
        <c:axId val="201877760"/>
        <c:axId val="0"/>
      </c:bar3DChart>
      <c:catAx>
        <c:axId val="2018762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877760"/>
        <c:crosses val="autoZero"/>
        <c:auto val="1"/>
        <c:lblAlgn val="ctr"/>
        <c:lblOffset val="100"/>
        <c:noMultiLvlLbl val="0"/>
      </c:catAx>
      <c:valAx>
        <c:axId val="201877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01876224"/>
        <c:crosses val="autoZero"/>
        <c:crossBetween val="between"/>
      </c:valAx>
      <c:spPr>
        <a:noFill/>
        <a:ln>
          <a:noFill/>
        </a:ln>
        <a:effectLst/>
      </c:spPr>
    </c:plotArea>
    <c:legend>
      <c:legendPos val="b"/>
      <c:layout>
        <c:manualLayout>
          <c:xMode val="edge"/>
          <c:yMode val="edge"/>
          <c:x val="0.15049880917663067"/>
          <c:y val="0.82725460422256525"/>
          <c:w val="0.78542213473315825"/>
          <c:h val="0.15749671012608782"/>
        </c:manualLayout>
      </c:layout>
      <c:overlay val="0"/>
      <c:spPr>
        <a:noFill/>
        <a:ln>
          <a:noFill/>
        </a:ln>
        <a:effectLst/>
      </c:spPr>
      <c:txPr>
        <a:bodyPr rot="0" spcFirstLastPara="1" vertOverflow="ellipsis" vert="horz" wrap="square" anchor="ctr" anchorCtr="1"/>
        <a:lstStyle/>
        <a:p>
          <a:pPr algn="just">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Specialistų teigimu, visas BN elektronikos kiekis patiektas į LR vidaus rinką</c:v>
                </c:pt>
              </c:strCache>
            </c:strRef>
          </c:tx>
          <c:spPr>
            <a:solidFill>
              <a:srgbClr val="33CCCC"/>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Sheet1!$B$2</c:f>
              <c:numCache>
                <c:formatCode>General</c:formatCode>
                <c:ptCount val="1"/>
                <c:pt idx="0">
                  <c:v>40000</c:v>
                </c:pt>
              </c:numCache>
            </c:numRef>
          </c:val>
          <c:extLst xmlns:c16r2="http://schemas.microsoft.com/office/drawing/2015/06/chart">
            <c:ext xmlns:c16="http://schemas.microsoft.com/office/drawing/2014/chart" uri="{C3380CC4-5D6E-409C-BE32-E72D297353CC}">
              <c16:uniqueId val="{00000000-B850-4242-88EE-0711FA98B75E}"/>
            </c:ext>
          </c:extLst>
        </c:ser>
        <c:ser>
          <c:idx val="1"/>
          <c:order val="1"/>
          <c:tx>
            <c:strRef>
              <c:f>Sheet1!$C$1</c:f>
              <c:strCache>
                <c:ptCount val="1"/>
                <c:pt idx="0">
                  <c:v>Gamintojų importuotojų sąvade registruotų elektronikos importuotojų preliminarus pateiktas BN elektronikos kiekis</c:v>
                </c:pt>
              </c:strCache>
            </c:strRef>
          </c:tx>
          <c:spPr>
            <a:solidFill>
              <a:srgbClr val="CCFF6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Sheet1!$C$2</c:f>
              <c:numCache>
                <c:formatCode>General</c:formatCode>
                <c:ptCount val="1"/>
                <c:pt idx="0">
                  <c:v>30000</c:v>
                </c:pt>
              </c:numCache>
            </c:numRef>
          </c:val>
          <c:extLst xmlns:c16r2="http://schemas.microsoft.com/office/drawing/2015/06/chart">
            <c:ext xmlns:c16="http://schemas.microsoft.com/office/drawing/2014/chart" uri="{C3380CC4-5D6E-409C-BE32-E72D297353CC}">
              <c16:uniqueId val="{00000001-B850-4242-88EE-0711FA98B75E}"/>
            </c:ext>
          </c:extLst>
        </c:ser>
        <c:ser>
          <c:idx val="2"/>
          <c:order val="2"/>
          <c:tx>
            <c:strRef>
              <c:f>Sheet1!$D$1</c:f>
              <c:strCache>
                <c:ptCount val="1"/>
                <c:pt idx="0">
                  <c:v>EGIO narių į LR vidaus rinką patiektas BN elektronikos kiekis</c:v>
                </c:pt>
              </c:strCache>
            </c:strRef>
          </c:tx>
          <c:spPr>
            <a:solidFill>
              <a:schemeClr val="accent3"/>
            </a:solidFill>
            <a:ln>
              <a:noFill/>
            </a:ln>
            <a:effectLst/>
            <a:sp3d/>
          </c:spPr>
          <c:invertIfNegative val="0"/>
          <c:dLbls>
            <c:dLbl>
              <c:idx val="0"/>
              <c:layout>
                <c:manualLayout>
                  <c:x val="1.3888888888888888E-2"/>
                  <c:y val="-4.29006386677756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D9B-4670-AF95-261392D0810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Sheet1!$D$2</c:f>
              <c:numCache>
                <c:formatCode>General</c:formatCode>
                <c:ptCount val="1"/>
                <c:pt idx="0">
                  <c:v>8521.3729999999996</c:v>
                </c:pt>
              </c:numCache>
            </c:numRef>
          </c:val>
          <c:extLst xmlns:c16r2="http://schemas.microsoft.com/office/drawing/2015/06/chart">
            <c:ext xmlns:c16="http://schemas.microsoft.com/office/drawing/2014/chart" uri="{C3380CC4-5D6E-409C-BE32-E72D297353CC}">
              <c16:uniqueId val="{00000003-B850-4242-88EE-0711FA98B75E}"/>
            </c:ext>
          </c:extLst>
        </c:ser>
        <c:dLbls>
          <c:showLegendKey val="0"/>
          <c:showVal val="1"/>
          <c:showCatName val="0"/>
          <c:showSerName val="0"/>
          <c:showPercent val="0"/>
          <c:showBubbleSize val="0"/>
        </c:dLbls>
        <c:gapWidth val="150"/>
        <c:shape val="box"/>
        <c:axId val="41495936"/>
        <c:axId val="41505920"/>
        <c:axId val="0"/>
      </c:bar3DChart>
      <c:catAx>
        <c:axId val="41495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1505920"/>
        <c:crosses val="autoZero"/>
        <c:auto val="1"/>
        <c:lblAlgn val="ctr"/>
        <c:lblOffset val="100"/>
        <c:noMultiLvlLbl val="0"/>
      </c:catAx>
      <c:valAx>
        <c:axId val="41505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149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solidFill>
          <a:schemeClr val="bg1">
            <a:lumMod val="95000"/>
          </a:schemeClr>
        </a:solidFill>
        <a:ln>
          <a:noFill/>
        </a:ln>
        <a:effectLst/>
        <a:sp3d/>
      </c:spPr>
    </c:sideWall>
    <c:backWall>
      <c:thickness val="0"/>
      <c:spPr>
        <a:solidFill>
          <a:schemeClr val="bg1">
            <a:lumMod val="95000"/>
          </a:schemeClr>
        </a:solidFill>
        <a:ln>
          <a:noFill/>
        </a:ln>
        <a:effectLst/>
        <a:sp3d/>
      </c:spPr>
    </c:backWall>
    <c:plotArea>
      <c:layout>
        <c:manualLayout>
          <c:layoutTarget val="inner"/>
          <c:xMode val="edge"/>
          <c:yMode val="edge"/>
          <c:x val="5.899974521003748E-2"/>
          <c:y val="3.1245932404383635E-2"/>
          <c:w val="0.52990987843537496"/>
          <c:h val="0.87300604088559663"/>
        </c:manualLayout>
      </c:layout>
      <c:bar3DChart>
        <c:barDir val="col"/>
        <c:grouping val="clustered"/>
        <c:varyColors val="0"/>
        <c:ser>
          <c:idx val="0"/>
          <c:order val="0"/>
          <c:tx>
            <c:strRef>
              <c:f>Sheet1!$B$1</c:f>
              <c:strCache>
                <c:ptCount val="1"/>
                <c:pt idx="0">
                  <c:v>Stambūs namų apyvokos prietaisai be šaldymo įrangos</c:v>
                </c:pt>
              </c:strCache>
            </c:strRef>
          </c:tx>
          <c:spPr>
            <a:solidFill>
              <a:schemeClr val="accent6">
                <a:lumMod val="60000"/>
                <a:lumOff val="40000"/>
              </a:schemeClr>
            </a:solidFill>
            <a:ln>
              <a:noFill/>
            </a:ln>
            <a:effectLst/>
            <a:sp3d/>
          </c:spPr>
          <c:invertIfNegative val="0"/>
          <c:dLbls>
            <c:dLbl>
              <c:idx val="0"/>
              <c:layout>
                <c:manualLayout>
                  <c:x val="9.3889831424979388E-3"/>
                  <c:y val="-1.3290876946712304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7B0E-46D9-943B-0BA0C9956F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Sheet1!$B$2</c:f>
              <c:numCache>
                <c:formatCode>General</c:formatCode>
                <c:ptCount val="1"/>
                <c:pt idx="0">
                  <c:v>2140.0520000000001</c:v>
                </c:pt>
              </c:numCache>
            </c:numRef>
          </c:val>
          <c:extLst xmlns:c16r2="http://schemas.microsoft.com/office/drawing/2015/06/chart">
            <c:ext xmlns:c16="http://schemas.microsoft.com/office/drawing/2014/chart" uri="{C3380CC4-5D6E-409C-BE32-E72D297353CC}">
              <c16:uniqueId val="{00000000-7B0E-46D9-943B-0BA0C9956FB7}"/>
            </c:ext>
          </c:extLst>
        </c:ser>
        <c:ser>
          <c:idx val="1"/>
          <c:order val="1"/>
          <c:tx>
            <c:strRef>
              <c:f>Sheet1!$C$1</c:f>
              <c:strCache>
                <c:ptCount val="1"/>
                <c:pt idx="0">
                  <c:v>Stambūs namų apyvokos prietaisai su šaldymo įranga</c:v>
                </c:pt>
              </c:strCache>
            </c:strRef>
          </c:tx>
          <c:spPr>
            <a:solidFill>
              <a:srgbClr val="99CC00"/>
            </a:solidFill>
            <a:ln>
              <a:noFill/>
            </a:ln>
            <a:effectLst/>
            <a:sp3d/>
          </c:spPr>
          <c:invertIfNegative val="0"/>
          <c:dLbls>
            <c:dLbl>
              <c:idx val="0"/>
              <c:layout>
                <c:manualLayout>
                  <c:x val="1.8777966284995878E-2"/>
                  <c:y val="-3.765748468235152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7B0E-46D9-943B-0BA0C9956F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Sheet1!$C$2</c:f>
              <c:numCache>
                <c:formatCode>General</c:formatCode>
                <c:ptCount val="1"/>
                <c:pt idx="0">
                  <c:v>1524.7439999999999</c:v>
                </c:pt>
              </c:numCache>
            </c:numRef>
          </c:val>
          <c:extLst xmlns:c16r2="http://schemas.microsoft.com/office/drawing/2015/06/chart">
            <c:ext xmlns:c16="http://schemas.microsoft.com/office/drawing/2014/chart" uri="{C3380CC4-5D6E-409C-BE32-E72D297353CC}">
              <c16:uniqueId val="{00000001-7B0E-46D9-943B-0BA0C9956FB7}"/>
            </c:ext>
          </c:extLst>
        </c:ser>
        <c:ser>
          <c:idx val="2"/>
          <c:order val="2"/>
          <c:tx>
            <c:strRef>
              <c:f>Sheet1!$D$1</c:f>
              <c:strCache>
                <c:ptCount val="1"/>
                <c:pt idx="0">
                  <c:v>Smulkūs namų apyvokos prietaisai </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Sheet1!$D$2</c:f>
              <c:numCache>
                <c:formatCode>General</c:formatCode>
                <c:ptCount val="1"/>
                <c:pt idx="0">
                  <c:v>804.66700000000003</c:v>
                </c:pt>
              </c:numCache>
            </c:numRef>
          </c:val>
          <c:extLst xmlns:c16r2="http://schemas.microsoft.com/office/drawing/2015/06/chart">
            <c:ext xmlns:c16="http://schemas.microsoft.com/office/drawing/2014/chart" uri="{C3380CC4-5D6E-409C-BE32-E72D297353CC}">
              <c16:uniqueId val="{00000002-7B0E-46D9-943B-0BA0C9956FB7}"/>
            </c:ext>
          </c:extLst>
        </c:ser>
        <c:ser>
          <c:idx val="3"/>
          <c:order val="3"/>
          <c:tx>
            <c:strRef>
              <c:f>Sheet1!$E$1</c:f>
              <c:strCache>
                <c:ptCount val="1"/>
                <c:pt idx="0">
                  <c:v>Informacinių technologijų ir telekomunikacijų įranga (išskyrus kompiuterių monitorius)</c:v>
                </c:pt>
              </c:strCache>
            </c:strRef>
          </c:tx>
          <c:spPr>
            <a:solidFill>
              <a:schemeClr val="accent4"/>
            </a:solidFill>
            <a:ln>
              <a:noFill/>
            </a:ln>
            <a:effectLst/>
            <a:sp3d/>
          </c:spPr>
          <c:invertIfNegative val="0"/>
          <c:dLbls>
            <c:dLbl>
              <c:idx val="0"/>
              <c:layout>
                <c:manualLayout>
                  <c:x val="2.6825666121422682E-2"/>
                  <c:y val="-1.993631542006845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7B0E-46D9-943B-0BA0C9956FB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Sheet1!$E$2</c:f>
              <c:numCache>
                <c:formatCode>General</c:formatCode>
                <c:ptCount val="1"/>
                <c:pt idx="0">
                  <c:v>655.04700000000003</c:v>
                </c:pt>
              </c:numCache>
            </c:numRef>
          </c:val>
          <c:extLst xmlns:c16r2="http://schemas.microsoft.com/office/drawing/2015/06/chart">
            <c:ext xmlns:c16="http://schemas.microsoft.com/office/drawing/2014/chart" uri="{C3380CC4-5D6E-409C-BE32-E72D297353CC}">
              <c16:uniqueId val="{00000003-7B0E-46D9-943B-0BA0C9956FB7}"/>
            </c:ext>
          </c:extLst>
        </c:ser>
        <c:ser>
          <c:idx val="4"/>
          <c:order val="4"/>
          <c:tx>
            <c:strRef>
              <c:f>Sheet1!$F$1</c:f>
              <c:strCache>
                <c:ptCount val="1"/>
                <c:pt idx="0">
                  <c:v>Kompiuterių monitoriai</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Sheet1!$F$2</c:f>
              <c:numCache>
                <c:formatCode>General</c:formatCode>
                <c:ptCount val="1"/>
                <c:pt idx="0">
                  <c:v>32.176000000000002</c:v>
                </c:pt>
              </c:numCache>
            </c:numRef>
          </c:val>
          <c:extLst xmlns:c16r2="http://schemas.microsoft.com/office/drawing/2015/06/chart">
            <c:ext xmlns:c16="http://schemas.microsoft.com/office/drawing/2014/chart" uri="{C3380CC4-5D6E-409C-BE32-E72D297353CC}">
              <c16:uniqueId val="{00000008-7B0E-46D9-943B-0BA0C9956FB7}"/>
            </c:ext>
          </c:extLst>
        </c:ser>
        <c:ser>
          <c:idx val="5"/>
          <c:order val="5"/>
          <c:tx>
            <c:strRef>
              <c:f>Sheet1!$G$1</c:f>
              <c:strCache>
                <c:ptCount val="1"/>
                <c:pt idx="0">
                  <c:v>Vartojimo įranga ir fotovoltinės plokštės (išskyrus televizorius)</c:v>
                </c:pt>
              </c:strCache>
            </c:strRef>
          </c:tx>
          <c:spPr>
            <a:solidFill>
              <a:schemeClr val="accent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Sheet1!$G$2</c:f>
              <c:numCache>
                <c:formatCode>General</c:formatCode>
                <c:ptCount val="1"/>
                <c:pt idx="0">
                  <c:v>278.39299999999997</c:v>
                </c:pt>
              </c:numCache>
            </c:numRef>
          </c:val>
          <c:extLst xmlns:c16r2="http://schemas.microsoft.com/office/drawing/2015/06/chart">
            <c:ext xmlns:c16="http://schemas.microsoft.com/office/drawing/2014/chart" uri="{C3380CC4-5D6E-409C-BE32-E72D297353CC}">
              <c16:uniqueId val="{0000000F-7B0E-46D9-943B-0BA0C9956FB7}"/>
            </c:ext>
          </c:extLst>
        </c:ser>
        <c:ser>
          <c:idx val="6"/>
          <c:order val="6"/>
          <c:tx>
            <c:strRef>
              <c:f>Sheet1!$H$1</c:f>
              <c:strCache>
                <c:ptCount val="1"/>
                <c:pt idx="0">
                  <c:v>Televizoriai</c:v>
                </c:pt>
              </c:strCache>
            </c:strRef>
          </c:tx>
          <c:spPr>
            <a:solidFill>
              <a:srgbClr val="4DC84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Sheet1!$H$2</c:f>
              <c:numCache>
                <c:formatCode>General</c:formatCode>
                <c:ptCount val="1"/>
                <c:pt idx="0">
                  <c:v>499.37400000000002</c:v>
                </c:pt>
              </c:numCache>
            </c:numRef>
          </c:val>
          <c:extLst xmlns:c16r2="http://schemas.microsoft.com/office/drawing/2015/06/chart">
            <c:ext xmlns:c16="http://schemas.microsoft.com/office/drawing/2014/chart" uri="{C3380CC4-5D6E-409C-BE32-E72D297353CC}">
              <c16:uniqueId val="{00000010-7B0E-46D9-943B-0BA0C9956FB7}"/>
            </c:ext>
          </c:extLst>
        </c:ser>
        <c:ser>
          <c:idx val="7"/>
          <c:order val="7"/>
          <c:tx>
            <c:strRef>
              <c:f>Sheet1!$I$1</c:f>
              <c:strCache>
                <c:ptCount val="1"/>
                <c:pt idx="0">
                  <c:v>Apšvietimo įranga (išskyrus dujošvytes lempas)</c:v>
                </c:pt>
              </c:strCache>
            </c:strRef>
          </c:tx>
          <c:spPr>
            <a:solidFill>
              <a:schemeClr val="accent2">
                <a:lumMod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Sheet1!$I$2</c:f>
              <c:numCache>
                <c:formatCode>General</c:formatCode>
                <c:ptCount val="1"/>
                <c:pt idx="0">
                  <c:v>189.715</c:v>
                </c:pt>
              </c:numCache>
            </c:numRef>
          </c:val>
          <c:extLst xmlns:c16r2="http://schemas.microsoft.com/office/drawing/2015/06/chart">
            <c:ext xmlns:c16="http://schemas.microsoft.com/office/drawing/2014/chart" uri="{C3380CC4-5D6E-409C-BE32-E72D297353CC}">
              <c16:uniqueId val="{00000011-7B0E-46D9-943B-0BA0C9956FB7}"/>
            </c:ext>
          </c:extLst>
        </c:ser>
        <c:ser>
          <c:idx val="8"/>
          <c:order val="8"/>
          <c:tx>
            <c:strRef>
              <c:f>Sheet1!$J$1</c:f>
              <c:strCache>
                <c:ptCount val="1"/>
                <c:pt idx="0">
                  <c:v>Dujošvytes lempas</c:v>
                </c:pt>
              </c:strCache>
            </c:strRef>
          </c:tx>
          <c:spPr>
            <a:solidFill>
              <a:srgbClr val="CCFF99"/>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Sheet1!$J$2</c:f>
              <c:numCache>
                <c:formatCode>General</c:formatCode>
                <c:ptCount val="1"/>
                <c:pt idx="0">
                  <c:v>39.722999999999999</c:v>
                </c:pt>
              </c:numCache>
            </c:numRef>
          </c:val>
          <c:extLst xmlns:c16r2="http://schemas.microsoft.com/office/drawing/2015/06/chart">
            <c:ext xmlns:c16="http://schemas.microsoft.com/office/drawing/2014/chart" uri="{C3380CC4-5D6E-409C-BE32-E72D297353CC}">
              <c16:uniqueId val="{00000012-7B0E-46D9-943B-0BA0C9956FB7}"/>
            </c:ext>
          </c:extLst>
        </c:ser>
        <c:ser>
          <c:idx val="9"/>
          <c:order val="9"/>
          <c:tx>
            <c:strRef>
              <c:f>Sheet1!$K$1</c:f>
              <c:strCache>
                <c:ptCount val="1"/>
                <c:pt idx="0">
                  <c:v>Elektros ir elektroniniai įrankiai (išskyrus stambius stacionarius pramoninius prietaisus)</c:v>
                </c:pt>
              </c:strCache>
            </c:strRef>
          </c:tx>
          <c:spPr>
            <a:solidFill>
              <a:schemeClr val="accent5">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Sheet1!$K$2</c:f>
              <c:numCache>
                <c:formatCode>General</c:formatCode>
                <c:ptCount val="1"/>
                <c:pt idx="0">
                  <c:v>1015.3680000000001</c:v>
                </c:pt>
              </c:numCache>
            </c:numRef>
          </c:val>
          <c:extLst xmlns:c16r2="http://schemas.microsoft.com/office/drawing/2015/06/chart">
            <c:ext xmlns:c16="http://schemas.microsoft.com/office/drawing/2014/chart" uri="{C3380CC4-5D6E-409C-BE32-E72D297353CC}">
              <c16:uniqueId val="{00000013-7B0E-46D9-943B-0BA0C9956FB7}"/>
            </c:ext>
          </c:extLst>
        </c:ser>
        <c:ser>
          <c:idx val="10"/>
          <c:order val="10"/>
          <c:tx>
            <c:strRef>
              <c:f>Sheet1!$L$1</c:f>
              <c:strCache>
                <c:ptCount val="1"/>
                <c:pt idx="0">
                  <c:v>Žaislai, laisvalaikio ir sporto įranga</c:v>
                </c:pt>
              </c:strCache>
            </c:strRef>
          </c:tx>
          <c:spPr>
            <a:solidFill>
              <a:schemeClr val="accent5">
                <a:lumMod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Sheet1!$L$2</c:f>
              <c:numCache>
                <c:formatCode>General</c:formatCode>
                <c:ptCount val="1"/>
                <c:pt idx="0">
                  <c:v>109.206</c:v>
                </c:pt>
              </c:numCache>
            </c:numRef>
          </c:val>
          <c:extLst xmlns:c16r2="http://schemas.microsoft.com/office/drawing/2015/06/chart">
            <c:ext xmlns:c16="http://schemas.microsoft.com/office/drawing/2014/chart" uri="{C3380CC4-5D6E-409C-BE32-E72D297353CC}">
              <c16:uniqueId val="{00000014-7B0E-46D9-943B-0BA0C9956FB7}"/>
            </c:ext>
          </c:extLst>
        </c:ser>
        <c:ser>
          <c:idx val="11"/>
          <c:order val="11"/>
          <c:tx>
            <c:strRef>
              <c:f>Sheet1!$M$1</c:f>
              <c:strCache>
                <c:ptCount val="1"/>
                <c:pt idx="0">
                  <c:v>Medicinos prietaisai (išskyrus visus implantuotus ir infekuotus produktus)</c:v>
                </c:pt>
              </c:strCache>
            </c:strRef>
          </c:tx>
          <c:spPr>
            <a:solidFill>
              <a:schemeClr val="accent6">
                <a:lumMod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Sheet1!$M$2</c:f>
              <c:numCache>
                <c:formatCode>General</c:formatCode>
                <c:ptCount val="1"/>
                <c:pt idx="0">
                  <c:v>54.131999999999998</c:v>
                </c:pt>
              </c:numCache>
            </c:numRef>
          </c:val>
          <c:extLst xmlns:c16r2="http://schemas.microsoft.com/office/drawing/2015/06/chart">
            <c:ext xmlns:c16="http://schemas.microsoft.com/office/drawing/2014/chart" uri="{C3380CC4-5D6E-409C-BE32-E72D297353CC}">
              <c16:uniqueId val="{00000015-7B0E-46D9-943B-0BA0C9956FB7}"/>
            </c:ext>
          </c:extLst>
        </c:ser>
        <c:ser>
          <c:idx val="12"/>
          <c:order val="12"/>
          <c:tx>
            <c:strRef>
              <c:f>Sheet1!$N$1</c:f>
              <c:strCache>
                <c:ptCount val="1"/>
                <c:pt idx="0">
                  <c:v>Stebėsenos ir kontrolės prietaisai</c:v>
                </c:pt>
              </c:strCache>
            </c:strRef>
          </c:tx>
          <c:spPr>
            <a:solidFill>
              <a:schemeClr val="accent1">
                <a:lumMod val="80000"/>
                <a:lumOff val="2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Sheet1!$N$2</c:f>
              <c:numCache>
                <c:formatCode>General</c:formatCode>
                <c:ptCount val="1"/>
                <c:pt idx="0">
                  <c:v>148.39599999999999</c:v>
                </c:pt>
              </c:numCache>
            </c:numRef>
          </c:val>
          <c:extLst xmlns:c16r2="http://schemas.microsoft.com/office/drawing/2015/06/chart">
            <c:ext xmlns:c16="http://schemas.microsoft.com/office/drawing/2014/chart" uri="{C3380CC4-5D6E-409C-BE32-E72D297353CC}">
              <c16:uniqueId val="{00000016-7B0E-46D9-943B-0BA0C9956FB7}"/>
            </c:ext>
          </c:extLst>
        </c:ser>
        <c:ser>
          <c:idx val="13"/>
          <c:order val="13"/>
          <c:tx>
            <c:strRef>
              <c:f>Sheet1!$O$1</c:f>
              <c:strCache>
                <c:ptCount val="1"/>
                <c:pt idx="0">
                  <c:v>Automatiniai daiktų išdavimo prietaisai</c:v>
                </c:pt>
              </c:strCache>
            </c:strRef>
          </c:tx>
          <c:spPr>
            <a:solidFill>
              <a:schemeClr val="accent2">
                <a:lumMod val="80000"/>
                <a:lumOff val="2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2015 m.</c:v>
                </c:pt>
              </c:strCache>
            </c:strRef>
          </c:cat>
          <c:val>
            <c:numRef>
              <c:f>Sheet1!$O$2</c:f>
              <c:numCache>
                <c:formatCode>General</c:formatCode>
                <c:ptCount val="1"/>
                <c:pt idx="0">
                  <c:v>52.511000000000003</c:v>
                </c:pt>
              </c:numCache>
            </c:numRef>
          </c:val>
          <c:extLst xmlns:c16r2="http://schemas.microsoft.com/office/drawing/2015/06/chart">
            <c:ext xmlns:c16="http://schemas.microsoft.com/office/drawing/2014/chart" uri="{C3380CC4-5D6E-409C-BE32-E72D297353CC}">
              <c16:uniqueId val="{00000017-7B0E-46D9-943B-0BA0C9956FB7}"/>
            </c:ext>
          </c:extLst>
        </c:ser>
        <c:dLbls>
          <c:showLegendKey val="0"/>
          <c:showVal val="1"/>
          <c:showCatName val="0"/>
          <c:showSerName val="0"/>
          <c:showPercent val="0"/>
          <c:showBubbleSize val="0"/>
        </c:dLbls>
        <c:gapWidth val="150"/>
        <c:shape val="box"/>
        <c:axId val="142543104"/>
        <c:axId val="142544896"/>
        <c:axId val="0"/>
      </c:bar3DChart>
      <c:catAx>
        <c:axId val="1425431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2544896"/>
        <c:crosses val="autoZero"/>
        <c:auto val="1"/>
        <c:lblAlgn val="ctr"/>
        <c:lblOffset val="100"/>
        <c:noMultiLvlLbl val="0"/>
      </c:catAx>
      <c:valAx>
        <c:axId val="14254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2543104"/>
        <c:crosses val="autoZero"/>
        <c:crossBetween val="between"/>
      </c:valAx>
      <c:spPr>
        <a:noFill/>
        <a:ln>
          <a:noFill/>
        </a:ln>
        <a:effectLst/>
      </c:spPr>
    </c:plotArea>
    <c:legend>
      <c:legendPos val="r"/>
      <c:layout>
        <c:manualLayout>
          <c:xMode val="edge"/>
          <c:yMode val="edge"/>
          <c:x val="0.58885685064145032"/>
          <c:y val="2.5821976203399953E-2"/>
          <c:w val="0.37626978340070022"/>
          <c:h val="0.9160471815666351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solidFill>
          <a:schemeClr val="bg1">
            <a:lumMod val="95000"/>
          </a:schemeClr>
        </a:solidFill>
        <a:ln>
          <a:noFill/>
        </a:ln>
        <a:effectLst/>
        <a:sp3d/>
      </c:spPr>
    </c:sideWall>
    <c:backWall>
      <c:thickness val="0"/>
      <c:spPr>
        <a:solidFill>
          <a:schemeClr val="bg1">
            <a:lumMod val="95000"/>
          </a:schemeClr>
        </a:solidFill>
        <a:ln>
          <a:noFill/>
        </a:ln>
        <a:effectLst/>
        <a:sp3d/>
      </c:spPr>
    </c:backWall>
    <c:plotArea>
      <c:layout/>
      <c:bar3DChart>
        <c:barDir val="col"/>
        <c:grouping val="clustered"/>
        <c:varyColors val="0"/>
        <c:ser>
          <c:idx val="0"/>
          <c:order val="0"/>
          <c:tx>
            <c:strRef>
              <c:f>Sheet1!$B$1</c:f>
              <c:strCache>
                <c:ptCount val="1"/>
                <c:pt idx="0">
                  <c:v>2015 m. EGIO narių pateiktas vidaus rinkai BN elektronikos kiekis</c:v>
                </c:pt>
              </c:strCache>
            </c:strRef>
          </c:tx>
          <c:spPr>
            <a:gradFill flip="none" rotWithShape="1">
              <a:gsLst>
                <a:gs pos="0">
                  <a:srgbClr val="4DC844">
                    <a:shade val="30000"/>
                    <a:satMod val="115000"/>
                  </a:srgbClr>
                </a:gs>
                <a:gs pos="50000">
                  <a:srgbClr val="4DC844">
                    <a:shade val="67500"/>
                    <a:satMod val="115000"/>
                  </a:srgbClr>
                </a:gs>
                <a:gs pos="100000">
                  <a:srgbClr val="4DC844">
                    <a:shade val="100000"/>
                    <a:satMod val="115000"/>
                  </a:srgb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7543.5039999999999</c:v>
                </c:pt>
              </c:numCache>
            </c:numRef>
          </c:val>
          <c:extLst xmlns:c16r2="http://schemas.microsoft.com/office/drawing/2015/06/chart">
            <c:ext xmlns:c16="http://schemas.microsoft.com/office/drawing/2014/chart" uri="{C3380CC4-5D6E-409C-BE32-E72D297353CC}">
              <c16:uniqueId val="{00000000-26ED-4DAE-98C7-92097955F2F3}"/>
            </c:ext>
          </c:extLst>
        </c:ser>
        <c:ser>
          <c:idx val="1"/>
          <c:order val="1"/>
          <c:tx>
            <c:strRef>
              <c:f>Sheet1!$C$1</c:f>
              <c:strCache>
                <c:ptCount val="1"/>
                <c:pt idx="0">
                  <c:v>2015 m. EGIO narių sutvarkytas BN elektronikos kiekis</c:v>
                </c:pt>
              </c:strCache>
            </c:strRef>
          </c:tx>
          <c:spPr>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3433.7330000000002</c:v>
                </c:pt>
              </c:numCache>
            </c:numRef>
          </c:val>
          <c:extLst xmlns:c16r2="http://schemas.microsoft.com/office/drawing/2015/06/chart">
            <c:ext xmlns:c16="http://schemas.microsoft.com/office/drawing/2014/chart" uri="{C3380CC4-5D6E-409C-BE32-E72D297353CC}">
              <c16:uniqueId val="{00000001-26ED-4DAE-98C7-92097955F2F3}"/>
            </c:ext>
          </c:extLst>
        </c:ser>
        <c:dLbls>
          <c:showLegendKey val="0"/>
          <c:showVal val="1"/>
          <c:showCatName val="0"/>
          <c:showSerName val="0"/>
          <c:showPercent val="0"/>
          <c:showBubbleSize val="0"/>
        </c:dLbls>
        <c:gapWidth val="150"/>
        <c:shape val="box"/>
        <c:axId val="142588928"/>
        <c:axId val="142594816"/>
        <c:axId val="0"/>
      </c:bar3DChart>
      <c:catAx>
        <c:axId val="142588928"/>
        <c:scaling>
          <c:orientation val="minMax"/>
        </c:scaling>
        <c:delete val="1"/>
        <c:axPos val="b"/>
        <c:numFmt formatCode="General" sourceLinked="1"/>
        <c:majorTickMark val="none"/>
        <c:minorTickMark val="none"/>
        <c:tickLblPos val="nextTo"/>
        <c:crossAx val="142594816"/>
        <c:crosses val="autoZero"/>
        <c:auto val="1"/>
        <c:lblAlgn val="ctr"/>
        <c:lblOffset val="100"/>
        <c:noMultiLvlLbl val="0"/>
      </c:catAx>
      <c:valAx>
        <c:axId val="142594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42588928"/>
        <c:crosses val="autoZero"/>
        <c:crossBetween val="between"/>
      </c:valAx>
      <c:spPr>
        <a:noFill/>
        <a:ln>
          <a:noFill/>
        </a:ln>
        <a:effectLst/>
      </c:spPr>
    </c:plotArea>
    <c:legend>
      <c:legendPos val="b"/>
      <c:layout>
        <c:manualLayout>
          <c:xMode val="edge"/>
          <c:yMode val="edge"/>
          <c:x val="0.18349859045397104"/>
          <c:y val="0.84909602654766581"/>
          <c:w val="0.69164479440069981"/>
          <c:h val="0.1356682973372156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1">
            <a:lumMod val="95000"/>
          </a:schemeClr>
        </a:solidFill>
        <a:ln>
          <a:noFill/>
        </a:ln>
        <a:effectLst/>
        <a:sp3d/>
      </c:spPr>
    </c:floor>
    <c:sideWall>
      <c:thickness val="0"/>
      <c:spPr>
        <a:solidFill>
          <a:schemeClr val="bg1">
            <a:lumMod val="95000"/>
          </a:schemeClr>
        </a:solidFill>
        <a:ln>
          <a:noFill/>
        </a:ln>
        <a:effectLst/>
        <a:sp3d/>
      </c:spPr>
    </c:sideWall>
    <c:backWall>
      <c:thickness val="0"/>
      <c:spPr>
        <a:solidFill>
          <a:schemeClr val="bg1">
            <a:lumMod val="95000"/>
          </a:schemeClr>
        </a:solidFill>
        <a:ln>
          <a:noFill/>
        </a:ln>
        <a:effectLst/>
        <a:sp3d/>
      </c:spPr>
    </c:backWall>
    <c:plotArea>
      <c:layout>
        <c:manualLayout>
          <c:layoutTarget val="inner"/>
          <c:xMode val="edge"/>
          <c:yMode val="edge"/>
          <c:x val="0.10626124360519955"/>
          <c:y val="0.1187578570943191"/>
          <c:w val="0.86894816854164192"/>
          <c:h val="0.58671790058439799"/>
        </c:manualLayout>
      </c:layout>
      <c:bar3DChart>
        <c:barDir val="col"/>
        <c:grouping val="clustered"/>
        <c:varyColors val="0"/>
        <c:ser>
          <c:idx val="0"/>
          <c:order val="0"/>
          <c:tx>
            <c:strRef>
              <c:f>Sheet1!$B$1</c:f>
              <c:strCache>
                <c:ptCount val="1"/>
                <c:pt idx="0">
                  <c:v>2016 m. preliminarus EGIO narių pateiktas kiekis</c:v>
                </c:pt>
              </c:strCache>
            </c:strRef>
          </c:tx>
          <c:spPr>
            <a:solidFill>
              <a:schemeClr val="accent6">
                <a:lumMod val="60000"/>
                <a:lumOff val="40000"/>
              </a:schemeClr>
            </a:solidFill>
            <a:ln>
              <a:noFill/>
            </a:ln>
            <a:effectLst/>
            <a:sp3d/>
          </c:spPr>
          <c:invertIfNegative val="0"/>
          <c:dLbls>
            <c:dLbl>
              <c:idx val="0"/>
              <c:layout>
                <c:manualLayout>
                  <c:x val="5.3572652683980737E-3"/>
                  <c:y val="-5.393796507772784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137-40A8-84B2-BD0892EEEFE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EGIO narių preliminarūs tvarkomi kiekiai 2016-2017 m.</c:v>
                </c:pt>
              </c:strCache>
            </c:strRef>
          </c:cat>
          <c:val>
            <c:numRef>
              <c:f>Sheet1!$B$2</c:f>
              <c:numCache>
                <c:formatCode>General</c:formatCode>
                <c:ptCount val="1"/>
                <c:pt idx="0">
                  <c:v>9000</c:v>
                </c:pt>
              </c:numCache>
            </c:numRef>
          </c:val>
          <c:shape val="cylinder"/>
          <c:extLst xmlns:c16r2="http://schemas.microsoft.com/office/drawing/2015/06/chart">
            <c:ext xmlns:c16="http://schemas.microsoft.com/office/drawing/2014/chart" uri="{C3380CC4-5D6E-409C-BE32-E72D297353CC}">
              <c16:uniqueId val="{00000000-5137-40A8-84B2-BD0892EEEFE2}"/>
            </c:ext>
          </c:extLst>
        </c:ser>
        <c:ser>
          <c:idx val="1"/>
          <c:order val="1"/>
          <c:tx>
            <c:strRef>
              <c:f>Sheet1!$C$1</c:f>
              <c:strCache>
                <c:ptCount val="1"/>
                <c:pt idx="0">
                  <c:v>Tvarkomas atliekų kiekis pagal 2016 m. tvarkymo užduotis</c:v>
                </c:pt>
              </c:strCache>
            </c:strRef>
          </c:tx>
          <c:spPr>
            <a:solidFill>
              <a:srgbClr val="FFC000"/>
            </a:solidFill>
            <a:ln>
              <a:noFill/>
            </a:ln>
            <a:effectLst/>
            <a:sp3d/>
          </c:spPr>
          <c:invertIfNegative val="0"/>
          <c:dLbls>
            <c:dLbl>
              <c:idx val="0"/>
              <c:layout>
                <c:manualLayout>
                  <c:x val="8.4390741454258532E-3"/>
                  <c:y val="-7.300928313563696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137-40A8-84B2-BD0892EEEFE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EGIO narių preliminarūs tvarkomi kiekiai 2016-2017 m.</c:v>
                </c:pt>
              </c:strCache>
            </c:strRef>
          </c:cat>
          <c:val>
            <c:numRef>
              <c:f>Sheet1!$C$2</c:f>
              <c:numCache>
                <c:formatCode>General</c:formatCode>
                <c:ptCount val="1"/>
                <c:pt idx="0">
                  <c:v>3913</c:v>
                </c:pt>
              </c:numCache>
            </c:numRef>
          </c:val>
          <c:shape val="cylinder"/>
          <c:extLst xmlns:c16r2="http://schemas.microsoft.com/office/drawing/2015/06/chart">
            <c:ext xmlns:c16="http://schemas.microsoft.com/office/drawing/2014/chart" uri="{C3380CC4-5D6E-409C-BE32-E72D297353CC}">
              <c16:uniqueId val="{00000001-5137-40A8-84B2-BD0892EEEFE2}"/>
            </c:ext>
          </c:extLst>
        </c:ser>
        <c:ser>
          <c:idx val="2"/>
          <c:order val="2"/>
          <c:tx>
            <c:strRef>
              <c:f>Sheet1!$D$1</c:f>
              <c:strCache>
                <c:ptCount val="1"/>
                <c:pt idx="0">
                  <c:v>Tvarkomas atliekų kiekis pagal 2017 m. tvarkymo užduotis</c:v>
                </c:pt>
              </c:strCache>
            </c:strRef>
          </c:tx>
          <c:spPr>
            <a:solidFill>
              <a:srgbClr val="4AA729"/>
            </a:solidFill>
            <a:ln>
              <a:noFill/>
            </a:ln>
            <a:effectLst/>
            <a:sp3d/>
          </c:spPr>
          <c:invertIfNegative val="0"/>
          <c:dLbls>
            <c:dLbl>
              <c:idx val="0"/>
              <c:layout>
                <c:manualLayout>
                  <c:x val="1.5205609542202167E-2"/>
                  <c:y val="-7.876077506815004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137-40A8-84B2-BD0892EEEFE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EGIO narių preliminarūs tvarkomi kiekiai 2016-2017 m.</c:v>
                </c:pt>
              </c:strCache>
            </c:strRef>
          </c:cat>
          <c:val>
            <c:numRef>
              <c:f>Sheet1!$D$2</c:f>
              <c:numCache>
                <c:formatCode>General</c:formatCode>
                <c:ptCount val="1"/>
                <c:pt idx="0">
                  <c:v>4363</c:v>
                </c:pt>
              </c:numCache>
            </c:numRef>
          </c:val>
          <c:shape val="cylinder"/>
          <c:extLst xmlns:c16r2="http://schemas.microsoft.com/office/drawing/2015/06/chart">
            <c:ext xmlns:c16="http://schemas.microsoft.com/office/drawing/2014/chart" uri="{C3380CC4-5D6E-409C-BE32-E72D297353CC}">
              <c16:uniqueId val="{00000002-5137-40A8-84B2-BD0892EEEFE2}"/>
            </c:ext>
          </c:extLst>
        </c:ser>
        <c:dLbls>
          <c:showLegendKey val="0"/>
          <c:showVal val="1"/>
          <c:showCatName val="0"/>
          <c:showSerName val="0"/>
          <c:showPercent val="0"/>
          <c:showBubbleSize val="0"/>
        </c:dLbls>
        <c:gapWidth val="150"/>
        <c:shape val="box"/>
        <c:axId val="152668800"/>
        <c:axId val="152691072"/>
        <c:axId val="0"/>
      </c:bar3DChart>
      <c:catAx>
        <c:axId val="152668800"/>
        <c:scaling>
          <c:orientation val="minMax"/>
        </c:scaling>
        <c:delete val="1"/>
        <c:axPos val="b"/>
        <c:numFmt formatCode="General" sourceLinked="1"/>
        <c:majorTickMark val="none"/>
        <c:minorTickMark val="none"/>
        <c:tickLblPos val="nextTo"/>
        <c:crossAx val="152691072"/>
        <c:crosses val="autoZero"/>
        <c:auto val="1"/>
        <c:lblAlgn val="ctr"/>
        <c:lblOffset val="100"/>
        <c:noMultiLvlLbl val="0"/>
      </c:catAx>
      <c:valAx>
        <c:axId val="152691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52668800"/>
        <c:crosses val="autoZero"/>
        <c:crossBetween val="between"/>
      </c:valAx>
      <c:spPr>
        <a:noFill/>
        <a:ln>
          <a:noFill/>
        </a:ln>
        <a:effectLst/>
      </c:spPr>
    </c:plotArea>
    <c:legend>
      <c:legendPos val="b"/>
      <c:layout>
        <c:manualLayout>
          <c:xMode val="edge"/>
          <c:yMode val="edge"/>
          <c:x val="0.14862961444000311"/>
          <c:y val="0.73130203344875855"/>
          <c:w val="0.66896778017572511"/>
          <c:h val="0.1985218816768584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lt-LT" sz="2000" b="1" dirty="0">
                <a:solidFill>
                  <a:schemeClr val="tx1"/>
                </a:solidFill>
                <a:latin typeface="Times New Roman" panose="02020603050405020304" pitchFamily="18" charset="0"/>
                <a:cs typeface="Times New Roman" panose="02020603050405020304" pitchFamily="18" charset="0"/>
              </a:rPr>
              <a:t>BN e</a:t>
            </a:r>
            <a:r>
              <a:rPr lang="en-US" sz="2000" b="1" dirty="0" err="1">
                <a:solidFill>
                  <a:schemeClr val="tx1"/>
                </a:solidFill>
                <a:latin typeface="Times New Roman" panose="02020603050405020304" pitchFamily="18" charset="0"/>
                <a:cs typeface="Times New Roman" panose="02020603050405020304" pitchFamily="18" charset="0"/>
              </a:rPr>
              <a:t>lektronikos</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tvarkymo</a:t>
            </a:r>
            <a:r>
              <a:rPr lang="en-US" sz="2000" b="1" dirty="0">
                <a:solidFill>
                  <a:schemeClr val="tx1"/>
                </a:solidFill>
                <a:latin typeface="Times New Roman" panose="02020603050405020304" pitchFamily="18" charset="0"/>
                <a:cs typeface="Times New Roman" panose="02020603050405020304" pitchFamily="18" charset="0"/>
              </a:rPr>
              <a:t> </a:t>
            </a:r>
            <a:r>
              <a:rPr lang="en-GB" sz="2000" b="1" dirty="0">
                <a:solidFill>
                  <a:schemeClr val="tx1"/>
                </a:solidFill>
                <a:latin typeface="Times New Roman" panose="02020603050405020304" pitchFamily="18" charset="0"/>
                <a:cs typeface="Times New Roman" panose="02020603050405020304" pitchFamily="18" charset="0"/>
              </a:rPr>
              <a:t>u</a:t>
            </a:r>
            <a:r>
              <a:rPr lang="lt-LT" sz="2000" b="1" dirty="0">
                <a:solidFill>
                  <a:schemeClr val="tx1"/>
                </a:solidFill>
                <a:latin typeface="Times New Roman" panose="02020603050405020304" pitchFamily="18" charset="0"/>
                <a:cs typeface="Times New Roman" panose="02020603050405020304" pitchFamily="18" charset="0"/>
              </a:rPr>
              <a:t>žduočių kitimas 2016-2017 m.</a:t>
            </a:r>
          </a:p>
        </c:rich>
      </c:tx>
      <c:layout>
        <c:manualLayout>
          <c:xMode val="edge"/>
          <c:yMode val="edge"/>
          <c:x val="0.12515043258481579"/>
          <c:y val="7.8430048176465247E-2"/>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884976183532614E-2"/>
          <c:y val="0.18628287541673669"/>
          <c:w val="0.93713971517449213"/>
          <c:h val="0.6626279192875647"/>
        </c:manualLayout>
      </c:layout>
      <c:bar3DChart>
        <c:barDir val="col"/>
        <c:grouping val="clustered"/>
        <c:varyColors val="0"/>
        <c:ser>
          <c:idx val="0"/>
          <c:order val="0"/>
          <c:tx>
            <c:strRef>
              <c:f>Sheet1!$B$1</c:f>
              <c:strCache>
                <c:ptCount val="1"/>
                <c:pt idx="0">
                  <c:v>2016</c:v>
                </c:pt>
              </c:strCache>
            </c:strRef>
          </c:tx>
          <c:spPr>
            <a:solidFill>
              <a:schemeClr val="accent6">
                <a:lumMod val="60000"/>
                <a:lumOff val="40000"/>
              </a:schemeClr>
            </a:solidFill>
            <a:ln>
              <a:noFill/>
            </a:ln>
            <a:effectLst/>
            <a:sp3d/>
          </c:spPr>
          <c:invertIfNegative val="0"/>
          <c:dPt>
            <c:idx val="0"/>
            <c:invertIfNegative val="0"/>
            <c:bubble3D val="0"/>
            <c:extLst xmlns:c16r2="http://schemas.microsoft.com/office/drawing/2015/06/chart">
              <c:ext xmlns:c16="http://schemas.microsoft.com/office/drawing/2014/chart" uri="{C3380CC4-5D6E-409C-BE32-E72D297353CC}">
                <c16:uniqueId val="{00000003-7233-48B2-9666-F562E993185F}"/>
              </c:ext>
            </c:extLst>
          </c:dPt>
          <c:dPt>
            <c:idx val="1"/>
            <c:invertIfNegative val="0"/>
            <c:bubble3D val="0"/>
            <c:extLst xmlns:c16r2="http://schemas.microsoft.com/office/drawing/2015/06/chart">
              <c:ext xmlns:c16="http://schemas.microsoft.com/office/drawing/2014/chart" uri="{C3380CC4-5D6E-409C-BE32-E72D297353CC}">
                <c16:uniqueId val="{00000004-7233-48B2-9666-F562E993185F}"/>
              </c:ext>
            </c:extLst>
          </c:dPt>
          <c:dPt>
            <c:idx val="2"/>
            <c:invertIfNegative val="0"/>
            <c:bubble3D val="0"/>
            <c:extLst xmlns:c16r2="http://schemas.microsoft.com/office/drawing/2015/06/chart">
              <c:ext xmlns:c16="http://schemas.microsoft.com/office/drawing/2014/chart" uri="{C3380CC4-5D6E-409C-BE32-E72D297353CC}">
                <c16:uniqueId val="{00000005-7233-48B2-9666-F562E993185F}"/>
              </c:ext>
            </c:extLst>
          </c:dPt>
          <c:dLbls>
            <c:dLbl>
              <c:idx val="0"/>
              <c:layout>
                <c:manualLayout>
                  <c:x val="-3.0864197530864482E-3"/>
                  <c:y val="-4.772345556376084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233-48B2-9666-F562E993185F}"/>
                </c:ext>
              </c:extLst>
            </c:dLbl>
            <c:dLbl>
              <c:idx val="1"/>
              <c:layout>
                <c:manualLayout>
                  <c:x val="-5.658370848008886E-17"/>
                  <c:y val="-4.77234555637608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233-48B2-9666-F562E993185F}"/>
                </c:ext>
              </c:extLst>
            </c:dLbl>
            <c:dLbl>
              <c:idx val="2"/>
              <c:layout>
                <c:manualLayout>
                  <c:x val="4.6296296296296294E-3"/>
                  <c:y val="-5.18733212649574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233-48B2-9666-F562E993185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1a, 1b bei 10 kategorijų užduotys (%)</c:v>
                </c:pt>
                <c:pt idx="1">
                  <c:v>3a, 3b, 4a, 4b ir 5b kategorijų užduotys (%)</c:v>
                </c:pt>
                <c:pt idx="2">
                  <c:v>2, 5a, 6, 7, 8, 9 katogorijų užduotys (%)</c:v>
                </c:pt>
              </c:strCache>
            </c:strRef>
          </c:cat>
          <c:val>
            <c:numRef>
              <c:f>Sheet1!$B$2:$B$4</c:f>
              <c:numCache>
                <c:formatCode>General</c:formatCode>
                <c:ptCount val="3"/>
                <c:pt idx="0">
                  <c:v>50</c:v>
                </c:pt>
                <c:pt idx="1">
                  <c:v>45</c:v>
                </c:pt>
                <c:pt idx="2">
                  <c:v>35</c:v>
                </c:pt>
              </c:numCache>
            </c:numRef>
          </c:val>
          <c:extLst xmlns:c16r2="http://schemas.microsoft.com/office/drawing/2015/06/chart">
            <c:ext xmlns:c16="http://schemas.microsoft.com/office/drawing/2014/chart" uri="{C3380CC4-5D6E-409C-BE32-E72D297353CC}">
              <c16:uniqueId val="{00000000-7233-48B2-9666-F562E993185F}"/>
            </c:ext>
          </c:extLst>
        </c:ser>
        <c:ser>
          <c:idx val="1"/>
          <c:order val="1"/>
          <c:tx>
            <c:strRef>
              <c:f>Sheet1!$C$1</c:f>
              <c:strCache>
                <c:ptCount val="1"/>
                <c:pt idx="0">
                  <c:v>2017</c:v>
                </c:pt>
              </c:strCache>
            </c:strRef>
          </c:tx>
          <c:spPr>
            <a:solidFill>
              <a:schemeClr val="accent3">
                <a:lumMod val="75000"/>
              </a:schemeClr>
            </a:solidFill>
            <a:ln>
              <a:noFill/>
            </a:ln>
            <a:effectLst/>
            <a:sp3d/>
          </c:spPr>
          <c:invertIfNegative val="0"/>
          <c:dLbls>
            <c:dLbl>
              <c:idx val="0"/>
              <c:layout>
                <c:manualLayout>
                  <c:x val="-3.0864197530863914E-3"/>
                  <c:y val="-3.319892560957279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7233-48B2-9666-F562E993185F}"/>
                </c:ext>
              </c:extLst>
            </c:dLbl>
            <c:dLbl>
              <c:idx val="1"/>
              <c:layout>
                <c:manualLayout>
                  <c:x val="0"/>
                  <c:y val="-3.527385846017109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233-48B2-9666-F562E993185F}"/>
                </c:ext>
              </c:extLst>
            </c:dLbl>
            <c:dLbl>
              <c:idx val="2"/>
              <c:layout>
                <c:manualLayout>
                  <c:x val="4.6296296296296294E-3"/>
                  <c:y val="-4.979838841435919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7233-48B2-9666-F562E993185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1a, 1b bei 10 kategorijų užduotys (%)</c:v>
                </c:pt>
                <c:pt idx="1">
                  <c:v>3a, 3b, 4a, 4b ir 5b kategorijų užduotys (%)</c:v>
                </c:pt>
                <c:pt idx="2">
                  <c:v>2, 5a, 6, 7, 8, 9 katogorijų užduotys (%)</c:v>
                </c:pt>
              </c:strCache>
            </c:strRef>
          </c:cat>
          <c:val>
            <c:numRef>
              <c:f>Sheet1!$C$2:$C$4</c:f>
              <c:numCache>
                <c:formatCode>General</c:formatCode>
                <c:ptCount val="3"/>
                <c:pt idx="0">
                  <c:v>55</c:v>
                </c:pt>
                <c:pt idx="1">
                  <c:v>50</c:v>
                </c:pt>
                <c:pt idx="2">
                  <c:v>40</c:v>
                </c:pt>
              </c:numCache>
            </c:numRef>
          </c:val>
          <c:extLst xmlns:c16r2="http://schemas.microsoft.com/office/drawing/2015/06/chart">
            <c:ext xmlns:c16="http://schemas.microsoft.com/office/drawing/2014/chart" uri="{C3380CC4-5D6E-409C-BE32-E72D297353CC}">
              <c16:uniqueId val="{00000001-7233-48B2-9666-F562E993185F}"/>
            </c:ext>
          </c:extLst>
        </c:ser>
        <c:dLbls>
          <c:showLegendKey val="0"/>
          <c:showVal val="1"/>
          <c:showCatName val="0"/>
          <c:showSerName val="0"/>
          <c:showPercent val="0"/>
          <c:showBubbleSize val="0"/>
        </c:dLbls>
        <c:gapWidth val="150"/>
        <c:shape val="box"/>
        <c:axId val="159643520"/>
        <c:axId val="159645056"/>
        <c:axId val="0"/>
      </c:bar3DChart>
      <c:catAx>
        <c:axId val="1596435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9645056"/>
        <c:crosses val="autoZero"/>
        <c:auto val="1"/>
        <c:lblAlgn val="ctr"/>
        <c:lblOffset val="100"/>
        <c:noMultiLvlLbl val="0"/>
      </c:catAx>
      <c:valAx>
        <c:axId val="159645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43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FFF5E2-0506-44E5-A2F8-BF0F7AE9C699}"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US"/>
        </a:p>
      </dgm:t>
    </dgm:pt>
    <dgm:pt modelId="{3450DE22-F8C2-4F9B-919F-A352CCD30B6F}">
      <dgm:prSet phldrT="[Text]"/>
      <dgm:spPr/>
      <dgm:t>
        <a:bodyPr/>
        <a:lstStyle/>
        <a:p>
          <a:endParaRPr lang="en-US" dirty="0"/>
        </a:p>
      </dgm:t>
    </dgm:pt>
    <dgm:pt modelId="{80D0094A-69FD-4E41-A6EE-DDF53D398DB3}" type="parTrans" cxnId="{360B5739-4B54-4C66-A87D-1BC1227AE09A}">
      <dgm:prSet/>
      <dgm:spPr/>
      <dgm:t>
        <a:bodyPr/>
        <a:lstStyle/>
        <a:p>
          <a:endParaRPr lang="en-US"/>
        </a:p>
      </dgm:t>
    </dgm:pt>
    <dgm:pt modelId="{83D8DE88-5FF7-42A8-9118-DE2A3F0BB864}" type="sibTrans" cxnId="{360B5739-4B54-4C66-A87D-1BC1227AE09A}">
      <dgm:prSet/>
      <dgm:spPr>
        <a:solidFill>
          <a:schemeClr val="accent2">
            <a:lumMod val="75000"/>
          </a:schemeClr>
        </a:solidFill>
      </dgm:spPr>
      <dgm:t>
        <a:bodyPr/>
        <a:lstStyle/>
        <a:p>
          <a:endParaRPr lang="en-US"/>
        </a:p>
      </dgm:t>
    </dgm:pt>
    <dgm:pt modelId="{BCF6EB5A-6773-4470-9808-37F5A9482284}">
      <dgm:prSet phldrT="[Text]"/>
      <dgm:spPr/>
      <dgm:t>
        <a:bodyPr/>
        <a:lstStyle/>
        <a:p>
          <a:endParaRPr lang="en-US" dirty="0"/>
        </a:p>
      </dgm:t>
    </dgm:pt>
    <dgm:pt modelId="{ED77DC9B-7A8C-492D-8E4A-5434C0652574}" type="parTrans" cxnId="{41E3E921-042F-40B9-A4A5-F4268884DFBC}">
      <dgm:prSet/>
      <dgm:spPr/>
      <dgm:t>
        <a:bodyPr/>
        <a:lstStyle/>
        <a:p>
          <a:endParaRPr lang="en-US"/>
        </a:p>
      </dgm:t>
    </dgm:pt>
    <dgm:pt modelId="{97AF6F6D-75FC-4D1E-A8B3-FE0218D303F8}" type="sibTrans" cxnId="{41E3E921-042F-40B9-A4A5-F4268884DFBC}">
      <dgm:prSet/>
      <dgm:spPr>
        <a:solidFill>
          <a:schemeClr val="accent2">
            <a:lumMod val="75000"/>
          </a:schemeClr>
        </a:solidFill>
      </dgm:spPr>
      <dgm:t>
        <a:bodyPr/>
        <a:lstStyle/>
        <a:p>
          <a:endParaRPr lang="en-US"/>
        </a:p>
      </dgm:t>
    </dgm:pt>
    <dgm:pt modelId="{1B9B2DD2-6E24-4BDF-A130-357BCD6EED0F}">
      <dgm:prSet phldrT="[Text]"/>
      <dgm:spPr/>
      <dgm:t>
        <a:bodyPr/>
        <a:lstStyle/>
        <a:p>
          <a:endParaRPr lang="en-US" dirty="0"/>
        </a:p>
      </dgm:t>
    </dgm:pt>
    <dgm:pt modelId="{AE4734CB-FE52-433F-A692-5E449443A2E8}" type="parTrans" cxnId="{B6D27D97-DCC0-45DA-B74F-B9470ED080B2}">
      <dgm:prSet/>
      <dgm:spPr/>
      <dgm:t>
        <a:bodyPr/>
        <a:lstStyle/>
        <a:p>
          <a:endParaRPr lang="en-US"/>
        </a:p>
      </dgm:t>
    </dgm:pt>
    <dgm:pt modelId="{573E9002-5AE7-45BC-BE79-CA67EBCBD5FC}" type="sibTrans" cxnId="{B6D27D97-DCC0-45DA-B74F-B9470ED080B2}">
      <dgm:prSet/>
      <dgm:spPr>
        <a:solidFill>
          <a:schemeClr val="accent2">
            <a:lumMod val="75000"/>
          </a:schemeClr>
        </a:solidFill>
      </dgm:spPr>
      <dgm:t>
        <a:bodyPr/>
        <a:lstStyle/>
        <a:p>
          <a:endParaRPr lang="en-US"/>
        </a:p>
      </dgm:t>
    </dgm:pt>
    <dgm:pt modelId="{3061B906-5D1C-4BE6-97A4-A75F23D2ADDD}">
      <dgm:prSet phldrT="[Text]"/>
      <dgm:spPr/>
      <dgm:t>
        <a:bodyPr/>
        <a:lstStyle/>
        <a:p>
          <a:endParaRPr lang="en-US" dirty="0"/>
        </a:p>
      </dgm:t>
    </dgm:pt>
    <dgm:pt modelId="{3DC82725-6C1A-46D2-BE60-EE4155E41606}" type="sibTrans" cxnId="{61C932D3-8F3E-4B11-A42F-B41206D8D51F}">
      <dgm:prSet/>
      <dgm:spPr>
        <a:solidFill>
          <a:schemeClr val="accent2">
            <a:lumMod val="75000"/>
          </a:schemeClr>
        </a:solidFill>
      </dgm:spPr>
      <dgm:t>
        <a:bodyPr/>
        <a:lstStyle/>
        <a:p>
          <a:endParaRPr lang="en-US"/>
        </a:p>
      </dgm:t>
    </dgm:pt>
    <dgm:pt modelId="{9B6A2743-24B9-49A0-882A-C8C556E8C906}" type="parTrans" cxnId="{61C932D3-8F3E-4B11-A42F-B41206D8D51F}">
      <dgm:prSet/>
      <dgm:spPr/>
      <dgm:t>
        <a:bodyPr/>
        <a:lstStyle/>
        <a:p>
          <a:endParaRPr lang="en-US"/>
        </a:p>
      </dgm:t>
    </dgm:pt>
    <dgm:pt modelId="{237EDDE9-86C7-41BB-9A37-A07C682DB3F8}" type="pres">
      <dgm:prSet presAssocID="{03FFF5E2-0506-44E5-A2F8-BF0F7AE9C699}" presName="cycle" presStyleCnt="0">
        <dgm:presLayoutVars>
          <dgm:dir/>
          <dgm:resizeHandles val="exact"/>
        </dgm:presLayoutVars>
      </dgm:prSet>
      <dgm:spPr/>
      <dgm:t>
        <a:bodyPr/>
        <a:lstStyle/>
        <a:p>
          <a:endParaRPr lang="en-US"/>
        </a:p>
      </dgm:t>
    </dgm:pt>
    <dgm:pt modelId="{BD974E76-3677-44B9-91F4-DF5BD3D01F78}" type="pres">
      <dgm:prSet presAssocID="{3450DE22-F8C2-4F9B-919F-A352CCD30B6F}" presName="dummy" presStyleCnt="0"/>
      <dgm:spPr/>
    </dgm:pt>
    <dgm:pt modelId="{F0963BF8-D859-4BA9-999D-CCE83DF31E96}" type="pres">
      <dgm:prSet presAssocID="{3450DE22-F8C2-4F9B-919F-A352CCD30B6F}" presName="node" presStyleLbl="revTx" presStyleIdx="0" presStyleCnt="4">
        <dgm:presLayoutVars>
          <dgm:bulletEnabled val="1"/>
        </dgm:presLayoutVars>
      </dgm:prSet>
      <dgm:spPr/>
      <dgm:t>
        <a:bodyPr/>
        <a:lstStyle/>
        <a:p>
          <a:endParaRPr lang="en-US"/>
        </a:p>
      </dgm:t>
    </dgm:pt>
    <dgm:pt modelId="{7181E4F0-8D31-4D8D-A47E-63D8067429C3}" type="pres">
      <dgm:prSet presAssocID="{83D8DE88-5FF7-42A8-9118-DE2A3F0BB864}" presName="sibTrans" presStyleLbl="node1" presStyleIdx="0" presStyleCnt="4" custAng="3184356" custScaleY="116467" custLinFactNeighborX="8512" custLinFactNeighborY="1781"/>
      <dgm:spPr/>
      <dgm:t>
        <a:bodyPr/>
        <a:lstStyle/>
        <a:p>
          <a:endParaRPr lang="en-US"/>
        </a:p>
      </dgm:t>
    </dgm:pt>
    <dgm:pt modelId="{1C7D999E-E963-4354-BBC5-D6C39AF6C5A6}" type="pres">
      <dgm:prSet presAssocID="{BCF6EB5A-6773-4470-9808-37F5A9482284}" presName="dummy" presStyleCnt="0"/>
      <dgm:spPr/>
    </dgm:pt>
    <dgm:pt modelId="{3D654B57-B118-4F2B-9C6D-1D27C0B51D83}" type="pres">
      <dgm:prSet presAssocID="{BCF6EB5A-6773-4470-9808-37F5A9482284}" presName="node" presStyleLbl="revTx" presStyleIdx="1" presStyleCnt="4">
        <dgm:presLayoutVars>
          <dgm:bulletEnabled val="1"/>
        </dgm:presLayoutVars>
      </dgm:prSet>
      <dgm:spPr/>
      <dgm:t>
        <a:bodyPr/>
        <a:lstStyle/>
        <a:p>
          <a:endParaRPr lang="en-US"/>
        </a:p>
      </dgm:t>
    </dgm:pt>
    <dgm:pt modelId="{3C42AEE5-4AC7-4A8A-AF76-F30433EC2763}" type="pres">
      <dgm:prSet presAssocID="{97AF6F6D-75FC-4D1E-A8B3-FE0218D303F8}" presName="sibTrans" presStyleLbl="node1" presStyleIdx="1" presStyleCnt="4" custAng="2164136" custLinFactNeighborX="-10596" custLinFactNeighborY="1781"/>
      <dgm:spPr/>
      <dgm:t>
        <a:bodyPr/>
        <a:lstStyle/>
        <a:p>
          <a:endParaRPr lang="en-US"/>
        </a:p>
      </dgm:t>
    </dgm:pt>
    <dgm:pt modelId="{9E044A67-1BD2-43F1-AA30-DE6FDD2008EB}" type="pres">
      <dgm:prSet presAssocID="{1B9B2DD2-6E24-4BDF-A130-357BCD6EED0F}" presName="dummy" presStyleCnt="0"/>
      <dgm:spPr/>
    </dgm:pt>
    <dgm:pt modelId="{33F62AA2-D56F-4C2A-8793-AD515D1CD418}" type="pres">
      <dgm:prSet presAssocID="{1B9B2DD2-6E24-4BDF-A130-357BCD6EED0F}" presName="node" presStyleLbl="revTx" presStyleIdx="2" presStyleCnt="4">
        <dgm:presLayoutVars>
          <dgm:bulletEnabled val="1"/>
        </dgm:presLayoutVars>
      </dgm:prSet>
      <dgm:spPr/>
      <dgm:t>
        <a:bodyPr/>
        <a:lstStyle/>
        <a:p>
          <a:endParaRPr lang="en-US"/>
        </a:p>
      </dgm:t>
    </dgm:pt>
    <dgm:pt modelId="{4F1AE76F-CB65-44B4-B5C0-D05F2B19D204}" type="pres">
      <dgm:prSet presAssocID="{573E9002-5AE7-45BC-BE79-CA67EBCBD5FC}" presName="sibTrans" presStyleLbl="node1" presStyleIdx="2" presStyleCnt="4" custAng="2351718" custScaleX="105839" custScaleY="87017" custLinFactNeighborX="-4736" custLinFactNeighborY="5949"/>
      <dgm:spPr/>
      <dgm:t>
        <a:bodyPr/>
        <a:lstStyle/>
        <a:p>
          <a:endParaRPr lang="en-US"/>
        </a:p>
      </dgm:t>
    </dgm:pt>
    <dgm:pt modelId="{818690E8-27FC-47CD-90FE-B92770308084}" type="pres">
      <dgm:prSet presAssocID="{3061B906-5D1C-4BE6-97A4-A75F23D2ADDD}" presName="dummy" presStyleCnt="0"/>
      <dgm:spPr/>
    </dgm:pt>
    <dgm:pt modelId="{2257E635-09B4-49CC-8982-33CE07D673B0}" type="pres">
      <dgm:prSet presAssocID="{3061B906-5D1C-4BE6-97A4-A75F23D2ADDD}" presName="node" presStyleLbl="revTx" presStyleIdx="3" presStyleCnt="4" custFlipHor="1" custScaleX="83947" custScaleY="90561">
        <dgm:presLayoutVars>
          <dgm:bulletEnabled val="1"/>
        </dgm:presLayoutVars>
      </dgm:prSet>
      <dgm:spPr/>
      <dgm:t>
        <a:bodyPr/>
        <a:lstStyle/>
        <a:p>
          <a:endParaRPr lang="en-US"/>
        </a:p>
      </dgm:t>
    </dgm:pt>
    <dgm:pt modelId="{33D44489-0F6D-477F-9EB4-6560336E3F72}" type="pres">
      <dgm:prSet presAssocID="{3DC82725-6C1A-46D2-BE60-EE4155E41606}" presName="sibTrans" presStyleLbl="node1" presStyleIdx="3" presStyleCnt="4" custAng="2962101" custScaleX="94609" custScaleY="101112" custLinFactNeighborX="7277" custLinFactNeighborY="3805"/>
      <dgm:spPr/>
      <dgm:t>
        <a:bodyPr/>
        <a:lstStyle/>
        <a:p>
          <a:endParaRPr lang="en-US"/>
        </a:p>
      </dgm:t>
    </dgm:pt>
  </dgm:ptLst>
  <dgm:cxnLst>
    <dgm:cxn modelId="{4E3869E4-94AE-4C2C-85ED-C6838F8FAC71}" type="presOf" srcId="{3061B906-5D1C-4BE6-97A4-A75F23D2ADDD}" destId="{2257E635-09B4-49CC-8982-33CE07D673B0}" srcOrd="0" destOrd="0" presId="urn:microsoft.com/office/officeart/2005/8/layout/cycle1"/>
    <dgm:cxn modelId="{6A6AD885-67F4-41BA-BB3C-C34CB8EBDFCF}" type="presOf" srcId="{BCF6EB5A-6773-4470-9808-37F5A9482284}" destId="{3D654B57-B118-4F2B-9C6D-1D27C0B51D83}" srcOrd="0" destOrd="0" presId="urn:microsoft.com/office/officeart/2005/8/layout/cycle1"/>
    <dgm:cxn modelId="{61C932D3-8F3E-4B11-A42F-B41206D8D51F}" srcId="{03FFF5E2-0506-44E5-A2F8-BF0F7AE9C699}" destId="{3061B906-5D1C-4BE6-97A4-A75F23D2ADDD}" srcOrd="3" destOrd="0" parTransId="{9B6A2743-24B9-49A0-882A-C8C556E8C906}" sibTransId="{3DC82725-6C1A-46D2-BE60-EE4155E41606}"/>
    <dgm:cxn modelId="{360B5739-4B54-4C66-A87D-1BC1227AE09A}" srcId="{03FFF5E2-0506-44E5-A2F8-BF0F7AE9C699}" destId="{3450DE22-F8C2-4F9B-919F-A352CCD30B6F}" srcOrd="0" destOrd="0" parTransId="{80D0094A-69FD-4E41-A6EE-DDF53D398DB3}" sibTransId="{83D8DE88-5FF7-42A8-9118-DE2A3F0BB864}"/>
    <dgm:cxn modelId="{EC272638-DA95-4152-98D0-4AEF7D325069}" type="presOf" srcId="{03FFF5E2-0506-44E5-A2F8-BF0F7AE9C699}" destId="{237EDDE9-86C7-41BB-9A37-A07C682DB3F8}" srcOrd="0" destOrd="0" presId="urn:microsoft.com/office/officeart/2005/8/layout/cycle1"/>
    <dgm:cxn modelId="{FAB25D43-D389-48E8-AE64-08C4610FB88E}" type="presOf" srcId="{3450DE22-F8C2-4F9B-919F-A352CCD30B6F}" destId="{F0963BF8-D859-4BA9-999D-CCE83DF31E96}" srcOrd="0" destOrd="0" presId="urn:microsoft.com/office/officeart/2005/8/layout/cycle1"/>
    <dgm:cxn modelId="{B6D27D97-DCC0-45DA-B74F-B9470ED080B2}" srcId="{03FFF5E2-0506-44E5-A2F8-BF0F7AE9C699}" destId="{1B9B2DD2-6E24-4BDF-A130-357BCD6EED0F}" srcOrd="2" destOrd="0" parTransId="{AE4734CB-FE52-433F-A692-5E449443A2E8}" sibTransId="{573E9002-5AE7-45BC-BE79-CA67EBCBD5FC}"/>
    <dgm:cxn modelId="{A1772EED-43D2-4BAD-A73B-7264C3DF7D78}" type="presOf" srcId="{573E9002-5AE7-45BC-BE79-CA67EBCBD5FC}" destId="{4F1AE76F-CB65-44B4-B5C0-D05F2B19D204}" srcOrd="0" destOrd="0" presId="urn:microsoft.com/office/officeart/2005/8/layout/cycle1"/>
    <dgm:cxn modelId="{9FC9A65B-5120-4600-B88E-72D2039DD2BF}" type="presOf" srcId="{83D8DE88-5FF7-42A8-9118-DE2A3F0BB864}" destId="{7181E4F0-8D31-4D8D-A47E-63D8067429C3}" srcOrd="0" destOrd="0" presId="urn:microsoft.com/office/officeart/2005/8/layout/cycle1"/>
    <dgm:cxn modelId="{6019DFED-8A1A-42E1-987D-E4D305D510A0}" type="presOf" srcId="{3DC82725-6C1A-46D2-BE60-EE4155E41606}" destId="{33D44489-0F6D-477F-9EB4-6560336E3F72}" srcOrd="0" destOrd="0" presId="urn:microsoft.com/office/officeart/2005/8/layout/cycle1"/>
    <dgm:cxn modelId="{8EDECFAF-92A7-4D6C-9827-DED88E3E401B}" type="presOf" srcId="{1B9B2DD2-6E24-4BDF-A130-357BCD6EED0F}" destId="{33F62AA2-D56F-4C2A-8793-AD515D1CD418}" srcOrd="0" destOrd="0" presId="urn:microsoft.com/office/officeart/2005/8/layout/cycle1"/>
    <dgm:cxn modelId="{DEF3EB67-98C3-41FF-9B67-D9906D7C28CB}" type="presOf" srcId="{97AF6F6D-75FC-4D1E-A8B3-FE0218D303F8}" destId="{3C42AEE5-4AC7-4A8A-AF76-F30433EC2763}" srcOrd="0" destOrd="0" presId="urn:microsoft.com/office/officeart/2005/8/layout/cycle1"/>
    <dgm:cxn modelId="{41E3E921-042F-40B9-A4A5-F4268884DFBC}" srcId="{03FFF5E2-0506-44E5-A2F8-BF0F7AE9C699}" destId="{BCF6EB5A-6773-4470-9808-37F5A9482284}" srcOrd="1" destOrd="0" parTransId="{ED77DC9B-7A8C-492D-8E4A-5434C0652574}" sibTransId="{97AF6F6D-75FC-4D1E-A8B3-FE0218D303F8}"/>
    <dgm:cxn modelId="{1D5BF7D8-987F-45C7-B7D1-454EA79373EC}" type="presParOf" srcId="{237EDDE9-86C7-41BB-9A37-A07C682DB3F8}" destId="{BD974E76-3677-44B9-91F4-DF5BD3D01F78}" srcOrd="0" destOrd="0" presId="urn:microsoft.com/office/officeart/2005/8/layout/cycle1"/>
    <dgm:cxn modelId="{DD992814-3234-4F2E-B720-890131AB8FD7}" type="presParOf" srcId="{237EDDE9-86C7-41BB-9A37-A07C682DB3F8}" destId="{F0963BF8-D859-4BA9-999D-CCE83DF31E96}" srcOrd="1" destOrd="0" presId="urn:microsoft.com/office/officeart/2005/8/layout/cycle1"/>
    <dgm:cxn modelId="{2AF48282-97AA-43F7-B4C9-AFE442921849}" type="presParOf" srcId="{237EDDE9-86C7-41BB-9A37-A07C682DB3F8}" destId="{7181E4F0-8D31-4D8D-A47E-63D8067429C3}" srcOrd="2" destOrd="0" presId="urn:microsoft.com/office/officeart/2005/8/layout/cycle1"/>
    <dgm:cxn modelId="{B537D556-B42E-486D-A51A-6ADCA69EFF3B}" type="presParOf" srcId="{237EDDE9-86C7-41BB-9A37-A07C682DB3F8}" destId="{1C7D999E-E963-4354-BBC5-D6C39AF6C5A6}" srcOrd="3" destOrd="0" presId="urn:microsoft.com/office/officeart/2005/8/layout/cycle1"/>
    <dgm:cxn modelId="{353211B2-779C-4162-8B95-8DEFDE6B6278}" type="presParOf" srcId="{237EDDE9-86C7-41BB-9A37-A07C682DB3F8}" destId="{3D654B57-B118-4F2B-9C6D-1D27C0B51D83}" srcOrd="4" destOrd="0" presId="urn:microsoft.com/office/officeart/2005/8/layout/cycle1"/>
    <dgm:cxn modelId="{E2E58B59-C95D-4565-A5E1-1145377C1D9D}" type="presParOf" srcId="{237EDDE9-86C7-41BB-9A37-A07C682DB3F8}" destId="{3C42AEE5-4AC7-4A8A-AF76-F30433EC2763}" srcOrd="5" destOrd="0" presId="urn:microsoft.com/office/officeart/2005/8/layout/cycle1"/>
    <dgm:cxn modelId="{67A8A7AD-7B66-4CED-92EF-0DF3258B1B39}" type="presParOf" srcId="{237EDDE9-86C7-41BB-9A37-A07C682DB3F8}" destId="{9E044A67-1BD2-43F1-AA30-DE6FDD2008EB}" srcOrd="6" destOrd="0" presId="urn:microsoft.com/office/officeart/2005/8/layout/cycle1"/>
    <dgm:cxn modelId="{D76F33D3-395D-4C9E-874F-6E48B221DD26}" type="presParOf" srcId="{237EDDE9-86C7-41BB-9A37-A07C682DB3F8}" destId="{33F62AA2-D56F-4C2A-8793-AD515D1CD418}" srcOrd="7" destOrd="0" presId="urn:microsoft.com/office/officeart/2005/8/layout/cycle1"/>
    <dgm:cxn modelId="{A072BEC2-C824-4C42-9094-657480C2723F}" type="presParOf" srcId="{237EDDE9-86C7-41BB-9A37-A07C682DB3F8}" destId="{4F1AE76F-CB65-44B4-B5C0-D05F2B19D204}" srcOrd="8" destOrd="0" presId="urn:microsoft.com/office/officeart/2005/8/layout/cycle1"/>
    <dgm:cxn modelId="{EAA2D155-905E-48BE-8E13-4808C7FD1BC5}" type="presParOf" srcId="{237EDDE9-86C7-41BB-9A37-A07C682DB3F8}" destId="{818690E8-27FC-47CD-90FE-B92770308084}" srcOrd="9" destOrd="0" presId="urn:microsoft.com/office/officeart/2005/8/layout/cycle1"/>
    <dgm:cxn modelId="{6199511E-2439-4766-83B4-CB577A7AE011}" type="presParOf" srcId="{237EDDE9-86C7-41BB-9A37-A07C682DB3F8}" destId="{2257E635-09B4-49CC-8982-33CE07D673B0}" srcOrd="10" destOrd="0" presId="urn:microsoft.com/office/officeart/2005/8/layout/cycle1"/>
    <dgm:cxn modelId="{646B45D9-ABC5-4E7C-BB32-E675EF27ED15}" type="presParOf" srcId="{237EDDE9-86C7-41BB-9A37-A07C682DB3F8}" destId="{33D44489-0F6D-477F-9EB4-6560336E3F72}" srcOrd="11" destOrd="0" presId="urn:microsoft.com/office/officeart/2005/8/layout/cycle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FFF5E2-0506-44E5-A2F8-BF0F7AE9C699}" type="doc">
      <dgm:prSet loTypeId="urn:microsoft.com/office/officeart/2005/8/layout/cycle1" loCatId="cycle" qsTypeId="urn:microsoft.com/office/officeart/2005/8/quickstyle/3d1" qsCatId="3D" csTypeId="urn:microsoft.com/office/officeart/2005/8/colors/accent1_2" csCatId="accent1" phldr="1"/>
      <dgm:spPr/>
      <dgm:t>
        <a:bodyPr/>
        <a:lstStyle/>
        <a:p>
          <a:endParaRPr lang="en-US"/>
        </a:p>
      </dgm:t>
    </dgm:pt>
    <dgm:pt modelId="{3450DE22-F8C2-4F9B-919F-A352CCD30B6F}">
      <dgm:prSet phldrT="[Text]"/>
      <dgm:spPr/>
      <dgm:t>
        <a:bodyPr/>
        <a:lstStyle/>
        <a:p>
          <a:endParaRPr lang="en-US" dirty="0"/>
        </a:p>
      </dgm:t>
    </dgm:pt>
    <dgm:pt modelId="{80D0094A-69FD-4E41-A6EE-DDF53D398DB3}" type="parTrans" cxnId="{360B5739-4B54-4C66-A87D-1BC1227AE09A}">
      <dgm:prSet/>
      <dgm:spPr/>
      <dgm:t>
        <a:bodyPr/>
        <a:lstStyle/>
        <a:p>
          <a:endParaRPr lang="en-US"/>
        </a:p>
      </dgm:t>
    </dgm:pt>
    <dgm:pt modelId="{83D8DE88-5FF7-42A8-9118-DE2A3F0BB864}" type="sibTrans" cxnId="{360B5739-4B54-4C66-A87D-1BC1227AE09A}">
      <dgm:prSet/>
      <dgm:spPr>
        <a:solidFill>
          <a:schemeClr val="accent6">
            <a:lumMod val="75000"/>
          </a:schemeClr>
        </a:solidFill>
      </dgm:spPr>
      <dgm:t>
        <a:bodyPr/>
        <a:lstStyle/>
        <a:p>
          <a:endParaRPr lang="en-US"/>
        </a:p>
      </dgm:t>
    </dgm:pt>
    <dgm:pt modelId="{BCF6EB5A-6773-4470-9808-37F5A9482284}">
      <dgm:prSet phldrT="[Text]"/>
      <dgm:spPr/>
      <dgm:t>
        <a:bodyPr/>
        <a:lstStyle/>
        <a:p>
          <a:endParaRPr lang="en-US" dirty="0"/>
        </a:p>
      </dgm:t>
    </dgm:pt>
    <dgm:pt modelId="{ED77DC9B-7A8C-492D-8E4A-5434C0652574}" type="parTrans" cxnId="{41E3E921-042F-40B9-A4A5-F4268884DFBC}">
      <dgm:prSet/>
      <dgm:spPr/>
      <dgm:t>
        <a:bodyPr/>
        <a:lstStyle/>
        <a:p>
          <a:endParaRPr lang="en-US"/>
        </a:p>
      </dgm:t>
    </dgm:pt>
    <dgm:pt modelId="{97AF6F6D-75FC-4D1E-A8B3-FE0218D303F8}" type="sibTrans" cxnId="{41E3E921-042F-40B9-A4A5-F4268884DFBC}">
      <dgm:prSet/>
      <dgm:spPr>
        <a:solidFill>
          <a:schemeClr val="accent6">
            <a:lumMod val="75000"/>
          </a:schemeClr>
        </a:solidFill>
      </dgm:spPr>
      <dgm:t>
        <a:bodyPr/>
        <a:lstStyle/>
        <a:p>
          <a:endParaRPr lang="en-US"/>
        </a:p>
      </dgm:t>
    </dgm:pt>
    <dgm:pt modelId="{1B9B2DD2-6E24-4BDF-A130-357BCD6EED0F}">
      <dgm:prSet phldrT="[Text]"/>
      <dgm:spPr/>
      <dgm:t>
        <a:bodyPr/>
        <a:lstStyle/>
        <a:p>
          <a:endParaRPr lang="en-US" dirty="0"/>
        </a:p>
      </dgm:t>
    </dgm:pt>
    <dgm:pt modelId="{AE4734CB-FE52-433F-A692-5E449443A2E8}" type="parTrans" cxnId="{B6D27D97-DCC0-45DA-B74F-B9470ED080B2}">
      <dgm:prSet/>
      <dgm:spPr/>
      <dgm:t>
        <a:bodyPr/>
        <a:lstStyle/>
        <a:p>
          <a:endParaRPr lang="en-US"/>
        </a:p>
      </dgm:t>
    </dgm:pt>
    <dgm:pt modelId="{573E9002-5AE7-45BC-BE79-CA67EBCBD5FC}" type="sibTrans" cxnId="{B6D27D97-DCC0-45DA-B74F-B9470ED080B2}">
      <dgm:prSet/>
      <dgm:spPr>
        <a:solidFill>
          <a:schemeClr val="accent6">
            <a:lumMod val="75000"/>
          </a:schemeClr>
        </a:solidFill>
      </dgm:spPr>
      <dgm:t>
        <a:bodyPr/>
        <a:lstStyle/>
        <a:p>
          <a:endParaRPr lang="en-US"/>
        </a:p>
      </dgm:t>
    </dgm:pt>
    <dgm:pt modelId="{3061B906-5D1C-4BE6-97A4-A75F23D2ADDD}">
      <dgm:prSet phldrT="[Text]"/>
      <dgm:spPr/>
      <dgm:t>
        <a:bodyPr/>
        <a:lstStyle/>
        <a:p>
          <a:endParaRPr lang="en-US" dirty="0"/>
        </a:p>
      </dgm:t>
    </dgm:pt>
    <dgm:pt modelId="{3DC82725-6C1A-46D2-BE60-EE4155E41606}" type="sibTrans" cxnId="{61C932D3-8F3E-4B11-A42F-B41206D8D51F}">
      <dgm:prSet/>
      <dgm:spPr>
        <a:solidFill>
          <a:schemeClr val="accent6">
            <a:lumMod val="75000"/>
          </a:schemeClr>
        </a:solidFill>
      </dgm:spPr>
      <dgm:t>
        <a:bodyPr/>
        <a:lstStyle/>
        <a:p>
          <a:endParaRPr lang="en-US"/>
        </a:p>
      </dgm:t>
    </dgm:pt>
    <dgm:pt modelId="{9B6A2743-24B9-49A0-882A-C8C556E8C906}" type="parTrans" cxnId="{61C932D3-8F3E-4B11-A42F-B41206D8D51F}">
      <dgm:prSet/>
      <dgm:spPr/>
      <dgm:t>
        <a:bodyPr/>
        <a:lstStyle/>
        <a:p>
          <a:endParaRPr lang="en-US"/>
        </a:p>
      </dgm:t>
    </dgm:pt>
    <dgm:pt modelId="{237EDDE9-86C7-41BB-9A37-A07C682DB3F8}" type="pres">
      <dgm:prSet presAssocID="{03FFF5E2-0506-44E5-A2F8-BF0F7AE9C699}" presName="cycle" presStyleCnt="0">
        <dgm:presLayoutVars>
          <dgm:dir/>
          <dgm:resizeHandles val="exact"/>
        </dgm:presLayoutVars>
      </dgm:prSet>
      <dgm:spPr/>
      <dgm:t>
        <a:bodyPr/>
        <a:lstStyle/>
        <a:p>
          <a:endParaRPr lang="en-US"/>
        </a:p>
      </dgm:t>
    </dgm:pt>
    <dgm:pt modelId="{BD974E76-3677-44B9-91F4-DF5BD3D01F78}" type="pres">
      <dgm:prSet presAssocID="{3450DE22-F8C2-4F9B-919F-A352CCD30B6F}" presName="dummy" presStyleCnt="0"/>
      <dgm:spPr/>
    </dgm:pt>
    <dgm:pt modelId="{F0963BF8-D859-4BA9-999D-CCE83DF31E96}" type="pres">
      <dgm:prSet presAssocID="{3450DE22-F8C2-4F9B-919F-A352CCD30B6F}" presName="node" presStyleLbl="revTx" presStyleIdx="0" presStyleCnt="4">
        <dgm:presLayoutVars>
          <dgm:bulletEnabled val="1"/>
        </dgm:presLayoutVars>
      </dgm:prSet>
      <dgm:spPr/>
      <dgm:t>
        <a:bodyPr/>
        <a:lstStyle/>
        <a:p>
          <a:endParaRPr lang="en-US"/>
        </a:p>
      </dgm:t>
    </dgm:pt>
    <dgm:pt modelId="{7181E4F0-8D31-4D8D-A47E-63D8067429C3}" type="pres">
      <dgm:prSet presAssocID="{83D8DE88-5FF7-42A8-9118-DE2A3F0BB864}" presName="sibTrans" presStyleLbl="node1" presStyleIdx="0" presStyleCnt="4" custAng="3184356" custScaleY="116467" custLinFactNeighborX="8512" custLinFactNeighborY="1781"/>
      <dgm:spPr/>
      <dgm:t>
        <a:bodyPr/>
        <a:lstStyle/>
        <a:p>
          <a:endParaRPr lang="en-US"/>
        </a:p>
      </dgm:t>
    </dgm:pt>
    <dgm:pt modelId="{1C7D999E-E963-4354-BBC5-D6C39AF6C5A6}" type="pres">
      <dgm:prSet presAssocID="{BCF6EB5A-6773-4470-9808-37F5A9482284}" presName="dummy" presStyleCnt="0"/>
      <dgm:spPr/>
    </dgm:pt>
    <dgm:pt modelId="{3D654B57-B118-4F2B-9C6D-1D27C0B51D83}" type="pres">
      <dgm:prSet presAssocID="{BCF6EB5A-6773-4470-9808-37F5A9482284}" presName="node" presStyleLbl="revTx" presStyleIdx="1" presStyleCnt="4">
        <dgm:presLayoutVars>
          <dgm:bulletEnabled val="1"/>
        </dgm:presLayoutVars>
      </dgm:prSet>
      <dgm:spPr/>
      <dgm:t>
        <a:bodyPr/>
        <a:lstStyle/>
        <a:p>
          <a:endParaRPr lang="en-US"/>
        </a:p>
      </dgm:t>
    </dgm:pt>
    <dgm:pt modelId="{3C42AEE5-4AC7-4A8A-AF76-F30433EC2763}" type="pres">
      <dgm:prSet presAssocID="{97AF6F6D-75FC-4D1E-A8B3-FE0218D303F8}" presName="sibTrans" presStyleLbl="node1" presStyleIdx="1" presStyleCnt="4" custAng="2164136" custLinFactNeighborX="-10596" custLinFactNeighborY="1781"/>
      <dgm:spPr/>
      <dgm:t>
        <a:bodyPr/>
        <a:lstStyle/>
        <a:p>
          <a:endParaRPr lang="en-US"/>
        </a:p>
      </dgm:t>
    </dgm:pt>
    <dgm:pt modelId="{9E044A67-1BD2-43F1-AA30-DE6FDD2008EB}" type="pres">
      <dgm:prSet presAssocID="{1B9B2DD2-6E24-4BDF-A130-357BCD6EED0F}" presName="dummy" presStyleCnt="0"/>
      <dgm:spPr/>
    </dgm:pt>
    <dgm:pt modelId="{33F62AA2-D56F-4C2A-8793-AD515D1CD418}" type="pres">
      <dgm:prSet presAssocID="{1B9B2DD2-6E24-4BDF-A130-357BCD6EED0F}" presName="node" presStyleLbl="revTx" presStyleIdx="2" presStyleCnt="4">
        <dgm:presLayoutVars>
          <dgm:bulletEnabled val="1"/>
        </dgm:presLayoutVars>
      </dgm:prSet>
      <dgm:spPr/>
      <dgm:t>
        <a:bodyPr/>
        <a:lstStyle/>
        <a:p>
          <a:endParaRPr lang="en-US"/>
        </a:p>
      </dgm:t>
    </dgm:pt>
    <dgm:pt modelId="{4F1AE76F-CB65-44B4-B5C0-D05F2B19D204}" type="pres">
      <dgm:prSet presAssocID="{573E9002-5AE7-45BC-BE79-CA67EBCBD5FC}" presName="sibTrans" presStyleLbl="node1" presStyleIdx="2" presStyleCnt="4" custAng="2351718" custScaleX="105839" custScaleY="87017" custLinFactNeighborX="-9536" custLinFactNeighborY="1781"/>
      <dgm:spPr/>
      <dgm:t>
        <a:bodyPr/>
        <a:lstStyle/>
        <a:p>
          <a:endParaRPr lang="en-US"/>
        </a:p>
      </dgm:t>
    </dgm:pt>
    <dgm:pt modelId="{818690E8-27FC-47CD-90FE-B92770308084}" type="pres">
      <dgm:prSet presAssocID="{3061B906-5D1C-4BE6-97A4-A75F23D2ADDD}" presName="dummy" presStyleCnt="0"/>
      <dgm:spPr/>
    </dgm:pt>
    <dgm:pt modelId="{2257E635-09B4-49CC-8982-33CE07D673B0}" type="pres">
      <dgm:prSet presAssocID="{3061B906-5D1C-4BE6-97A4-A75F23D2ADDD}" presName="node" presStyleLbl="revTx" presStyleIdx="3" presStyleCnt="4" custFlipHor="1" custScaleX="83947" custScaleY="90561">
        <dgm:presLayoutVars>
          <dgm:bulletEnabled val="1"/>
        </dgm:presLayoutVars>
      </dgm:prSet>
      <dgm:spPr/>
      <dgm:t>
        <a:bodyPr/>
        <a:lstStyle/>
        <a:p>
          <a:endParaRPr lang="en-US"/>
        </a:p>
      </dgm:t>
    </dgm:pt>
    <dgm:pt modelId="{33D44489-0F6D-477F-9EB4-6560336E3F72}" type="pres">
      <dgm:prSet presAssocID="{3DC82725-6C1A-46D2-BE60-EE4155E41606}" presName="sibTrans" presStyleLbl="node1" presStyleIdx="3" presStyleCnt="4" custAng="3005868" custScaleX="94609" custScaleY="101112" custLinFactNeighborX="9368" custLinFactNeighborY="-8"/>
      <dgm:spPr/>
      <dgm:t>
        <a:bodyPr/>
        <a:lstStyle/>
        <a:p>
          <a:endParaRPr lang="en-US"/>
        </a:p>
      </dgm:t>
    </dgm:pt>
  </dgm:ptLst>
  <dgm:cxnLst>
    <dgm:cxn modelId="{4E3869E4-94AE-4C2C-85ED-C6838F8FAC71}" type="presOf" srcId="{3061B906-5D1C-4BE6-97A4-A75F23D2ADDD}" destId="{2257E635-09B4-49CC-8982-33CE07D673B0}" srcOrd="0" destOrd="0" presId="urn:microsoft.com/office/officeart/2005/8/layout/cycle1"/>
    <dgm:cxn modelId="{6A6AD885-67F4-41BA-BB3C-C34CB8EBDFCF}" type="presOf" srcId="{BCF6EB5A-6773-4470-9808-37F5A9482284}" destId="{3D654B57-B118-4F2B-9C6D-1D27C0B51D83}" srcOrd="0" destOrd="0" presId="urn:microsoft.com/office/officeart/2005/8/layout/cycle1"/>
    <dgm:cxn modelId="{61C932D3-8F3E-4B11-A42F-B41206D8D51F}" srcId="{03FFF5E2-0506-44E5-A2F8-BF0F7AE9C699}" destId="{3061B906-5D1C-4BE6-97A4-A75F23D2ADDD}" srcOrd="3" destOrd="0" parTransId="{9B6A2743-24B9-49A0-882A-C8C556E8C906}" sibTransId="{3DC82725-6C1A-46D2-BE60-EE4155E41606}"/>
    <dgm:cxn modelId="{360B5739-4B54-4C66-A87D-1BC1227AE09A}" srcId="{03FFF5E2-0506-44E5-A2F8-BF0F7AE9C699}" destId="{3450DE22-F8C2-4F9B-919F-A352CCD30B6F}" srcOrd="0" destOrd="0" parTransId="{80D0094A-69FD-4E41-A6EE-DDF53D398DB3}" sibTransId="{83D8DE88-5FF7-42A8-9118-DE2A3F0BB864}"/>
    <dgm:cxn modelId="{EC272638-DA95-4152-98D0-4AEF7D325069}" type="presOf" srcId="{03FFF5E2-0506-44E5-A2F8-BF0F7AE9C699}" destId="{237EDDE9-86C7-41BB-9A37-A07C682DB3F8}" srcOrd="0" destOrd="0" presId="urn:microsoft.com/office/officeart/2005/8/layout/cycle1"/>
    <dgm:cxn modelId="{FAB25D43-D389-48E8-AE64-08C4610FB88E}" type="presOf" srcId="{3450DE22-F8C2-4F9B-919F-A352CCD30B6F}" destId="{F0963BF8-D859-4BA9-999D-CCE83DF31E96}" srcOrd="0" destOrd="0" presId="urn:microsoft.com/office/officeart/2005/8/layout/cycle1"/>
    <dgm:cxn modelId="{B6D27D97-DCC0-45DA-B74F-B9470ED080B2}" srcId="{03FFF5E2-0506-44E5-A2F8-BF0F7AE9C699}" destId="{1B9B2DD2-6E24-4BDF-A130-357BCD6EED0F}" srcOrd="2" destOrd="0" parTransId="{AE4734CB-FE52-433F-A692-5E449443A2E8}" sibTransId="{573E9002-5AE7-45BC-BE79-CA67EBCBD5FC}"/>
    <dgm:cxn modelId="{A1772EED-43D2-4BAD-A73B-7264C3DF7D78}" type="presOf" srcId="{573E9002-5AE7-45BC-BE79-CA67EBCBD5FC}" destId="{4F1AE76F-CB65-44B4-B5C0-D05F2B19D204}" srcOrd="0" destOrd="0" presId="urn:microsoft.com/office/officeart/2005/8/layout/cycle1"/>
    <dgm:cxn modelId="{9FC9A65B-5120-4600-B88E-72D2039DD2BF}" type="presOf" srcId="{83D8DE88-5FF7-42A8-9118-DE2A3F0BB864}" destId="{7181E4F0-8D31-4D8D-A47E-63D8067429C3}" srcOrd="0" destOrd="0" presId="urn:microsoft.com/office/officeart/2005/8/layout/cycle1"/>
    <dgm:cxn modelId="{6019DFED-8A1A-42E1-987D-E4D305D510A0}" type="presOf" srcId="{3DC82725-6C1A-46D2-BE60-EE4155E41606}" destId="{33D44489-0F6D-477F-9EB4-6560336E3F72}" srcOrd="0" destOrd="0" presId="urn:microsoft.com/office/officeart/2005/8/layout/cycle1"/>
    <dgm:cxn modelId="{8EDECFAF-92A7-4D6C-9827-DED88E3E401B}" type="presOf" srcId="{1B9B2DD2-6E24-4BDF-A130-357BCD6EED0F}" destId="{33F62AA2-D56F-4C2A-8793-AD515D1CD418}" srcOrd="0" destOrd="0" presId="urn:microsoft.com/office/officeart/2005/8/layout/cycle1"/>
    <dgm:cxn modelId="{DEF3EB67-98C3-41FF-9B67-D9906D7C28CB}" type="presOf" srcId="{97AF6F6D-75FC-4D1E-A8B3-FE0218D303F8}" destId="{3C42AEE5-4AC7-4A8A-AF76-F30433EC2763}" srcOrd="0" destOrd="0" presId="urn:microsoft.com/office/officeart/2005/8/layout/cycle1"/>
    <dgm:cxn modelId="{41E3E921-042F-40B9-A4A5-F4268884DFBC}" srcId="{03FFF5E2-0506-44E5-A2F8-BF0F7AE9C699}" destId="{BCF6EB5A-6773-4470-9808-37F5A9482284}" srcOrd="1" destOrd="0" parTransId="{ED77DC9B-7A8C-492D-8E4A-5434C0652574}" sibTransId="{97AF6F6D-75FC-4D1E-A8B3-FE0218D303F8}"/>
    <dgm:cxn modelId="{1D5BF7D8-987F-45C7-B7D1-454EA79373EC}" type="presParOf" srcId="{237EDDE9-86C7-41BB-9A37-A07C682DB3F8}" destId="{BD974E76-3677-44B9-91F4-DF5BD3D01F78}" srcOrd="0" destOrd="0" presId="urn:microsoft.com/office/officeart/2005/8/layout/cycle1"/>
    <dgm:cxn modelId="{DD992814-3234-4F2E-B720-890131AB8FD7}" type="presParOf" srcId="{237EDDE9-86C7-41BB-9A37-A07C682DB3F8}" destId="{F0963BF8-D859-4BA9-999D-CCE83DF31E96}" srcOrd="1" destOrd="0" presId="urn:microsoft.com/office/officeart/2005/8/layout/cycle1"/>
    <dgm:cxn modelId="{2AF48282-97AA-43F7-B4C9-AFE442921849}" type="presParOf" srcId="{237EDDE9-86C7-41BB-9A37-A07C682DB3F8}" destId="{7181E4F0-8D31-4D8D-A47E-63D8067429C3}" srcOrd="2" destOrd="0" presId="urn:microsoft.com/office/officeart/2005/8/layout/cycle1"/>
    <dgm:cxn modelId="{B537D556-B42E-486D-A51A-6ADCA69EFF3B}" type="presParOf" srcId="{237EDDE9-86C7-41BB-9A37-A07C682DB3F8}" destId="{1C7D999E-E963-4354-BBC5-D6C39AF6C5A6}" srcOrd="3" destOrd="0" presId="urn:microsoft.com/office/officeart/2005/8/layout/cycle1"/>
    <dgm:cxn modelId="{353211B2-779C-4162-8B95-8DEFDE6B6278}" type="presParOf" srcId="{237EDDE9-86C7-41BB-9A37-A07C682DB3F8}" destId="{3D654B57-B118-4F2B-9C6D-1D27C0B51D83}" srcOrd="4" destOrd="0" presId="urn:microsoft.com/office/officeart/2005/8/layout/cycle1"/>
    <dgm:cxn modelId="{E2E58B59-C95D-4565-A5E1-1145377C1D9D}" type="presParOf" srcId="{237EDDE9-86C7-41BB-9A37-A07C682DB3F8}" destId="{3C42AEE5-4AC7-4A8A-AF76-F30433EC2763}" srcOrd="5" destOrd="0" presId="urn:microsoft.com/office/officeart/2005/8/layout/cycle1"/>
    <dgm:cxn modelId="{67A8A7AD-7B66-4CED-92EF-0DF3258B1B39}" type="presParOf" srcId="{237EDDE9-86C7-41BB-9A37-A07C682DB3F8}" destId="{9E044A67-1BD2-43F1-AA30-DE6FDD2008EB}" srcOrd="6" destOrd="0" presId="urn:microsoft.com/office/officeart/2005/8/layout/cycle1"/>
    <dgm:cxn modelId="{D76F33D3-395D-4C9E-874F-6E48B221DD26}" type="presParOf" srcId="{237EDDE9-86C7-41BB-9A37-A07C682DB3F8}" destId="{33F62AA2-D56F-4C2A-8793-AD515D1CD418}" srcOrd="7" destOrd="0" presId="urn:microsoft.com/office/officeart/2005/8/layout/cycle1"/>
    <dgm:cxn modelId="{A072BEC2-C824-4C42-9094-657480C2723F}" type="presParOf" srcId="{237EDDE9-86C7-41BB-9A37-A07C682DB3F8}" destId="{4F1AE76F-CB65-44B4-B5C0-D05F2B19D204}" srcOrd="8" destOrd="0" presId="urn:microsoft.com/office/officeart/2005/8/layout/cycle1"/>
    <dgm:cxn modelId="{EAA2D155-905E-48BE-8E13-4808C7FD1BC5}" type="presParOf" srcId="{237EDDE9-86C7-41BB-9A37-A07C682DB3F8}" destId="{818690E8-27FC-47CD-90FE-B92770308084}" srcOrd="9" destOrd="0" presId="urn:microsoft.com/office/officeart/2005/8/layout/cycle1"/>
    <dgm:cxn modelId="{6199511E-2439-4766-83B4-CB577A7AE011}" type="presParOf" srcId="{237EDDE9-86C7-41BB-9A37-A07C682DB3F8}" destId="{2257E635-09B4-49CC-8982-33CE07D673B0}" srcOrd="10" destOrd="0" presId="urn:microsoft.com/office/officeart/2005/8/layout/cycle1"/>
    <dgm:cxn modelId="{646B45D9-ABC5-4E7C-BB32-E675EF27ED15}" type="presParOf" srcId="{237EDDE9-86C7-41BB-9A37-A07C682DB3F8}" destId="{33D44489-0F6D-477F-9EB4-6560336E3F72}" srcOrd="11" destOrd="0" presId="urn:microsoft.com/office/officeart/2005/8/layout/cycle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3BF8-D859-4BA9-999D-CCE83DF31E96}">
      <dsp:nvSpPr>
        <dsp:cNvPr id="0" name=""/>
        <dsp:cNvSpPr/>
      </dsp:nvSpPr>
      <dsp:spPr>
        <a:xfrm>
          <a:off x="4970672" y="131217"/>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131217"/>
        <a:ext cx="2061181" cy="2061181"/>
      </dsp:txXfrm>
    </dsp:sp>
    <dsp:sp modelId="{7181E4F0-8D31-4D8D-A47E-63D8067429C3}">
      <dsp:nvSpPr>
        <dsp:cNvPr id="0" name=""/>
        <dsp:cNvSpPr/>
      </dsp:nvSpPr>
      <dsp:spPr>
        <a:xfrm rot="3184356">
          <a:off x="1835968" y="-374185"/>
          <a:ext cx="5821177" cy="6779750"/>
        </a:xfrm>
        <a:prstGeom prst="circularArrow">
          <a:avLst>
            <a:gd name="adj1" fmla="val 6905"/>
            <a:gd name="adj2" fmla="val 465556"/>
            <a:gd name="adj3" fmla="val 548559"/>
            <a:gd name="adj4" fmla="val 20585886"/>
            <a:gd name="adj5" fmla="val 805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654B57-B118-4F2B-9C6D-1D27C0B51D83}">
      <dsp:nvSpPr>
        <dsp:cNvPr id="0" name=""/>
        <dsp:cNvSpPr/>
      </dsp:nvSpPr>
      <dsp:spPr>
        <a:xfrm>
          <a:off x="4970672"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3631628"/>
        <a:ext cx="2061181" cy="2061181"/>
      </dsp:txXfrm>
    </dsp:sp>
    <dsp:sp modelId="{3C42AEE5-4AC7-4A8A-AF76-F30433EC2763}">
      <dsp:nvSpPr>
        <dsp:cNvPr id="0" name=""/>
        <dsp:cNvSpPr/>
      </dsp:nvSpPr>
      <dsp:spPr>
        <a:xfrm rot="2164136">
          <a:off x="723657" y="105100"/>
          <a:ext cx="5821177" cy="5821177"/>
        </a:xfrm>
        <a:prstGeom prst="circularArrow">
          <a:avLst>
            <a:gd name="adj1" fmla="val 6905"/>
            <a:gd name="adj2" fmla="val 465556"/>
            <a:gd name="adj3" fmla="val 5948559"/>
            <a:gd name="adj4" fmla="val 4385886"/>
            <a:gd name="adj5" fmla="val 805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F62AA2-D56F-4C2A-8793-AD515D1CD418}">
      <dsp:nvSpPr>
        <dsp:cNvPr id="0" name=""/>
        <dsp:cNvSpPr/>
      </dsp:nvSpPr>
      <dsp:spPr>
        <a:xfrm>
          <a:off x="1470261"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70261" y="3631628"/>
        <a:ext cx="2061181" cy="2061181"/>
      </dsp:txXfrm>
    </dsp:sp>
    <dsp:sp modelId="{4F1AE76F-CB65-44B4-B5C0-D05F2B19D204}">
      <dsp:nvSpPr>
        <dsp:cNvPr id="0" name=""/>
        <dsp:cNvSpPr/>
      </dsp:nvSpPr>
      <dsp:spPr>
        <a:xfrm rot="2351718">
          <a:off x="894829" y="725609"/>
          <a:ext cx="6161075" cy="5065413"/>
        </a:xfrm>
        <a:prstGeom prst="circularArrow">
          <a:avLst>
            <a:gd name="adj1" fmla="val 6905"/>
            <a:gd name="adj2" fmla="val 465556"/>
            <a:gd name="adj3" fmla="val 11490700"/>
            <a:gd name="adj4" fmla="val 9785886"/>
            <a:gd name="adj5" fmla="val 805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57E635-09B4-49CC-8982-33CE07D673B0}">
      <dsp:nvSpPr>
        <dsp:cNvPr id="0" name=""/>
        <dsp:cNvSpPr/>
      </dsp:nvSpPr>
      <dsp:spPr>
        <a:xfrm flipH="1">
          <a:off x="1635702" y="228495"/>
          <a:ext cx="1730300" cy="186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35702" y="228495"/>
        <a:ext cx="1730300" cy="1866626"/>
      </dsp:txXfrm>
    </dsp:sp>
    <dsp:sp modelId="{33D44489-0F6D-477F-9EB4-6560336E3F72}">
      <dsp:nvSpPr>
        <dsp:cNvPr id="0" name=""/>
        <dsp:cNvSpPr/>
      </dsp:nvSpPr>
      <dsp:spPr>
        <a:xfrm rot="2962101">
          <a:off x="1920986" y="190555"/>
          <a:ext cx="5507357" cy="5885908"/>
        </a:xfrm>
        <a:prstGeom prst="circularArrow">
          <a:avLst>
            <a:gd name="adj1" fmla="val 6905"/>
            <a:gd name="adj2" fmla="val 465556"/>
            <a:gd name="adj3" fmla="val 16748559"/>
            <a:gd name="adj4" fmla="val 14942922"/>
            <a:gd name="adj5" fmla="val 805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3BF8-D859-4BA9-999D-CCE83DF31E96}">
      <dsp:nvSpPr>
        <dsp:cNvPr id="0" name=""/>
        <dsp:cNvSpPr/>
      </dsp:nvSpPr>
      <dsp:spPr>
        <a:xfrm>
          <a:off x="4970672" y="131217"/>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131217"/>
        <a:ext cx="2061181" cy="2061181"/>
      </dsp:txXfrm>
    </dsp:sp>
    <dsp:sp modelId="{7181E4F0-8D31-4D8D-A47E-63D8067429C3}">
      <dsp:nvSpPr>
        <dsp:cNvPr id="0" name=""/>
        <dsp:cNvSpPr/>
      </dsp:nvSpPr>
      <dsp:spPr>
        <a:xfrm rot="3184356">
          <a:off x="1835968" y="-374185"/>
          <a:ext cx="5821177" cy="6779750"/>
        </a:xfrm>
        <a:prstGeom prst="circularArrow">
          <a:avLst>
            <a:gd name="adj1" fmla="val 6905"/>
            <a:gd name="adj2" fmla="val 465556"/>
            <a:gd name="adj3" fmla="val 548559"/>
            <a:gd name="adj4" fmla="val 20585886"/>
            <a:gd name="adj5" fmla="val 8055"/>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654B57-B118-4F2B-9C6D-1D27C0B51D83}">
      <dsp:nvSpPr>
        <dsp:cNvPr id="0" name=""/>
        <dsp:cNvSpPr/>
      </dsp:nvSpPr>
      <dsp:spPr>
        <a:xfrm>
          <a:off x="4970672"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970672" y="3631628"/>
        <a:ext cx="2061181" cy="2061181"/>
      </dsp:txXfrm>
    </dsp:sp>
    <dsp:sp modelId="{3C42AEE5-4AC7-4A8A-AF76-F30433EC2763}">
      <dsp:nvSpPr>
        <dsp:cNvPr id="0" name=""/>
        <dsp:cNvSpPr/>
      </dsp:nvSpPr>
      <dsp:spPr>
        <a:xfrm rot="2164136">
          <a:off x="723657" y="105100"/>
          <a:ext cx="5821177" cy="5821177"/>
        </a:xfrm>
        <a:prstGeom prst="circularArrow">
          <a:avLst>
            <a:gd name="adj1" fmla="val 6905"/>
            <a:gd name="adj2" fmla="val 465556"/>
            <a:gd name="adj3" fmla="val 5948559"/>
            <a:gd name="adj4" fmla="val 4385886"/>
            <a:gd name="adj5" fmla="val 8055"/>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F62AA2-D56F-4C2A-8793-AD515D1CD418}">
      <dsp:nvSpPr>
        <dsp:cNvPr id="0" name=""/>
        <dsp:cNvSpPr/>
      </dsp:nvSpPr>
      <dsp:spPr>
        <a:xfrm>
          <a:off x="1470261" y="3631628"/>
          <a:ext cx="2061181" cy="2061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470261" y="3631628"/>
        <a:ext cx="2061181" cy="2061181"/>
      </dsp:txXfrm>
    </dsp:sp>
    <dsp:sp modelId="{4F1AE76F-CB65-44B4-B5C0-D05F2B19D204}">
      <dsp:nvSpPr>
        <dsp:cNvPr id="0" name=""/>
        <dsp:cNvSpPr/>
      </dsp:nvSpPr>
      <dsp:spPr>
        <a:xfrm rot="2351718">
          <a:off x="615412" y="482982"/>
          <a:ext cx="6161075" cy="5065413"/>
        </a:xfrm>
        <a:prstGeom prst="circularArrow">
          <a:avLst>
            <a:gd name="adj1" fmla="val 6905"/>
            <a:gd name="adj2" fmla="val 465556"/>
            <a:gd name="adj3" fmla="val 11490700"/>
            <a:gd name="adj4" fmla="val 9785886"/>
            <a:gd name="adj5" fmla="val 8055"/>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57E635-09B4-49CC-8982-33CE07D673B0}">
      <dsp:nvSpPr>
        <dsp:cNvPr id="0" name=""/>
        <dsp:cNvSpPr/>
      </dsp:nvSpPr>
      <dsp:spPr>
        <a:xfrm flipH="1">
          <a:off x="1635702" y="228495"/>
          <a:ext cx="1730300" cy="1866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35702" y="228495"/>
        <a:ext cx="1730300" cy="1866626"/>
      </dsp:txXfrm>
    </dsp:sp>
    <dsp:sp modelId="{33D44489-0F6D-477F-9EB4-6560336E3F72}">
      <dsp:nvSpPr>
        <dsp:cNvPr id="0" name=""/>
        <dsp:cNvSpPr/>
      </dsp:nvSpPr>
      <dsp:spPr>
        <a:xfrm rot="3005868">
          <a:off x="2042707" y="-31405"/>
          <a:ext cx="5507357" cy="5885908"/>
        </a:xfrm>
        <a:prstGeom prst="circularArrow">
          <a:avLst>
            <a:gd name="adj1" fmla="val 6905"/>
            <a:gd name="adj2" fmla="val 465556"/>
            <a:gd name="adj3" fmla="val 16748559"/>
            <a:gd name="adj4" fmla="val 14942922"/>
            <a:gd name="adj5" fmla="val 8055"/>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0.23529</cdr:x>
      <cdr:y>0.493</cdr:y>
    </cdr:from>
    <cdr:to>
      <cdr:x>0.31933</cdr:x>
      <cdr:y>0.54428</cdr:y>
    </cdr:to>
    <cdr:sp macro="" textlink="">
      <cdr:nvSpPr>
        <cdr:cNvPr id="3" name="TextBox 2"/>
        <cdr:cNvSpPr txBox="1"/>
      </cdr:nvSpPr>
      <cdr:spPr>
        <a:xfrm xmlns:a="http://schemas.openxmlformats.org/drawingml/2006/main">
          <a:off x="2016224" y="2768975"/>
          <a:ext cx="720080" cy="288032"/>
        </a:xfrm>
        <a:prstGeom xmlns:a="http://schemas.openxmlformats.org/drawingml/2006/main" prst="rect">
          <a:avLst/>
        </a:prstGeom>
        <a:solidFill xmlns:a="http://schemas.openxmlformats.org/drawingml/2006/main">
          <a:schemeClr val="accent3">
            <a:lumMod val="60000"/>
            <a:lumOff val="40000"/>
          </a:schemeClr>
        </a:solidFill>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tx1"/>
              </a:solidFill>
            </a:rPr>
            <a:t>226,47</a:t>
          </a:r>
          <a:endParaRPr lang="lt-LT" sz="1100" b="1" dirty="0">
            <a:solidFill>
              <a:schemeClr val="tx1"/>
            </a:solidFill>
          </a:endParaRPr>
        </a:p>
      </cdr:txBody>
    </cdr:sp>
  </cdr:relSizeAnchor>
  <cdr:relSizeAnchor xmlns:cdr="http://schemas.openxmlformats.org/drawingml/2006/chartDrawing">
    <cdr:from>
      <cdr:x>0.49725</cdr:x>
      <cdr:y>0.30769</cdr:y>
    </cdr:from>
    <cdr:to>
      <cdr:x>0.58129</cdr:x>
      <cdr:y>0.35897</cdr:y>
    </cdr:to>
    <cdr:sp macro="" textlink="">
      <cdr:nvSpPr>
        <cdr:cNvPr id="4" name="TextBox 3"/>
        <cdr:cNvSpPr txBox="1"/>
      </cdr:nvSpPr>
      <cdr:spPr>
        <a:xfrm xmlns:a="http://schemas.openxmlformats.org/drawingml/2006/main">
          <a:off x="4260933" y="1728192"/>
          <a:ext cx="720080" cy="288032"/>
        </a:xfrm>
        <a:prstGeom xmlns:a="http://schemas.openxmlformats.org/drawingml/2006/main" prst="rect">
          <a:avLst/>
        </a:prstGeom>
        <a:solidFill xmlns:a="http://schemas.openxmlformats.org/drawingml/2006/main">
          <a:schemeClr val="accent3">
            <a:lumMod val="60000"/>
            <a:lumOff val="40000"/>
          </a:schemeClr>
        </a:solidFill>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tx1"/>
              </a:solidFill>
              <a:cs typeface="Times New Roman" panose="02020603050405020304" pitchFamily="18" charset="0"/>
            </a:rPr>
            <a:t>443,36</a:t>
          </a:r>
          <a:endParaRPr lang="lt-LT" sz="1200" b="1" dirty="0">
            <a:solidFill>
              <a:schemeClr val="tx1"/>
            </a:solidFill>
            <a:cs typeface="Times New Roman" panose="02020603050405020304" pitchFamily="18" charset="0"/>
          </a:endParaRPr>
        </a:p>
      </cdr:txBody>
    </cdr:sp>
  </cdr:relSizeAnchor>
  <cdr:relSizeAnchor xmlns:cdr="http://schemas.openxmlformats.org/drawingml/2006/chartDrawing">
    <cdr:from>
      <cdr:x>0.7479</cdr:x>
      <cdr:y>0.07692</cdr:y>
    </cdr:from>
    <cdr:to>
      <cdr:x>0.84034</cdr:x>
      <cdr:y>0.12734</cdr:y>
    </cdr:to>
    <cdr:sp macro="" textlink="">
      <cdr:nvSpPr>
        <cdr:cNvPr id="5" name="TextBox 4"/>
        <cdr:cNvSpPr txBox="1"/>
      </cdr:nvSpPr>
      <cdr:spPr>
        <a:xfrm xmlns:a="http://schemas.openxmlformats.org/drawingml/2006/main">
          <a:off x="6408712" y="432048"/>
          <a:ext cx="792088" cy="283170"/>
        </a:xfrm>
        <a:prstGeom xmlns:a="http://schemas.openxmlformats.org/drawingml/2006/main" prst="rect">
          <a:avLst/>
        </a:prstGeom>
        <a:solidFill xmlns:a="http://schemas.openxmlformats.org/drawingml/2006/main">
          <a:schemeClr val="accent3">
            <a:lumMod val="60000"/>
            <a:lumOff val="40000"/>
          </a:schemeClr>
        </a:solidFill>
      </cdr:spPr>
      <cdr:txBody>
        <a:bodyPr xmlns:a="http://schemas.openxmlformats.org/drawingml/2006/main" vertOverflow="clip" wrap="square" rtlCol="0"/>
        <a:lstStyle xmlns:a="http://schemas.openxmlformats.org/drawingml/2006/main"/>
        <a:p xmlns:a="http://schemas.openxmlformats.org/drawingml/2006/main">
          <a:r>
            <a:rPr lang="en-US" sz="1400" b="1" dirty="0">
              <a:solidFill>
                <a:schemeClr val="tx1"/>
              </a:solidFill>
              <a:latin typeface="+mn-lt"/>
              <a:cs typeface="Times New Roman" panose="02020603050405020304" pitchFamily="18" charset="0"/>
            </a:rPr>
            <a:t>715,829</a:t>
          </a:r>
          <a:endParaRPr lang="lt-LT" sz="1400" b="1" dirty="0">
            <a:solidFill>
              <a:schemeClr val="tx1"/>
            </a:solidFill>
            <a:latin typeface="+mn-lt"/>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9604EA1-5C1C-4FB3-A4E6-23E64BCEF672}" type="datetimeFigureOut">
              <a:rPr lang="en-US" smtClean="0"/>
              <a:t>12/2/2016</a:t>
            </a:fld>
            <a:endParaRPr lang="en-US"/>
          </a:p>
        </p:txBody>
      </p:sp>
      <p:sp>
        <p:nvSpPr>
          <p:cNvPr id="4" name="Slide Image Placeholder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97A239B-F5DA-4C22-9857-7BB2D673FF63}" type="slidenum">
              <a:rPr lang="en-US" smtClean="0"/>
              <a:t>‹#›</a:t>
            </a:fld>
            <a:endParaRPr lang="en-US"/>
          </a:p>
        </p:txBody>
      </p:sp>
    </p:spTree>
    <p:extLst>
      <p:ext uri="{BB962C8B-B14F-4D97-AF65-F5344CB8AC3E}">
        <p14:creationId xmlns:p14="http://schemas.microsoft.com/office/powerpoint/2010/main" val="379173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2628620-3555-4A6C-86AE-6A73F04D7565}" type="slidenum">
              <a:rPr lang="lt-LT" altLang="lt-LT">
                <a:solidFill>
                  <a:srgbClr val="000000"/>
                </a:solidFill>
              </a:rPr>
              <a:pPr>
                <a:spcBef>
                  <a:spcPct val="0"/>
                </a:spcBef>
              </a:pPr>
              <a:t>1</a:t>
            </a:fld>
            <a:endParaRPr lang="lt-LT" altLang="lt-LT">
              <a:solidFill>
                <a:srgbClr val="000000"/>
              </a:solidFill>
            </a:endParaRPr>
          </a:p>
        </p:txBody>
      </p:sp>
      <p:sp>
        <p:nvSpPr>
          <p:cNvPr id="64515" name="Rectangle 2"/>
          <p:cNvSpPr>
            <a:spLocks noGrp="1" noRot="1" noChangeAspect="1" noChangeArrowheads="1" noTextEdit="1"/>
          </p:cNvSpPr>
          <p:nvPr>
            <p:ph type="sldImg"/>
          </p:nvPr>
        </p:nvSpPr>
        <p:spPr>
          <a:xfrm>
            <a:off x="1147763" y="1233488"/>
            <a:ext cx="4440237" cy="3328987"/>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lt-LT">
              <a:latin typeface="Arial" charset="0"/>
            </a:endParaRPr>
          </a:p>
        </p:txBody>
      </p:sp>
    </p:spTree>
    <p:extLst>
      <p:ext uri="{BB962C8B-B14F-4D97-AF65-F5344CB8AC3E}">
        <p14:creationId xmlns:p14="http://schemas.microsoft.com/office/powerpoint/2010/main" val="888171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233488"/>
            <a:ext cx="4440237" cy="3328987"/>
          </a:xfrm>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9113F510-B1CB-41A1-B0BD-53727E035B7B}" type="slidenum">
              <a:rPr lang="lt-LT" smtClean="0">
                <a:solidFill>
                  <a:prstClr val="black"/>
                </a:solidFill>
              </a:rPr>
              <a:pPr/>
              <a:t>58</a:t>
            </a:fld>
            <a:endParaRPr lang="lt-LT">
              <a:solidFill>
                <a:prstClr val="black"/>
              </a:solidFill>
            </a:endParaRPr>
          </a:p>
        </p:txBody>
      </p:sp>
    </p:spTree>
    <p:extLst>
      <p:ext uri="{BB962C8B-B14F-4D97-AF65-F5344CB8AC3E}">
        <p14:creationId xmlns:p14="http://schemas.microsoft.com/office/powerpoint/2010/main" val="2059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2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4E7838-54DB-4501-94FB-1EB179437507}"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01708605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7838-54DB-4501-94FB-1EB179437507}"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183357086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7838-54DB-4501-94FB-1EB179437507}"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315925580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E7838-54DB-4501-94FB-1EB179437507}"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6256588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7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4E7838-54DB-4501-94FB-1EB179437507}"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395039485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4E7838-54DB-4501-94FB-1EB179437507}"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488585371"/>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4E7838-54DB-4501-94FB-1EB179437507}" type="datetimeFigureOut">
              <a:rPr lang="en-US" smtClean="0"/>
              <a:t>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105575445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E8873-C886-4D84-B1D8-C729922B0F8C}" type="datetimeFigureOut">
              <a:rPr lang="lt-LT" smtClean="0">
                <a:solidFill>
                  <a:prstClr val="black">
                    <a:tint val="75000"/>
                  </a:prstClr>
                </a:solidFill>
              </a:rPr>
              <a:pPr/>
              <a:t>2016-12-02</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p:txBody>
          <a:bodyPr/>
          <a:lstStyle/>
          <a:p>
            <a:fld id="{53C148EE-A603-4A01-90CC-17F3505DCB0A}" type="slidenum">
              <a:rPr lang="lt-LT" smtClean="0">
                <a:solidFill>
                  <a:srgbClr val="5FCBEF"/>
                </a:solidFill>
              </a:rPr>
              <a:pPr/>
              <a:t>‹#›</a:t>
            </a:fld>
            <a:endParaRPr lang="lt-LT">
              <a:solidFill>
                <a:srgbClr val="5FCBEF"/>
              </a:solidFill>
            </a:endParaRPr>
          </a:p>
        </p:txBody>
      </p:sp>
    </p:spTree>
    <p:extLst>
      <p:ext uri="{BB962C8B-B14F-4D97-AF65-F5344CB8AC3E}">
        <p14:creationId xmlns:p14="http://schemas.microsoft.com/office/powerpoint/2010/main" val="209174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4E7838-54DB-4501-94FB-1EB179437507}" type="datetimeFigureOut">
              <a:rPr lang="en-US" smtClean="0"/>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424482106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E7838-54DB-4501-94FB-1EB179437507}" type="datetimeFigureOut">
              <a:rPr lang="en-US" smtClean="0"/>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42695428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4E7838-54DB-4501-94FB-1EB179437507}"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18554966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4E7838-54DB-4501-94FB-1EB179437507}"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2D7C1-CE6F-486A-88F9-E02283BAD643}" type="slidenum">
              <a:rPr lang="en-US" smtClean="0"/>
              <a:t>‹#›</a:t>
            </a:fld>
            <a:endParaRPr lang="en-US"/>
          </a:p>
        </p:txBody>
      </p:sp>
    </p:spTree>
    <p:extLst>
      <p:ext uri="{BB962C8B-B14F-4D97-AF65-F5344CB8AC3E}">
        <p14:creationId xmlns:p14="http://schemas.microsoft.com/office/powerpoint/2010/main" val="237001593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stretch>
            <a:fillRect l="-16000" r="-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81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E7838-54DB-4501-94FB-1EB179437507}" type="datetimeFigureOut">
              <a:rPr lang="en-US" smtClean="0"/>
              <a:t>12/2/2016</a:t>
            </a:fld>
            <a:endParaRPr lang="en-US"/>
          </a:p>
        </p:txBody>
      </p:sp>
      <p:sp>
        <p:nvSpPr>
          <p:cNvPr id="5" name="Footer Placeholder 4"/>
          <p:cNvSpPr>
            <a:spLocks noGrp="1"/>
          </p:cNvSpPr>
          <p:nvPr>
            <p:ph type="ftr" sz="quarter" idx="3"/>
          </p:nvPr>
        </p:nvSpPr>
        <p:spPr>
          <a:xfrm>
            <a:off x="3124200" y="63581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81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2D7C1-CE6F-486A-88F9-E02283BAD643}" type="slidenum">
              <a:rPr lang="en-US" smtClean="0"/>
              <a:t>‹#›</a:t>
            </a:fld>
            <a:endParaRPr lang="en-US"/>
          </a:p>
        </p:txBody>
      </p:sp>
    </p:spTree>
    <p:extLst>
      <p:ext uri="{BB962C8B-B14F-4D97-AF65-F5344CB8AC3E}">
        <p14:creationId xmlns:p14="http://schemas.microsoft.com/office/powerpoint/2010/main" val="2318844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1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1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1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09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09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09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07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07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07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05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05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05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03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03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03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01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01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01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98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98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98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95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95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95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92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92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92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89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89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89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6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6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6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8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8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8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82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82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82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7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7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78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74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74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74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70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70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70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6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6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6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61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61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61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56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56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56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51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51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51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46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46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46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6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6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6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41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41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41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35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35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35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29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29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29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2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2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23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17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17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17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11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11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11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204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204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204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97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197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197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90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190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190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83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183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183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6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6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6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7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17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17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68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168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168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60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160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160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52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152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152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4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144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144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5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5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5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4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4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4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39"/>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3127"/>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2C7E8873-C886-4D84-B1D8-C729922B0F8C}" type="datetimeFigureOut">
              <a:rPr lang="lt-LT" smtClean="0">
                <a:solidFill>
                  <a:prstClr val="black">
                    <a:tint val="75000"/>
                  </a:prstClr>
                </a:solidFill>
              </a:rPr>
              <a:pPr defTabSz="457200"/>
              <a:t>2016-12-02</a:t>
            </a:fld>
            <a:endParaRPr lang="lt-LT">
              <a:solidFill>
                <a:prstClr val="black">
                  <a:tint val="75000"/>
                </a:prstClr>
              </a:solidFill>
            </a:endParaRPr>
          </a:p>
        </p:txBody>
      </p:sp>
      <p:sp>
        <p:nvSpPr>
          <p:cNvPr id="5" name="Footer Placeholder 4"/>
          <p:cNvSpPr>
            <a:spLocks noGrp="1"/>
          </p:cNvSpPr>
          <p:nvPr>
            <p:ph type="ftr" sz="quarter" idx="3"/>
          </p:nvPr>
        </p:nvSpPr>
        <p:spPr>
          <a:xfrm>
            <a:off x="508000" y="6043127"/>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lt-LT">
              <a:solidFill>
                <a:prstClr val="black">
                  <a:tint val="75000"/>
                </a:prstClr>
              </a:solidFill>
            </a:endParaRPr>
          </a:p>
        </p:txBody>
      </p:sp>
      <p:sp>
        <p:nvSpPr>
          <p:cNvPr id="6" name="Slide Number Placeholder 5"/>
          <p:cNvSpPr>
            <a:spLocks noGrp="1"/>
          </p:cNvSpPr>
          <p:nvPr>
            <p:ph type="sldNum" sz="quarter" idx="4"/>
          </p:nvPr>
        </p:nvSpPr>
        <p:spPr>
          <a:xfrm>
            <a:off x="6442999" y="6043127"/>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53C148EE-A603-4A01-90CC-17F3505DCB0A}" type="slidenum">
              <a:rPr lang="lt-LT" smtClean="0">
                <a:solidFill>
                  <a:srgbClr val="5FCBEF"/>
                </a:solidFill>
              </a:rPr>
              <a:pPr defTabSz="457200"/>
              <a:t>‹#›</a:t>
            </a:fld>
            <a:endParaRPr lang="lt-LT">
              <a:solidFill>
                <a:srgbClr val="5FCBEF"/>
              </a:solidFill>
            </a:endParaRPr>
          </a:p>
        </p:txBody>
      </p:sp>
    </p:spTree>
    <p:extLst>
      <p:ext uri="{BB962C8B-B14F-4D97-AF65-F5344CB8AC3E}">
        <p14:creationId xmlns:p14="http://schemas.microsoft.com/office/powerpoint/2010/main" val="955615550"/>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5.jp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38.xml"/><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8.jpe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1.png"/><Relationship Id="rId1" Type="http://schemas.openxmlformats.org/officeDocument/2006/relationships/slideLayout" Target="../slideLayouts/slideLayout41.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png"/><Relationship Id="rId1" Type="http://schemas.openxmlformats.org/officeDocument/2006/relationships/slideLayout" Target="../slideLayouts/slideLayout47.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7.png"/><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l="-16000" r="-16000"/>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611560" y="1651730"/>
            <a:ext cx="7776864" cy="2641365"/>
          </a:xfrm>
        </p:spPr>
        <p:txBody>
          <a:bodyPr/>
          <a:lstStyle/>
          <a:p>
            <a:pPr>
              <a:defRPr/>
            </a:pPr>
            <a:r>
              <a:rPr lang="lt-LT" sz="2400" b="1" cap="all" dirty="0">
                <a:solidFill>
                  <a:schemeClr val="accent5">
                    <a:lumMod val="50000"/>
                  </a:schemeClr>
                </a:solidFill>
                <a:latin typeface="Times New Roman" pitchFamily="18" charset="0"/>
                <a:cs typeface="Times New Roman" pitchFamily="18" charset="0"/>
              </a:rPr>
              <a:t>Elektronikos gaminių RINKA Lietuvoje, ESAMA SITUACIJA ATLIEKŲ TVARKYMO SRITYJE. Elektronikos Gaminių ATLIEKŲ surinkimo sistema, atliekų TVARKYMO ORGANIZAVIMAS ir finansavimas</a:t>
            </a:r>
            <a:endParaRPr lang="en-GB" sz="2400" b="1" dirty="0">
              <a:solidFill>
                <a:schemeClr val="accent5">
                  <a:lumMod val="50000"/>
                </a:schemeClr>
              </a:solidFill>
              <a:latin typeface="Times New Roman" pitchFamily="18" charset="0"/>
              <a:cs typeface="Times New Roman" pitchFamily="18" charset="0"/>
            </a:endParaRPr>
          </a:p>
        </p:txBody>
      </p:sp>
      <p:sp>
        <p:nvSpPr>
          <p:cNvPr id="256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2FC1AF0A-850E-4073-AAAC-D188D638ECB1}" type="slidenum">
              <a:rPr lang="lt-LT" altLang="lt-LT" sz="1200">
                <a:solidFill>
                  <a:srgbClr val="484979"/>
                </a:solidFill>
                <a:latin typeface="Times New Roman" pitchFamily="18" charset="0"/>
              </a:rPr>
              <a:pPr>
                <a:buClr>
                  <a:srgbClr val="438086"/>
                </a:buClr>
                <a:buSzPct val="80000"/>
                <a:buFont typeface="Wingdings" pitchFamily="2" charset="2"/>
                <a:buNone/>
              </a:pPr>
              <a:t>1</a:t>
            </a:fld>
            <a:endParaRPr lang="lt-LT" altLang="lt-LT" sz="1200">
              <a:solidFill>
                <a:srgbClr val="484979"/>
              </a:solidFill>
              <a:latin typeface="Times New Roman" pitchFamily="18" charset="0"/>
            </a:endParaRPr>
          </a:p>
        </p:txBody>
      </p:sp>
      <p:sp>
        <p:nvSpPr>
          <p:cNvPr id="25603" name="Rectangle 7"/>
          <p:cNvSpPr>
            <a:spLocks noChangeArrowheads="1"/>
          </p:cNvSpPr>
          <p:nvPr/>
        </p:nvSpPr>
        <p:spPr bwMode="auto">
          <a:xfrm>
            <a:off x="1938338" y="1452563"/>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just" eaLnBrk="1" hangingPunct="1">
              <a:lnSpc>
                <a:spcPct val="80000"/>
              </a:lnSpc>
              <a:buClr>
                <a:srgbClr val="438086"/>
              </a:buClr>
              <a:buSzPct val="80000"/>
              <a:buFont typeface="Wingdings" pitchFamily="2" charset="2"/>
              <a:buNone/>
            </a:pPr>
            <a:endParaRPr lang="en-US" altLang="lt-LT" sz="2000">
              <a:solidFill>
                <a:srgbClr val="000000"/>
              </a:solidFill>
              <a:latin typeface="Times New Roman" pitchFamily="18" charset="0"/>
            </a:endParaRPr>
          </a:p>
        </p:txBody>
      </p:sp>
      <p:pic>
        <p:nvPicPr>
          <p:cNvPr id="25605" name="Picture 8" descr="D:\desktop\Darbas\Logotipai\GI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1" y="5152808"/>
            <a:ext cx="3168352" cy="86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descr="D:\desktop\Darbas\Logotipai\EGI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1521" y="5010955"/>
            <a:ext cx="4043362" cy="114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1451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000" b="1" dirty="0">
                <a:latin typeface="Times New Roman" panose="02020603050405020304" pitchFamily="18" charset="0"/>
                <a:cs typeface="Times New Roman" panose="02020603050405020304" pitchFamily="18" charset="0"/>
              </a:rPr>
              <a:t>2016-2017 m. BN elektronikos tvarkymo  užduočių pokyčiai</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28892"/>
            <a:ext cx="9144000" cy="4752435"/>
          </a:xfrm>
        </p:spPr>
      </p:pic>
    </p:spTree>
    <p:extLst>
      <p:ext uri="{BB962C8B-B14F-4D97-AF65-F5344CB8AC3E}">
        <p14:creationId xmlns:p14="http://schemas.microsoft.com/office/powerpoint/2010/main" val="83681274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12016"/>
            <a:ext cx="8568952" cy="562074"/>
          </a:xfrm>
        </p:spPr>
        <p:txBody>
          <a:bodyPr>
            <a:noAutofit/>
          </a:bodyPr>
          <a:lstStyle/>
          <a:p>
            <a:r>
              <a:rPr lang="lt-LT" sz="2000" b="1" dirty="0">
                <a:latin typeface="Times New Roman" panose="02020603050405020304" pitchFamily="18" charset="0"/>
                <a:cs typeface="Times New Roman" panose="02020603050405020304" pitchFamily="18" charset="0"/>
              </a:rPr>
              <a:t>2016-2017 m. preliminarūs EGIO narių BN elektronikos tvarkymo kiekiai (t)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62315174"/>
              </p:ext>
            </p:extLst>
          </p:nvPr>
        </p:nvGraphicFramePr>
        <p:xfrm>
          <a:off x="1007604" y="980728"/>
          <a:ext cx="7056784" cy="55872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585200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703013645"/>
              </p:ext>
            </p:extLst>
          </p:nvPr>
        </p:nvGraphicFramePr>
        <p:xfrm>
          <a:off x="457200" y="260648"/>
          <a:ext cx="8229600" cy="6336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78173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620688"/>
          </a:xfrm>
        </p:spPr>
        <p:txBody>
          <a:bodyPr>
            <a:normAutofit/>
          </a:bodyPr>
          <a:lstStyle/>
          <a:p>
            <a:r>
              <a:rPr lang="lt-LT" sz="1800" b="1" dirty="0">
                <a:latin typeface="Times New Roman" panose="02020603050405020304" pitchFamily="18" charset="0"/>
                <a:cs typeface="Times New Roman" panose="02020603050405020304" pitchFamily="18" charset="0"/>
              </a:rPr>
              <a:t>2016 m. preliminarūs EGIO narių BN elektronikos tvarkymo kiekiai (t)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85777149"/>
              </p:ext>
            </p:extLst>
          </p:nvPr>
        </p:nvGraphicFramePr>
        <p:xfrm>
          <a:off x="251520" y="604991"/>
          <a:ext cx="9217024" cy="63813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553177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000" b="1" dirty="0">
                <a:latin typeface="Times New Roman" panose="02020603050405020304" pitchFamily="18" charset="0"/>
                <a:cs typeface="Times New Roman" panose="02020603050405020304" pitchFamily="18" charset="0"/>
              </a:rPr>
              <a:t>EGIO narių (elektronikos importuotojų) augimas 2013-2016 m.</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42563252"/>
              </p:ext>
            </p:extLst>
          </p:nvPr>
        </p:nvGraphicFramePr>
        <p:xfrm>
          <a:off x="611562" y="1124744"/>
          <a:ext cx="7704856"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42824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43584822"/>
              </p:ext>
            </p:extLst>
          </p:nvPr>
        </p:nvGraphicFramePr>
        <p:xfrm>
          <a:off x="323528" y="485292"/>
          <a:ext cx="8502116" cy="5824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16"/>
          <p:cNvSpPr/>
          <p:nvPr/>
        </p:nvSpPr>
        <p:spPr>
          <a:xfrm>
            <a:off x="3059846" y="70890"/>
            <a:ext cx="2886325" cy="2204690"/>
          </a:xfrm>
          <a:prstGeom prst="ellipse">
            <a:avLst/>
          </a:prstGeom>
          <a:solidFill>
            <a:schemeClr val="accent6">
              <a:lumMod val="20000"/>
              <a:lumOff val="80000"/>
            </a:schemeClr>
          </a:solidFill>
          <a:ln cap="rnd" cmpd="sng">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TEISINIS REGLAMENTAVIMAS (PAREIGOS)</a:t>
            </a:r>
          </a:p>
        </p:txBody>
      </p:sp>
      <p:sp>
        <p:nvSpPr>
          <p:cNvPr id="22" name="Oval 21"/>
          <p:cNvSpPr/>
          <p:nvPr/>
        </p:nvSpPr>
        <p:spPr>
          <a:xfrm>
            <a:off x="3459757" y="4863993"/>
            <a:ext cx="2229662" cy="1891025"/>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ATLIEKŲ PRIDAVIMO FINANSINĖS SĄLYGOS</a:t>
            </a:r>
          </a:p>
        </p:txBody>
      </p:sp>
      <p:sp>
        <p:nvSpPr>
          <p:cNvPr id="23" name="Oval 22"/>
          <p:cNvSpPr/>
          <p:nvPr/>
        </p:nvSpPr>
        <p:spPr>
          <a:xfrm>
            <a:off x="323529" y="2708919"/>
            <a:ext cx="2232248" cy="2069416"/>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FAKTINĖ SITUACIJA</a:t>
            </a:r>
          </a:p>
          <a:p>
            <a:pPr algn="ctr"/>
            <a:r>
              <a:rPr lang="lt-LT" sz="1400" b="1" dirty="0">
                <a:solidFill>
                  <a:schemeClr val="tx1"/>
                </a:solidFill>
                <a:latin typeface="Times New Roman" panose="02020603050405020304" pitchFamily="18" charset="0"/>
                <a:cs typeface="Times New Roman" panose="02020603050405020304" pitchFamily="18" charset="0"/>
              </a:rPr>
              <a:t>RINKOJE</a:t>
            </a:r>
          </a:p>
        </p:txBody>
      </p:sp>
      <p:sp>
        <p:nvSpPr>
          <p:cNvPr id="24" name="Title 23"/>
          <p:cNvSpPr>
            <a:spLocks noGrp="1"/>
          </p:cNvSpPr>
          <p:nvPr>
            <p:ph type="title"/>
          </p:nvPr>
        </p:nvSpPr>
        <p:spPr>
          <a:xfrm>
            <a:off x="3085033" y="2611735"/>
            <a:ext cx="3096344" cy="1872208"/>
          </a:xfrm>
        </p:spPr>
        <p:txBody>
          <a:bodyPr>
            <a:normAutofit fontScale="90000"/>
          </a:bodyPr>
          <a:lstStyle/>
          <a:p>
            <a:r>
              <a:rPr lang="lt-LT" sz="2400" b="1" dirty="0">
                <a:latin typeface="Times New Roman" panose="02020603050405020304" pitchFamily="18" charset="0"/>
                <a:cs typeface="Times New Roman" panose="02020603050405020304" pitchFamily="18" charset="0"/>
              </a:rPr>
              <a:t>ESAMA SITUACIJA ELEKTRONIKOS ATLIEKŲ TVARKYMO SRITYJE</a:t>
            </a:r>
          </a:p>
        </p:txBody>
      </p:sp>
      <p:sp>
        <p:nvSpPr>
          <p:cNvPr id="11" name="Oval 10"/>
          <p:cNvSpPr/>
          <p:nvPr/>
        </p:nvSpPr>
        <p:spPr>
          <a:xfrm>
            <a:off x="6367169" y="2643956"/>
            <a:ext cx="2437725" cy="2199342"/>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latin typeface="Times New Roman" panose="02020603050405020304" pitchFamily="18" charset="0"/>
                <a:cs typeface="Times New Roman" panose="02020603050405020304" pitchFamily="18" charset="0"/>
              </a:rPr>
              <a:t>GAMINTOJŲ IR IMPORTUOTOJŲ FINANSAVIMAS</a:t>
            </a:r>
          </a:p>
        </p:txBody>
      </p:sp>
    </p:spTree>
    <p:extLst>
      <p:ext uri="{BB962C8B-B14F-4D97-AF65-F5344CB8AC3E}">
        <p14:creationId xmlns:p14="http://schemas.microsoft.com/office/powerpoint/2010/main" val="7225095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3" y="0"/>
            <a:ext cx="9134369" cy="980728"/>
          </a:xfrm>
        </p:spPr>
        <p:txBody>
          <a:bodyPr>
            <a:noAutofit/>
          </a:bodyPr>
          <a:lstStyle/>
          <a:p>
            <a:r>
              <a:rPr lang="lt-LT" sz="2000" b="1" dirty="0">
                <a:latin typeface="Times New Roman" panose="02020603050405020304" pitchFamily="18" charset="0"/>
                <a:cs typeface="Times New Roman" panose="02020603050405020304" pitchFamily="18" charset="0"/>
              </a:rPr>
              <a:t>2015 m. EGIO ir GIA elektronikos ir apmokestinamųjų gaminių planinių patikrinimų aktai</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159"/>
          <a:stretch/>
        </p:blipFill>
        <p:spPr>
          <a:xfrm>
            <a:off x="126145" y="882022"/>
            <a:ext cx="4274337" cy="5950458"/>
          </a:xfrm>
          <a:effectLst>
            <a:outerShdw dist="50800" dir="5400000" sx="1000" sy="1000" algn="ctr" rotWithShape="0">
              <a:schemeClr val="accent4">
                <a:lumMod val="75000"/>
              </a:schemeClr>
            </a:outerShdw>
          </a:effectLst>
          <a:scene3d>
            <a:camera prst="orthographicFront"/>
            <a:lightRig rig="threePt" dir="t"/>
          </a:scene3d>
          <a:sp3d>
            <a:bevelT w="152400" h="50800" prst="softRound"/>
          </a:sp3d>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900" t="2231" r="1753"/>
          <a:stretch/>
        </p:blipFill>
        <p:spPr>
          <a:xfrm>
            <a:off x="4498626" y="882022"/>
            <a:ext cx="4246912" cy="5950459"/>
          </a:xfrm>
          <a:prstGeom prst="rect">
            <a:avLst/>
          </a:prstGeom>
          <a:scene3d>
            <a:camera prst="orthographicFront"/>
            <a:lightRig rig="threePt" dir="t"/>
          </a:scene3d>
          <a:sp3d>
            <a:bevelT/>
          </a:sp3d>
        </p:spPr>
      </p:pic>
    </p:spTree>
    <p:extLst>
      <p:ext uri="{BB962C8B-B14F-4D97-AF65-F5344CB8AC3E}">
        <p14:creationId xmlns:p14="http://schemas.microsoft.com/office/powerpoint/2010/main" val="12939437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986"/>
            <a:ext cx="8229600" cy="998984"/>
          </a:xfrm>
        </p:spPr>
        <p:txBody>
          <a:bodyPr>
            <a:normAutofit/>
          </a:bodyPr>
          <a:lstStyle/>
          <a:p>
            <a:r>
              <a:rPr lang="en-US" sz="2000" b="1" dirty="0">
                <a:latin typeface="Times New Roman" panose="02020603050405020304" pitchFamily="18" charset="0"/>
                <a:cs typeface="Times New Roman" panose="02020603050405020304" pitchFamily="18" charset="0"/>
              </a:rPr>
              <a:t>EGIO </a:t>
            </a:r>
            <a:r>
              <a:rPr lang="en-US" sz="2000" b="1" dirty="0" err="1">
                <a:latin typeface="Times New Roman" panose="02020603050405020304" pitchFamily="18" charset="0"/>
                <a:cs typeface="Times New Roman" panose="02020603050405020304" pitchFamily="18" charset="0"/>
              </a:rPr>
              <a:t>planai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ir</a:t>
            </a:r>
            <a:r>
              <a:rPr lang="en-US" sz="2000" b="1" dirty="0">
                <a:latin typeface="Times New Roman" panose="02020603050405020304" pitchFamily="18" charset="0"/>
                <a:cs typeface="Times New Roman" panose="02020603050405020304" pitchFamily="18" charset="0"/>
              </a:rPr>
              <a:t> </a:t>
            </a:r>
            <a:r>
              <a:rPr lang="lt-LT" sz="2000" b="1" dirty="0">
                <a:latin typeface="Times New Roman" panose="02020603050405020304" pitchFamily="18" charset="0"/>
                <a:cs typeface="Times New Roman" panose="02020603050405020304" pitchFamily="18" charset="0"/>
              </a:rPr>
              <a:t>švietimo programos, ataskaitos, nariai</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380" y="980728"/>
            <a:ext cx="8391251" cy="56707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02798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948" y="93268"/>
            <a:ext cx="8229600" cy="1143000"/>
          </a:xfrm>
        </p:spPr>
        <p:txBody>
          <a:bodyPr>
            <a:normAutofit/>
          </a:bodyPr>
          <a:lstStyle/>
          <a:p>
            <a:r>
              <a:rPr lang="lt-LT" sz="2000" b="1" dirty="0">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planai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ir</a:t>
            </a:r>
            <a:r>
              <a:rPr lang="en-US" sz="2000" b="1" dirty="0">
                <a:latin typeface="Times New Roman" panose="02020603050405020304" pitchFamily="18" charset="0"/>
                <a:cs typeface="Times New Roman" panose="02020603050405020304" pitchFamily="18" charset="0"/>
              </a:rPr>
              <a:t> </a:t>
            </a:r>
            <a:r>
              <a:rPr lang="lt-LT" sz="2000" b="1" dirty="0">
                <a:latin typeface="Times New Roman" panose="02020603050405020304" pitchFamily="18" charset="0"/>
                <a:cs typeface="Times New Roman" panose="02020603050405020304" pitchFamily="18" charset="0"/>
              </a:rPr>
              <a:t>švietimo programos, ataskaitos, nariai</a:t>
            </a:r>
            <a:endParaRPr lang="lt-LT"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475" y="1052736"/>
            <a:ext cx="8732548" cy="5472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942381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87947341"/>
              </p:ext>
            </p:extLst>
          </p:nvPr>
        </p:nvGraphicFramePr>
        <p:xfrm>
          <a:off x="467545" y="188640"/>
          <a:ext cx="8280920" cy="6192688"/>
        </p:xfrm>
        <a:graphic>
          <a:graphicData uri="http://schemas.openxmlformats.org/drawingml/2006/table">
            <a:tbl>
              <a:tblPr firstRow="1" bandRow="1">
                <a:tableStyleId>{5C22544A-7EE6-4342-B048-85BDC9FD1C3A}</a:tableStyleId>
              </a:tblPr>
              <a:tblGrid>
                <a:gridCol w="4140460">
                  <a:extLst>
                    <a:ext uri="{9D8B030D-6E8A-4147-A177-3AD203B41FA5}">
                      <a16:colId xmlns:a16="http://schemas.microsoft.com/office/drawing/2014/main" xmlns="" val="2345685347"/>
                    </a:ext>
                  </a:extLst>
                </a:gridCol>
                <a:gridCol w="4140460">
                  <a:extLst>
                    <a:ext uri="{9D8B030D-6E8A-4147-A177-3AD203B41FA5}">
                      <a16:colId xmlns:a16="http://schemas.microsoft.com/office/drawing/2014/main" xmlns="" val="1736308406"/>
                    </a:ext>
                  </a:extLst>
                </a:gridCol>
              </a:tblGrid>
              <a:tr h="1005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solidFill>
                            <a:schemeClr val="tx1">
                              <a:lumMod val="95000"/>
                              <a:lumOff val="5000"/>
                            </a:schemeClr>
                          </a:solidFill>
                          <a:latin typeface="Times New Roman" panose="02020603050405020304" pitchFamily="18" charset="0"/>
                          <a:cs typeface="Times New Roman" panose="02020603050405020304" pitchFamily="18" charset="0"/>
                        </a:rPr>
                        <a:t>GAMINTOJŲ IR IMPORTUOTOJŲ ASOCIACIJOS  BEI</a:t>
                      </a:r>
                      <a:r>
                        <a:rPr lang="lt-LT" sz="2000" b="1" baseline="0" dirty="0">
                          <a:solidFill>
                            <a:schemeClr val="tx1">
                              <a:lumMod val="95000"/>
                              <a:lumOff val="5000"/>
                            </a:schemeClr>
                          </a:solidFill>
                          <a:latin typeface="Times New Roman" panose="02020603050405020304" pitchFamily="18" charset="0"/>
                          <a:cs typeface="Times New Roman" panose="02020603050405020304" pitchFamily="18" charset="0"/>
                        </a:rPr>
                        <a:t> VŠĮ „ELEKTRONIKOS GAMINTOJŲ IR IMPORTUOTOJŲ ORGANIZACIJOS“ </a:t>
                      </a:r>
                      <a:r>
                        <a:rPr lang="lt-LT" sz="2000" b="1" dirty="0">
                          <a:solidFill>
                            <a:schemeClr val="tx1">
                              <a:lumMod val="95000"/>
                              <a:lumOff val="5000"/>
                            </a:schemeClr>
                          </a:solidFill>
                          <a:latin typeface="Times New Roman" panose="02020603050405020304" pitchFamily="18" charset="0"/>
                          <a:cs typeface="Times New Roman" panose="02020603050405020304" pitchFamily="18" charset="0"/>
                        </a:rPr>
                        <a:t>NARIAI</a:t>
                      </a:r>
                    </a:p>
                  </a:txBody>
                  <a:tcPr/>
                </a:tc>
                <a:tc hMerge="1">
                  <a:txBody>
                    <a:bodyPr/>
                    <a:lstStyle/>
                    <a:p>
                      <a:endParaRPr lang="lt-LT" dirty="0"/>
                    </a:p>
                  </a:txBody>
                  <a:tcPr/>
                </a:tc>
                <a:extLst>
                  <a:ext uri="{0D108BD9-81ED-4DB2-BD59-A6C34878D82A}">
                    <a16:rowId xmlns:a16="http://schemas.microsoft.com/office/drawing/2014/main" xmlns="" val="2512525358"/>
                  </a:ext>
                </a:extLst>
              </a:tr>
              <a:tr h="578336">
                <a:tc>
                  <a:txBody>
                    <a:bodyPr/>
                    <a:lstStyle/>
                    <a:p>
                      <a:pPr algn="ctr"/>
                      <a:r>
                        <a:rPr lang="lt-LT" sz="2000" dirty="0">
                          <a:latin typeface="Times New Roman" panose="02020603050405020304" pitchFamily="18" charset="0"/>
                          <a:cs typeface="Times New Roman" panose="02020603050405020304" pitchFamily="18" charset="0"/>
                        </a:rPr>
                        <a:t>Alyvos</a:t>
                      </a:r>
                      <a:r>
                        <a:rPr lang="lt-LT" sz="2000" baseline="0" dirty="0">
                          <a:latin typeface="Times New Roman" panose="02020603050405020304" pitchFamily="18" charset="0"/>
                          <a:cs typeface="Times New Roman" panose="02020603050405020304" pitchFamily="18" charset="0"/>
                        </a:rPr>
                        <a:t> gamintojai ir importuotojai</a:t>
                      </a:r>
                      <a:endParaRPr lang="lt-LT" sz="2000" dirty="0">
                        <a:latin typeface="Times New Roman" panose="02020603050405020304" pitchFamily="18" charset="0"/>
                        <a:cs typeface="Times New Roman" panose="02020603050405020304" pitchFamily="18" charset="0"/>
                      </a:endParaRPr>
                    </a:p>
                  </a:txBody>
                  <a:tcPr/>
                </a:tc>
                <a:tc>
                  <a:txBody>
                    <a:bodyPr/>
                    <a:lstStyle/>
                    <a:p>
                      <a:pPr algn="ctr"/>
                      <a:r>
                        <a:rPr lang="lt-LT" sz="2000" dirty="0">
                          <a:latin typeface="Times New Roman" panose="02020603050405020304" pitchFamily="18" charset="0"/>
                          <a:cs typeface="Times New Roman" panose="02020603050405020304" pitchFamily="18" charset="0"/>
                        </a:rPr>
                        <a:t>107</a:t>
                      </a:r>
                    </a:p>
                  </a:txBody>
                  <a:tcPr/>
                </a:tc>
                <a:extLst>
                  <a:ext uri="{0D108BD9-81ED-4DB2-BD59-A6C34878D82A}">
                    <a16:rowId xmlns:a16="http://schemas.microsoft.com/office/drawing/2014/main" xmlns="" val="1891953471"/>
                  </a:ext>
                </a:extLst>
              </a:tr>
              <a:tr h="717717">
                <a:tc>
                  <a:txBody>
                    <a:bodyPr/>
                    <a:lstStyle/>
                    <a:p>
                      <a:pPr algn="ctr"/>
                      <a:r>
                        <a:rPr lang="lt-LT" sz="2000" dirty="0">
                          <a:latin typeface="Times New Roman" panose="02020603050405020304" pitchFamily="18" charset="0"/>
                          <a:cs typeface="Times New Roman" panose="02020603050405020304" pitchFamily="18" charset="0"/>
                        </a:rPr>
                        <a:t>Apmokestinamųjų gaminių gamintojai ir importuotojai</a:t>
                      </a:r>
                    </a:p>
                  </a:txBody>
                  <a:tcPr/>
                </a:tc>
                <a:tc>
                  <a:txBody>
                    <a:bodyPr/>
                    <a:lstStyle/>
                    <a:p>
                      <a:pPr algn="ctr"/>
                      <a:r>
                        <a:rPr lang="lt-LT" sz="2000" dirty="0">
                          <a:latin typeface="Times New Roman" panose="02020603050405020304" pitchFamily="18" charset="0"/>
                          <a:cs typeface="Times New Roman" panose="02020603050405020304" pitchFamily="18" charset="0"/>
                        </a:rPr>
                        <a:t>146</a:t>
                      </a:r>
                    </a:p>
                  </a:txBody>
                  <a:tcPr/>
                </a:tc>
                <a:extLst>
                  <a:ext uri="{0D108BD9-81ED-4DB2-BD59-A6C34878D82A}">
                    <a16:rowId xmlns:a16="http://schemas.microsoft.com/office/drawing/2014/main" xmlns="" val="2281991907"/>
                  </a:ext>
                </a:extLst>
              </a:tr>
              <a:tr h="717717">
                <a:tc>
                  <a:txBody>
                    <a:bodyPr/>
                    <a:lstStyle/>
                    <a:p>
                      <a:pPr algn="ctr"/>
                      <a:r>
                        <a:rPr lang="lt-LT" sz="2000" dirty="0">
                          <a:latin typeface="Times New Roman" panose="02020603050405020304" pitchFamily="18" charset="0"/>
                          <a:cs typeface="Times New Roman" panose="02020603050405020304" pitchFamily="18" charset="0"/>
                        </a:rPr>
                        <a:t>Transporto priemonių gamintojai ir importuotojai</a:t>
                      </a:r>
                    </a:p>
                  </a:txBody>
                  <a:tcPr/>
                </a:tc>
                <a:tc>
                  <a:txBody>
                    <a:bodyPr/>
                    <a:lstStyle/>
                    <a:p>
                      <a:pPr algn="ctr"/>
                      <a:r>
                        <a:rPr lang="lt-LT" sz="2000" dirty="0">
                          <a:latin typeface="Times New Roman" panose="02020603050405020304" pitchFamily="18" charset="0"/>
                          <a:cs typeface="Times New Roman" panose="02020603050405020304" pitchFamily="18" charset="0"/>
                        </a:rPr>
                        <a:t>842</a:t>
                      </a:r>
                    </a:p>
                  </a:txBody>
                  <a:tcPr/>
                </a:tc>
                <a:extLst>
                  <a:ext uri="{0D108BD9-81ED-4DB2-BD59-A6C34878D82A}">
                    <a16:rowId xmlns:a16="http://schemas.microsoft.com/office/drawing/2014/main" xmlns="" val="396844806"/>
                  </a:ext>
                </a:extLst>
              </a:tr>
              <a:tr h="717717">
                <a:tc>
                  <a:txBody>
                    <a:bodyPr/>
                    <a:lstStyle/>
                    <a:p>
                      <a:pPr algn="ctr"/>
                      <a:r>
                        <a:rPr lang="lt-LT" sz="2000" dirty="0">
                          <a:latin typeface="Times New Roman" panose="02020603050405020304" pitchFamily="18" charset="0"/>
                          <a:cs typeface="Times New Roman" panose="02020603050405020304" pitchFamily="18" charset="0"/>
                        </a:rPr>
                        <a:t>Baterijų ir akumuliatorių gamintojai ir importuotojai</a:t>
                      </a:r>
                    </a:p>
                  </a:txBody>
                  <a:tcPr/>
                </a:tc>
                <a:tc>
                  <a:txBody>
                    <a:bodyPr/>
                    <a:lstStyle/>
                    <a:p>
                      <a:pPr algn="ctr"/>
                      <a:r>
                        <a:rPr lang="lt-LT" sz="2000" dirty="0">
                          <a:latin typeface="Times New Roman" panose="02020603050405020304" pitchFamily="18" charset="0"/>
                          <a:cs typeface="Times New Roman" panose="02020603050405020304" pitchFamily="18" charset="0"/>
                        </a:rPr>
                        <a:t>1328</a:t>
                      </a:r>
                    </a:p>
                  </a:txBody>
                  <a:tcPr/>
                </a:tc>
                <a:extLst>
                  <a:ext uri="{0D108BD9-81ED-4DB2-BD59-A6C34878D82A}">
                    <a16:rowId xmlns:a16="http://schemas.microsoft.com/office/drawing/2014/main" xmlns="" val="1666919598"/>
                  </a:ext>
                </a:extLst>
              </a:tr>
              <a:tr h="717717">
                <a:tc>
                  <a:txBody>
                    <a:bodyPr/>
                    <a:lstStyle/>
                    <a:p>
                      <a:pPr algn="ctr"/>
                      <a:r>
                        <a:rPr lang="lt-LT" sz="2000" dirty="0">
                          <a:solidFill>
                            <a:schemeClr val="tx1"/>
                          </a:solidFill>
                          <a:latin typeface="Times New Roman" panose="02020603050405020304" pitchFamily="18" charset="0"/>
                          <a:cs typeface="Times New Roman" panose="02020603050405020304" pitchFamily="18" charset="0"/>
                        </a:rPr>
                        <a:t>Buityje</a:t>
                      </a:r>
                      <a:r>
                        <a:rPr lang="lt-LT" sz="2000" baseline="0" dirty="0">
                          <a:solidFill>
                            <a:schemeClr val="tx1"/>
                          </a:solidFill>
                          <a:latin typeface="Times New Roman" panose="02020603050405020304" pitchFamily="18" charset="0"/>
                          <a:cs typeface="Times New Roman" panose="02020603050405020304" pitchFamily="18" charset="0"/>
                        </a:rPr>
                        <a:t> naudojamos elektronikos gamintojai ir importuotojai</a:t>
                      </a:r>
                      <a:endParaRPr lang="lt-LT"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lt-LT" sz="1800" dirty="0">
                          <a:solidFill>
                            <a:schemeClr val="tx1"/>
                          </a:solidFill>
                          <a:latin typeface="Times New Roman" panose="02020603050405020304" pitchFamily="18" charset="0"/>
                          <a:cs typeface="Times New Roman" panose="02020603050405020304" pitchFamily="18" charset="0"/>
                        </a:rPr>
                        <a:t>750</a:t>
                      </a:r>
                    </a:p>
                  </a:txBody>
                  <a:tcPr/>
                </a:tc>
                <a:extLst>
                  <a:ext uri="{0D108BD9-81ED-4DB2-BD59-A6C34878D82A}">
                    <a16:rowId xmlns:a16="http://schemas.microsoft.com/office/drawing/2014/main" xmlns="" val="2985203001"/>
                  </a:ext>
                </a:extLst>
              </a:tr>
              <a:tr h="717717">
                <a:tc>
                  <a:txBody>
                    <a:bodyPr/>
                    <a:lstStyle/>
                    <a:p>
                      <a:pPr algn="ctr"/>
                      <a:r>
                        <a:rPr lang="lt-LT" sz="2000" b="0" dirty="0">
                          <a:latin typeface="Times New Roman" panose="02020603050405020304" pitchFamily="18" charset="0"/>
                          <a:cs typeface="Times New Roman" panose="02020603050405020304" pitchFamily="18" charset="0"/>
                        </a:rPr>
                        <a:t>Ne</a:t>
                      </a:r>
                      <a:r>
                        <a:rPr lang="lt-LT" sz="2000" b="0" baseline="0" dirty="0">
                          <a:latin typeface="Times New Roman" panose="02020603050405020304" pitchFamily="18" charset="0"/>
                          <a:cs typeface="Times New Roman" panose="02020603050405020304" pitchFamily="18" charset="0"/>
                        </a:rPr>
                        <a:t> buityje naudojamos elektronikos gamintojai ir importuotojai</a:t>
                      </a:r>
                      <a:endParaRPr lang="lt-LT" sz="2000" b="0" dirty="0">
                        <a:latin typeface="Times New Roman" panose="02020603050405020304" pitchFamily="18" charset="0"/>
                        <a:cs typeface="Times New Roman" panose="02020603050405020304" pitchFamily="18" charset="0"/>
                      </a:endParaRPr>
                    </a:p>
                  </a:txBody>
                  <a:tcPr/>
                </a:tc>
                <a:tc>
                  <a:txBody>
                    <a:bodyPr/>
                    <a:lstStyle/>
                    <a:p>
                      <a:pPr algn="ctr"/>
                      <a:r>
                        <a:rPr lang="lt-LT" sz="2000" dirty="0">
                          <a:latin typeface="Times New Roman" panose="02020603050405020304" pitchFamily="18" charset="0"/>
                          <a:cs typeface="Times New Roman" panose="02020603050405020304" pitchFamily="18" charset="0"/>
                        </a:rPr>
                        <a:t>190</a:t>
                      </a:r>
                    </a:p>
                  </a:txBody>
                  <a:tcPr/>
                </a:tc>
                <a:extLst>
                  <a:ext uri="{0D108BD9-81ED-4DB2-BD59-A6C34878D82A}">
                    <a16:rowId xmlns:a16="http://schemas.microsoft.com/office/drawing/2014/main" xmlns="" val="4185476691"/>
                  </a:ext>
                </a:extLst>
              </a:tr>
              <a:tr h="101992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solidFill>
                            <a:schemeClr val="tx1"/>
                          </a:solidFill>
                          <a:latin typeface="Times New Roman" panose="02020603050405020304" pitchFamily="18" charset="0"/>
                          <a:cs typeface="Times New Roman" panose="02020603050405020304" pitchFamily="18" charset="0"/>
                        </a:rPr>
                        <a:t>VISO GAMINTOJŲ IR IMPORTUOTOJŲ ASOCIACIJOS BEI</a:t>
                      </a:r>
                      <a:r>
                        <a:rPr lang="lt-LT" sz="2000" b="1" baseline="0" dirty="0">
                          <a:solidFill>
                            <a:schemeClr val="tx1"/>
                          </a:solidFill>
                          <a:latin typeface="Times New Roman" panose="02020603050405020304" pitchFamily="18" charset="0"/>
                          <a:cs typeface="Times New Roman" panose="02020603050405020304" pitchFamily="18" charset="0"/>
                        </a:rPr>
                        <a:t> VŠĮ „ELEKTRONIKOS GAMINTOJŲ IR IMPORTUOTOJŲ ORGANIZACIJOS“ UNIKALIŲ NARIŲ 1878</a:t>
                      </a:r>
                      <a:endParaRPr lang="lt-LT" sz="20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lt-LT" dirty="0"/>
                    </a:p>
                  </a:txBody>
                  <a:tcPr/>
                </a:tc>
                <a:extLst>
                  <a:ext uri="{0D108BD9-81ED-4DB2-BD59-A6C34878D82A}">
                    <a16:rowId xmlns:a16="http://schemas.microsoft.com/office/drawing/2014/main" xmlns="" val="2351061043"/>
                  </a:ext>
                </a:extLst>
              </a:tr>
            </a:tbl>
          </a:graphicData>
        </a:graphic>
      </p:graphicFrame>
      <p:sp>
        <p:nvSpPr>
          <p:cNvPr id="2" name="TextBox 1"/>
          <p:cNvSpPr txBox="1"/>
          <p:nvPr/>
        </p:nvSpPr>
        <p:spPr>
          <a:xfrm>
            <a:off x="6840252" y="6596390"/>
            <a:ext cx="3816424" cy="261610"/>
          </a:xfrm>
          <a:prstGeom prst="rect">
            <a:avLst/>
          </a:prstGeom>
          <a:noFill/>
        </p:spPr>
        <p:txBody>
          <a:bodyPr wrap="square" rtlCol="0">
            <a:spAutoFit/>
          </a:bodyPr>
          <a:lstStyle/>
          <a:p>
            <a:r>
              <a:rPr lang="lt-LT" sz="1100" dirty="0"/>
              <a:t>2016 m. lapkričio 2 dienos duomenys</a:t>
            </a:r>
          </a:p>
        </p:txBody>
      </p:sp>
    </p:spTree>
    <p:extLst>
      <p:ext uri="{BB962C8B-B14F-4D97-AF65-F5344CB8AC3E}">
        <p14:creationId xmlns:p14="http://schemas.microsoft.com/office/powerpoint/2010/main" val="141623069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41"/>
            <a:ext cx="8291264" cy="845021"/>
          </a:xfrm>
        </p:spPr>
        <p:txBody>
          <a:bodyPr>
            <a:noAutofit/>
          </a:bodyPr>
          <a:lstStyle/>
          <a:p>
            <a:r>
              <a:rPr lang="lt-LT" sz="2000" b="1" dirty="0">
                <a:latin typeface="Times New Roman" panose="02020603050405020304" pitchFamily="18" charset="0"/>
                <a:cs typeface="Times New Roman" panose="02020603050405020304" pitchFamily="18" charset="0"/>
              </a:rPr>
              <a:t>2015 m.  importuotojų LR vidaus rinkai patiektas nešiojamųjų baterijų ir akumuliatorių kiekis (t)</a:t>
            </a:r>
          </a:p>
        </p:txBody>
      </p:sp>
      <p:sp>
        <p:nvSpPr>
          <p:cNvPr id="3686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D5DE30AF-8179-4418-91AC-AA162BA0CA1D}" type="slidenum">
              <a:rPr lang="lt-LT" altLang="lt-LT" sz="1200">
                <a:solidFill>
                  <a:srgbClr val="484979"/>
                </a:solidFill>
                <a:latin typeface="Times New Roman" pitchFamily="18" charset="0"/>
              </a:rPr>
              <a:pPr>
                <a:buClr>
                  <a:srgbClr val="438086"/>
                </a:buClr>
                <a:buSzPct val="80000"/>
                <a:buFont typeface="Wingdings" pitchFamily="2" charset="2"/>
                <a:buNone/>
              </a:pPr>
              <a:t>2</a:t>
            </a:fld>
            <a:endParaRPr lang="lt-LT" altLang="lt-LT" sz="1200">
              <a:solidFill>
                <a:srgbClr val="484979"/>
              </a:solidFill>
              <a:latin typeface="Times New Roman" pitchFamily="18" charset="0"/>
            </a:endParaRPr>
          </a:p>
        </p:txBody>
      </p:sp>
      <p:graphicFrame>
        <p:nvGraphicFramePr>
          <p:cNvPr id="5" name="Chart 4"/>
          <p:cNvGraphicFramePr/>
          <p:nvPr>
            <p:extLst/>
          </p:nvPr>
        </p:nvGraphicFramePr>
        <p:xfrm>
          <a:off x="683568" y="1139194"/>
          <a:ext cx="7776864" cy="5386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0744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omputer\Desktop\weee-for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990" y="1556792"/>
            <a:ext cx="7099380" cy="4320480"/>
          </a:xfrm>
          <a:prstGeom prst="roundRect">
            <a:avLst>
              <a:gd name="adj" fmla="val 8594"/>
            </a:avLst>
          </a:prstGeom>
          <a:solidFill>
            <a:srgbClr val="FFFFFF">
              <a:shade val="85000"/>
            </a:srgbClr>
          </a:solidFill>
          <a:ln>
            <a:noFill/>
          </a:ln>
          <a:effectLst>
            <a:glow rad="266700">
              <a:schemeClr val="accent3">
                <a:lumMod val="50000"/>
                <a:alpha val="71000"/>
              </a:schemeClr>
            </a:glow>
            <a:reflection blurRad="12700" stA="38000" endPos="28000" dist="5000" dir="5400000" sy="-100000" algn="bl" rotWithShape="0"/>
          </a:effectLst>
          <a:extLst/>
        </p:spPr>
      </p:pic>
      <p:sp>
        <p:nvSpPr>
          <p:cNvPr id="5" name="Title 1"/>
          <p:cNvSpPr>
            <a:spLocks noGrp="1"/>
          </p:cNvSpPr>
          <p:nvPr>
            <p:ph type="title"/>
          </p:nvPr>
        </p:nvSpPr>
        <p:spPr>
          <a:xfrm>
            <a:off x="433280" y="304361"/>
            <a:ext cx="8686800" cy="1368152"/>
          </a:xfrm>
        </p:spPr>
        <p:txBody>
          <a:bodyPr>
            <a:noAutofit/>
          </a:bodyPr>
          <a:lstStyle/>
          <a:p>
            <a:pPr>
              <a:defRPr/>
            </a:pPr>
            <a:r>
              <a:rPr lang="en-US" sz="2000" b="1" dirty="0">
                <a:latin typeface="Times New Roman" panose="02020603050405020304" pitchFamily="18" charset="0"/>
                <a:cs typeface="Times New Roman" panose="02020603050405020304" pitchFamily="18" charset="0"/>
              </a:rPr>
              <a:t>EGIO – WEEEFORUM </a:t>
            </a:r>
            <a:r>
              <a:rPr lang="en-US" sz="2000" b="1" dirty="0" err="1">
                <a:latin typeface="Times New Roman" panose="02020603050405020304" pitchFamily="18" charset="0"/>
                <a:cs typeface="Times New Roman" panose="02020603050405020304" pitchFamily="18" charset="0"/>
              </a:rPr>
              <a:t>narys</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endParaRPr lang="lt-LT"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52200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625" y="571848"/>
            <a:ext cx="8686800" cy="840928"/>
          </a:xfrm>
        </p:spPr>
        <p:txBody>
          <a:bodyPr>
            <a:noAutofit/>
          </a:bodyPr>
          <a:lstStyle/>
          <a:p>
            <a:pPr algn="ctr" eaLnBrk="1" fontAlgn="auto" hangingPunct="1">
              <a:spcAft>
                <a:spcPts val="0"/>
              </a:spcAft>
              <a:defRPr/>
            </a:pPr>
            <a:r>
              <a:rPr lang="lt-LT" sz="2000" b="1" dirty="0">
                <a:effectLst/>
                <a:latin typeface="Times New Roman" panose="02020603050405020304" pitchFamily="18" charset="0"/>
                <a:cs typeface="Times New Roman" panose="02020603050405020304" pitchFamily="18" charset="0"/>
              </a:rPr>
              <a:t>Baterijų ir akumuliatorių atliekų surinkimo sistema </a:t>
            </a:r>
            <a:r>
              <a:rPr lang="lt-LT" sz="2400" dirty="0">
                <a:latin typeface="Times New Roman" panose="02020603050405020304" pitchFamily="18" charset="0"/>
                <a:cs typeface="Times New Roman" panose="02020603050405020304" pitchFamily="18" charset="0"/>
              </a:rPr>
              <a:t/>
            </a:r>
            <a:br>
              <a:rPr lang="lt-LT" sz="2400" dirty="0">
                <a:latin typeface="Times New Roman" panose="02020603050405020304" pitchFamily="18" charset="0"/>
                <a:cs typeface="Times New Roman" panose="02020603050405020304" pitchFamily="18" charset="0"/>
              </a:rPr>
            </a:br>
            <a:endParaRPr lang="lt-LT" sz="2400" dirty="0">
              <a:latin typeface="Times New Roman" panose="02020603050405020304" pitchFamily="18" charset="0"/>
              <a:cs typeface="Times New Roman" panose="02020603050405020304" pitchFamily="18" charset="0"/>
            </a:endParaRPr>
          </a:p>
        </p:txBody>
      </p:sp>
      <p:sp>
        <p:nvSpPr>
          <p:cNvPr id="115715" name="Content Placeholder 2"/>
          <p:cNvSpPr>
            <a:spLocks noGrp="1"/>
          </p:cNvSpPr>
          <p:nvPr>
            <p:ph idx="1"/>
          </p:nvPr>
        </p:nvSpPr>
        <p:spPr>
          <a:xfrm>
            <a:off x="288893" y="1580020"/>
            <a:ext cx="8689975" cy="4537174"/>
          </a:xfrm>
        </p:spPr>
        <p:txBody>
          <a:bodyPr>
            <a:normAutofit/>
          </a:bodyPr>
          <a:lstStyle/>
          <a:p>
            <a:pPr marL="0" indent="0" algn="just">
              <a:buNone/>
              <a:defRPr/>
            </a:pPr>
            <a:r>
              <a:rPr lang="lt-LT" sz="2000" dirty="0">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a:t>
            </a:r>
            <a:r>
              <a:rPr lang="lt-LT" sz="2000" dirty="0">
                <a:latin typeface="Times New Roman" panose="02020603050405020304" pitchFamily="18" charset="0"/>
                <a:cs typeface="Times New Roman" panose="02020603050405020304" pitchFamily="18" charset="0"/>
              </a:rPr>
              <a:t> bendradarbiaudama su atliekų tvarkytojais</a:t>
            </a:r>
            <a:r>
              <a:rPr lang="en-US" sz="2000" dirty="0">
                <a:latin typeface="Times New Roman" panose="02020603050405020304" pitchFamily="18" charset="0"/>
                <a:cs typeface="Times New Roman" panose="02020603050405020304" pitchFamily="18" charset="0"/>
              </a:rPr>
              <a:t>,</a:t>
            </a:r>
            <a:r>
              <a:rPr lang="lt-LT" sz="2000" dirty="0">
                <a:latin typeface="Times New Roman" panose="02020603050405020304" pitchFamily="18" charset="0"/>
                <a:cs typeface="Times New Roman" panose="02020603050405020304" pitchFamily="18" charset="0"/>
              </a:rPr>
              <a:t> organizuoja baterijų ir akumuliatorių atliekų surinkimą visoje Lietuvoje.</a:t>
            </a:r>
          </a:p>
          <a:p>
            <a:pPr marL="0" indent="0" eaLnBrk="1" hangingPunct="1">
              <a:buFont typeface="Wingdings 2" panose="05020102010507070707" pitchFamily="18" charset="2"/>
              <a:buNone/>
              <a:defRPr/>
            </a:pPr>
            <a:endParaRPr lang="lt-LT" altLang="lt-LT" sz="2800" dirty="0">
              <a:latin typeface="Times New Roman" panose="02020603050405020304" pitchFamily="18" charset="0"/>
              <a:cs typeface="Times New Roman" panose="02020603050405020304" pitchFamily="18" charset="0"/>
            </a:endParaRPr>
          </a:p>
        </p:txBody>
      </p:sp>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buClr>
                <a:srgbClr val="438086"/>
              </a:buClr>
              <a:buSzPct val="80000"/>
              <a:buFont typeface="Wingdings" panose="05000000000000000000" pitchFamily="2" charset="2"/>
              <a:buNone/>
            </a:pPr>
            <a:fld id="{F5895C1B-F680-4768-943E-2B7A80077C7A}" type="slidenum">
              <a:rPr lang="lt-LT" altLang="lt-LT" sz="1200" smtClean="0">
                <a:solidFill>
                  <a:srgbClr val="484979"/>
                </a:solidFill>
                <a:latin typeface="Times New Roman" panose="02020603050405020304" pitchFamily="18" charset="0"/>
              </a:rPr>
              <a:pPr>
                <a:buClr>
                  <a:srgbClr val="438086"/>
                </a:buClr>
                <a:buSzPct val="80000"/>
                <a:buFont typeface="Wingdings" panose="05000000000000000000" pitchFamily="2" charset="2"/>
                <a:buNone/>
              </a:pPr>
              <a:t>21</a:t>
            </a:fld>
            <a:endParaRPr lang="lt-LT" altLang="lt-LT" sz="1200">
              <a:solidFill>
                <a:srgbClr val="484979"/>
              </a:solidFill>
              <a:latin typeface="Times New Roman" panose="02020603050405020304" pitchFamily="18" charset="0"/>
            </a:endParaRPr>
          </a:p>
        </p:txBody>
      </p:sp>
      <p:pic>
        <p:nvPicPr>
          <p:cNvPr id="706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1502" y="3423157"/>
            <a:ext cx="34083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603" y="2924944"/>
            <a:ext cx="3348163" cy="184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00461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16000" r="-16000"/>
          </a:stretch>
        </a:blipFill>
        <a:effectLst/>
      </p:bgPr>
    </p:bg>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422752696"/>
              </p:ext>
            </p:extLst>
          </p:nvPr>
        </p:nvGraphicFramePr>
        <p:xfrm>
          <a:off x="107504" y="620691"/>
          <a:ext cx="8784976" cy="6048669"/>
        </p:xfrm>
        <a:graphic>
          <a:graphicData uri="http://schemas.openxmlformats.org/drawingml/2006/table">
            <a:tbl>
              <a:tblPr firstRow="1" bandRow="1">
                <a:effectLst>
                  <a:outerShdw blurRad="50800" dist="50800" dir="5400000" algn="ctr" rotWithShape="0">
                    <a:srgbClr val="000000"/>
                  </a:outerShdw>
                </a:effectLst>
                <a:tableStyleId>{5C22544A-7EE6-4342-B048-85BDC9FD1C3A}</a:tableStyleId>
              </a:tblPr>
              <a:tblGrid>
                <a:gridCol w="4392488">
                  <a:extLst>
                    <a:ext uri="{9D8B030D-6E8A-4147-A177-3AD203B41FA5}">
                      <a16:colId xmlns:a16="http://schemas.microsoft.com/office/drawing/2014/main" xmlns="" val="3146376471"/>
                    </a:ext>
                  </a:extLst>
                </a:gridCol>
                <a:gridCol w="4392488">
                  <a:extLst>
                    <a:ext uri="{9D8B030D-6E8A-4147-A177-3AD203B41FA5}">
                      <a16:colId xmlns:a16="http://schemas.microsoft.com/office/drawing/2014/main" xmlns="" val="3089370622"/>
                    </a:ext>
                  </a:extLst>
                </a:gridCol>
              </a:tblGrid>
              <a:tr h="1156342">
                <a:tc gridSpan="2">
                  <a:txBody>
                    <a:bodyPr/>
                    <a:lstStyle/>
                    <a:p>
                      <a:pPr algn="ctr"/>
                      <a:r>
                        <a:rPr lang="lt-LT" sz="1800" dirty="0">
                          <a:solidFill>
                            <a:schemeClr val="tx1"/>
                          </a:solidFill>
                          <a:latin typeface="Times New Roman" panose="02020603050405020304" pitchFamily="18" charset="0"/>
                          <a:cs typeface="Times New Roman" panose="02020603050405020304" pitchFamily="18" charset="0"/>
                        </a:rPr>
                        <a:t>GIA</a:t>
                      </a:r>
                      <a:r>
                        <a:rPr lang="en-US" sz="1800" dirty="0">
                          <a:solidFill>
                            <a:schemeClr val="tx1"/>
                          </a:solidFill>
                          <a:latin typeface="Times New Roman" panose="02020603050405020304" pitchFamily="18" charset="0"/>
                          <a:cs typeface="Times New Roman" panose="02020603050405020304" pitchFamily="18" charset="0"/>
                        </a:rPr>
                        <a:t>,</a:t>
                      </a:r>
                      <a:r>
                        <a:rPr lang="lt-LT" sz="1800" dirty="0">
                          <a:solidFill>
                            <a:schemeClr val="tx1"/>
                          </a:solidFill>
                          <a:latin typeface="Times New Roman" panose="02020603050405020304" pitchFamily="18" charset="0"/>
                          <a:cs typeface="Times New Roman" panose="02020603050405020304" pitchFamily="18" charset="0"/>
                        </a:rPr>
                        <a:t> bendradarbiaudama</a:t>
                      </a:r>
                      <a:r>
                        <a:rPr lang="lt-LT" sz="1800" baseline="0" dirty="0">
                          <a:solidFill>
                            <a:schemeClr val="tx1"/>
                          </a:solidFill>
                          <a:latin typeface="Times New Roman" panose="02020603050405020304" pitchFamily="18" charset="0"/>
                          <a:cs typeface="Times New Roman" panose="02020603050405020304" pitchFamily="18" charset="0"/>
                        </a:rPr>
                        <a:t> su atliekų tvarkytojais</a:t>
                      </a:r>
                      <a:r>
                        <a:rPr lang="en-US" sz="1800" baseline="0" dirty="0">
                          <a:solidFill>
                            <a:schemeClr val="tx1"/>
                          </a:solidFill>
                          <a:latin typeface="Times New Roman" panose="02020603050405020304" pitchFamily="18" charset="0"/>
                          <a:cs typeface="Times New Roman" panose="02020603050405020304" pitchFamily="18" charset="0"/>
                        </a:rPr>
                        <a:t>,</a:t>
                      </a:r>
                      <a:r>
                        <a:rPr lang="lt-LT" sz="1800" baseline="0" dirty="0">
                          <a:solidFill>
                            <a:schemeClr val="tx1"/>
                          </a:solidFill>
                          <a:latin typeface="Times New Roman" panose="02020603050405020304" pitchFamily="18" charset="0"/>
                          <a:cs typeface="Times New Roman" panose="02020603050405020304" pitchFamily="18" charset="0"/>
                        </a:rPr>
                        <a:t> organizuoja baterijų atliekų surinkimą </a:t>
                      </a:r>
                      <a:endParaRPr lang="lt-LT" sz="1800" dirty="0">
                        <a:solidFill>
                          <a:schemeClr val="tx1"/>
                        </a:solidFill>
                        <a:latin typeface="Times New Roman" panose="02020603050405020304" pitchFamily="18" charset="0"/>
                        <a:cs typeface="Times New Roman" panose="02020603050405020304" pitchFamily="18" charset="0"/>
                      </a:endParaRPr>
                    </a:p>
                  </a:txBody>
                  <a:tcPr anchor="ctr">
                    <a:gradFill flip="none" rotWithShape="1">
                      <a:gsLst>
                        <a:gs pos="0">
                          <a:srgbClr val="0070C0"/>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hMerge="1">
                  <a:txBody>
                    <a:bodyPr/>
                    <a:lstStyle/>
                    <a:p>
                      <a:endParaRPr lang="lt-LT" dirty="0"/>
                    </a:p>
                  </a:txBody>
                  <a:tcPr/>
                </a:tc>
                <a:extLst>
                  <a:ext uri="{0D108BD9-81ED-4DB2-BD59-A6C34878D82A}">
                    <a16:rowId xmlns:a16="http://schemas.microsoft.com/office/drawing/2014/main" xmlns="" val="2498907771"/>
                  </a:ext>
                </a:extLst>
              </a:tr>
              <a:tr h="1015835">
                <a:tc>
                  <a:txBody>
                    <a:bodyPr/>
                    <a:lstStyle/>
                    <a:p>
                      <a:pPr algn="ctr" fontAlgn="ctr"/>
                      <a:r>
                        <a:rPr lang="lt-LT" sz="1600" b="1" i="0" u="none" strike="noStrike" dirty="0">
                          <a:solidFill>
                            <a:srgbClr val="000000"/>
                          </a:solidFill>
                          <a:effectLst/>
                          <a:latin typeface="Times New Roman" panose="02020603050405020304" pitchFamily="18" charset="0"/>
                          <a:cs typeface="Times New Roman" panose="02020603050405020304" pitchFamily="18" charset="0"/>
                        </a:rPr>
                        <a:t>Baterijų ir akumuliatorių platinimo vietos</a:t>
                      </a:r>
                    </a:p>
                  </a:txBody>
                  <a:tcPr marL="9525" marR="9525" marT="9525" marB="0" anchor="ctr">
                    <a:gradFill flip="none" rotWithShape="1">
                      <a:gsLst>
                        <a:gs pos="0">
                          <a:schemeClr val="accent5">
                            <a:lumMod val="5000"/>
                            <a:lumOff val="95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a:r>
                        <a:rPr lang="lt-LT" b="1" dirty="0">
                          <a:latin typeface="Times New Roman" panose="02020603050405020304" pitchFamily="18" charset="0"/>
                          <a:cs typeface="Times New Roman" panose="02020603050405020304" pitchFamily="18" charset="0"/>
                        </a:rPr>
                        <a:t>1002</a:t>
                      </a:r>
                    </a:p>
                  </a:txBody>
                  <a:tcPr anchor="ctr">
                    <a:gradFill flip="none" rotWithShape="1">
                      <a:gsLst>
                        <a:gs pos="0">
                          <a:schemeClr val="accent5">
                            <a:lumMod val="5000"/>
                            <a:lumOff val="95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xmlns="" val="3405204721"/>
                  </a:ext>
                </a:extLst>
              </a:tr>
              <a:tr h="969123">
                <a:tc>
                  <a:txBody>
                    <a:bodyPr/>
                    <a:lstStyle/>
                    <a:p>
                      <a:pPr algn="ctr" fontAlgn="ctr"/>
                      <a:r>
                        <a:rPr lang="lt-LT" sz="1600" b="1" i="0" u="none" strike="noStrike" dirty="0">
                          <a:solidFill>
                            <a:srgbClr val="000000"/>
                          </a:solidFill>
                          <a:effectLst/>
                          <a:latin typeface="Times New Roman" panose="02020603050405020304" pitchFamily="18" charset="0"/>
                          <a:cs typeface="Times New Roman" panose="02020603050405020304" pitchFamily="18" charset="0"/>
                        </a:rPr>
                        <a:t>Regioninių atliekų tvarkymo centrų aikštelės</a:t>
                      </a:r>
                    </a:p>
                  </a:txBody>
                  <a:tcPr marL="9525" marR="9525" marT="9525" marB="0" anchor="ctr">
                    <a:gradFill flip="none" rotWithShape="1">
                      <a:gsLst>
                        <a:gs pos="0">
                          <a:schemeClr val="accent5">
                            <a:lumMod val="5000"/>
                            <a:lumOff val="95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a:r>
                        <a:rPr lang="lt-LT" b="1" dirty="0">
                          <a:latin typeface="Times New Roman" panose="02020603050405020304" pitchFamily="18" charset="0"/>
                          <a:cs typeface="Times New Roman" panose="02020603050405020304" pitchFamily="18" charset="0"/>
                        </a:rPr>
                        <a:t>84</a:t>
                      </a:r>
                    </a:p>
                  </a:txBody>
                  <a:tcPr anchor="ctr">
                    <a:gradFill flip="none" rotWithShape="1">
                      <a:gsLst>
                        <a:gs pos="0">
                          <a:schemeClr val="accent5">
                            <a:lumMod val="5000"/>
                            <a:lumOff val="95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xmlns="" val="1383062557"/>
                  </a:ext>
                </a:extLst>
              </a:tr>
              <a:tr h="969123">
                <a:tc>
                  <a:txBody>
                    <a:bodyPr/>
                    <a:lstStyle/>
                    <a:p>
                      <a:pPr algn="ctr" fontAlgn="ctr"/>
                      <a:r>
                        <a:rPr lang="pt-BR" sz="1600" b="1" i="0" u="none" strike="noStrike" dirty="0">
                          <a:solidFill>
                            <a:srgbClr val="000000"/>
                          </a:solidFill>
                          <a:effectLst/>
                          <a:latin typeface="Times New Roman" panose="02020603050405020304" pitchFamily="18" charset="0"/>
                          <a:cs typeface="Times New Roman" panose="02020603050405020304" pitchFamily="18" charset="0"/>
                        </a:rPr>
                        <a:t>Mokyklos ir kitos švietimo įstaigos</a:t>
                      </a:r>
                    </a:p>
                  </a:txBody>
                  <a:tcPr marL="9525" marR="9525" marT="9525" marB="0" anchor="ctr">
                    <a:gradFill flip="none" rotWithShape="1">
                      <a:gsLst>
                        <a:gs pos="0">
                          <a:schemeClr val="accent5">
                            <a:lumMod val="5000"/>
                            <a:lumOff val="95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a:r>
                        <a:rPr lang="lt-LT" b="1" dirty="0">
                          <a:latin typeface="Times New Roman" panose="02020603050405020304" pitchFamily="18" charset="0"/>
                          <a:cs typeface="Times New Roman" panose="02020603050405020304" pitchFamily="18" charset="0"/>
                        </a:rPr>
                        <a:t>2200</a:t>
                      </a:r>
                    </a:p>
                  </a:txBody>
                  <a:tcPr anchor="ctr">
                    <a:gradFill flip="none" rotWithShape="1">
                      <a:gsLst>
                        <a:gs pos="0">
                          <a:schemeClr val="accent5">
                            <a:lumMod val="5000"/>
                            <a:lumOff val="95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xmlns="" val="263303341"/>
                  </a:ext>
                </a:extLst>
              </a:tr>
              <a:tr h="96912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lt-LT" sz="1600" b="1" i="0" u="none" strike="noStrike" dirty="0">
                          <a:solidFill>
                            <a:srgbClr val="000000"/>
                          </a:solidFill>
                          <a:effectLst/>
                          <a:latin typeface="Times New Roman" panose="02020603050405020304" pitchFamily="18" charset="0"/>
                          <a:cs typeface="Times New Roman" panose="02020603050405020304" pitchFamily="18" charset="0"/>
                        </a:rPr>
                        <a:t>Bendruomenės ar kitos</a:t>
                      </a:r>
                      <a:r>
                        <a:rPr lang="lt-LT" sz="1600" b="1" i="0" u="none" strike="noStrike" baseline="0" dirty="0">
                          <a:solidFill>
                            <a:srgbClr val="000000"/>
                          </a:solidFill>
                          <a:effectLst/>
                          <a:latin typeface="Times New Roman" panose="02020603050405020304" pitchFamily="18" charset="0"/>
                          <a:cs typeface="Times New Roman" panose="02020603050405020304" pitchFamily="18" charset="0"/>
                        </a:rPr>
                        <a:t> organizacijos</a:t>
                      </a:r>
                      <a:endParaRPr lang="lt-LT" sz="16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ctr"/>
                      <a:endParaRPr lang="lt-LT"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gradFill flip="none" rotWithShape="1">
                      <a:gsLst>
                        <a:gs pos="0">
                          <a:schemeClr val="accent5">
                            <a:lumMod val="5000"/>
                            <a:lumOff val="95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a:r>
                        <a:rPr lang="lt-LT" b="1" dirty="0">
                          <a:latin typeface="Times New Roman" panose="02020603050405020304" pitchFamily="18" charset="0"/>
                          <a:cs typeface="Times New Roman" panose="02020603050405020304" pitchFamily="18" charset="0"/>
                        </a:rPr>
                        <a:t>750</a:t>
                      </a:r>
                    </a:p>
                  </a:txBody>
                  <a:tcPr anchor="ctr">
                    <a:gradFill flip="none" rotWithShape="1">
                      <a:gsLst>
                        <a:gs pos="0">
                          <a:schemeClr val="accent5">
                            <a:lumMod val="0"/>
                            <a:lumOff val="100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xmlns="" val="2282861004"/>
                  </a:ext>
                </a:extLst>
              </a:tr>
              <a:tr h="96912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lt-LT" sz="1600" b="1" i="0" u="none" strike="noStrike" dirty="0">
                          <a:solidFill>
                            <a:srgbClr val="000000"/>
                          </a:solidFill>
                          <a:effectLst/>
                          <a:latin typeface="Times New Roman" panose="02020603050405020304" pitchFamily="18" charset="0"/>
                          <a:cs typeface="Times New Roman" panose="02020603050405020304" pitchFamily="18" charset="0"/>
                        </a:rPr>
                        <a:t>Kitos įmonės</a:t>
                      </a:r>
                    </a:p>
                    <a:p>
                      <a:pPr algn="ctr" fontAlgn="ctr"/>
                      <a:endParaRPr lang="lt-LT"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gradFill flip="none" rotWithShape="1">
                      <a:gsLst>
                        <a:gs pos="0">
                          <a:schemeClr val="accent5">
                            <a:lumMod val="5000"/>
                            <a:lumOff val="95000"/>
                          </a:schemeClr>
                        </a:gs>
                        <a:gs pos="4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a:r>
                        <a:rPr lang="lt-LT" b="1" dirty="0">
                          <a:latin typeface="Times New Roman" panose="02020603050405020304" pitchFamily="18" charset="0"/>
                          <a:cs typeface="Times New Roman" panose="02020603050405020304" pitchFamily="18" charset="0"/>
                        </a:rPr>
                        <a:t>538</a:t>
                      </a:r>
                    </a:p>
                  </a:txBody>
                  <a:tcPr anchor="ctr">
                    <a:gradFill flip="none" rotWithShape="1">
                      <a:gsLst>
                        <a:gs pos="0">
                          <a:schemeClr val="accent5">
                            <a:lumMod val="5000"/>
                            <a:lumOff val="95000"/>
                          </a:schemeClr>
                        </a:gs>
                        <a:gs pos="100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xmlns="" val="3162121809"/>
                  </a:ext>
                </a:extLst>
              </a:tr>
            </a:tbl>
          </a:graphicData>
        </a:graphic>
      </p:graphicFrame>
    </p:spTree>
    <p:extLst>
      <p:ext uri="{BB962C8B-B14F-4D97-AF65-F5344CB8AC3E}">
        <p14:creationId xmlns:p14="http://schemas.microsoft.com/office/powerpoint/2010/main" val="395889677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4706"/>
            <a:ext cx="8686800" cy="219753"/>
          </a:xfrm>
        </p:spPr>
        <p:txBody>
          <a:bodyPr>
            <a:noAutofit/>
          </a:bodyPr>
          <a:lstStyle/>
          <a:p>
            <a:pPr algn="ctr" eaLnBrk="1" fontAlgn="auto" hangingPunct="1">
              <a:spcAft>
                <a:spcPts val="0"/>
              </a:spcAft>
              <a:defRPr/>
            </a:pPr>
            <a:r>
              <a:rPr lang="lt-LT" sz="2000" b="1" dirty="0">
                <a:effectLst/>
                <a:latin typeface="Times New Roman" panose="02020603050405020304" pitchFamily="18" charset="0"/>
                <a:cs typeface="Times New Roman" panose="02020603050405020304" pitchFamily="18" charset="0"/>
              </a:rPr>
              <a:t>Elektronikos atliekų surinkimo sistema </a:t>
            </a:r>
            <a:r>
              <a:rPr lang="lt-LT" sz="2400" dirty="0">
                <a:latin typeface="Times New Roman" panose="02020603050405020304" pitchFamily="18" charset="0"/>
                <a:cs typeface="Times New Roman" panose="02020603050405020304" pitchFamily="18" charset="0"/>
              </a:rPr>
              <a:t/>
            </a:r>
            <a:br>
              <a:rPr lang="lt-LT" sz="2400" dirty="0">
                <a:latin typeface="Times New Roman" panose="02020603050405020304" pitchFamily="18" charset="0"/>
                <a:cs typeface="Times New Roman" panose="02020603050405020304" pitchFamily="18" charset="0"/>
              </a:rPr>
            </a:br>
            <a:endParaRPr lang="lt-LT" sz="2400" dirty="0">
              <a:latin typeface="Times New Roman" panose="02020603050405020304" pitchFamily="18" charset="0"/>
              <a:cs typeface="Times New Roman" panose="02020603050405020304" pitchFamily="18" charset="0"/>
            </a:endParaRPr>
          </a:p>
        </p:txBody>
      </p:sp>
      <p:sp>
        <p:nvSpPr>
          <p:cNvPr id="115715" name="Content Placeholder 2"/>
          <p:cNvSpPr>
            <a:spLocks noGrp="1"/>
          </p:cNvSpPr>
          <p:nvPr>
            <p:ph idx="1"/>
          </p:nvPr>
        </p:nvSpPr>
        <p:spPr>
          <a:xfrm>
            <a:off x="304800" y="1125538"/>
            <a:ext cx="8686800" cy="4824412"/>
          </a:xfrm>
        </p:spPr>
        <p:txBody>
          <a:bodyPr>
            <a:normAutofit/>
          </a:bodyPr>
          <a:lstStyle/>
          <a:p>
            <a:pPr algn="just">
              <a:buFont typeface="Wingdings" panose="05000000000000000000" pitchFamily="2" charset="2"/>
              <a:buNone/>
              <a:defRPr/>
            </a:pPr>
            <a:r>
              <a:rPr lang="lt-LT" sz="2000" dirty="0">
                <a:latin typeface="Times New Roman" panose="02020603050405020304" pitchFamily="18" charset="0"/>
                <a:cs typeface="Times New Roman" panose="02020603050405020304" pitchFamily="18" charset="0"/>
              </a:rPr>
              <a:t>GIA ir EGIO organizuojamą ir finansuojamą gaminių atliekų surinkimo sistemą sudaro:</a:t>
            </a:r>
          </a:p>
          <a:p>
            <a:pPr algn="just">
              <a:buClr>
                <a:schemeClr val="tx2"/>
              </a:buClr>
              <a:buFont typeface="Wingdings" panose="05000000000000000000" pitchFamily="2" charset="2"/>
              <a:buChar char="Ø"/>
              <a:defRPr/>
            </a:pPr>
            <a:r>
              <a:rPr lang="lt-LT" sz="2000" u="sng" dirty="0">
                <a:latin typeface="Times New Roman" panose="02020603050405020304" pitchFamily="18" charset="0"/>
                <a:cs typeface="Times New Roman" panose="02020603050405020304" pitchFamily="18" charset="0"/>
              </a:rPr>
              <a:t>Savivaldybių organizuojamą komunalinių tvarkymo sistemą papildanti atliekų surinkimo sistema (EEĮ ir nešiojamųjų baterijų ir akumuliatorių atliekų surinkimo iš komunalinių atliekų srauto sistema)</a:t>
            </a:r>
            <a:r>
              <a:rPr lang="en-US" sz="2000" u="sng" dirty="0">
                <a:latin typeface="Times New Roman" panose="02020603050405020304" pitchFamily="18" charset="0"/>
                <a:cs typeface="Times New Roman" panose="02020603050405020304" pitchFamily="18" charset="0"/>
              </a:rPr>
              <a:t>.</a:t>
            </a:r>
            <a:endParaRPr lang="lt-LT" sz="2000" u="sng" dirty="0">
              <a:latin typeface="Times New Roman" panose="02020603050405020304" pitchFamily="18" charset="0"/>
              <a:cs typeface="Times New Roman" panose="02020603050405020304" pitchFamily="18" charset="0"/>
            </a:endParaRPr>
          </a:p>
          <a:p>
            <a:pPr marL="0" indent="0" eaLnBrk="1" hangingPunct="1">
              <a:buClr>
                <a:schemeClr val="folHlink"/>
              </a:buClr>
              <a:buFont typeface="Wingdings 2" panose="05020102010507070707" pitchFamily="18" charset="2"/>
              <a:buNone/>
              <a:defRPr/>
            </a:pPr>
            <a:endParaRPr lang="lt-LT" sz="2000" dirty="0">
              <a:latin typeface="Times New Roman" panose="02020603050405020304" pitchFamily="18" charset="0"/>
              <a:cs typeface="Times New Roman" panose="02020603050405020304" pitchFamily="18" charset="0"/>
            </a:endParaRPr>
          </a:p>
          <a:p>
            <a:pPr marL="0" indent="0" eaLnBrk="1" hangingPunct="1">
              <a:buFont typeface="Wingdings 2" panose="05020102010507070707" pitchFamily="18" charset="2"/>
              <a:buNone/>
              <a:defRPr/>
            </a:pPr>
            <a:endParaRPr lang="lt-LT" altLang="lt-LT" sz="2800" dirty="0">
              <a:latin typeface="Times New Roman" panose="02020603050405020304" pitchFamily="18" charset="0"/>
              <a:cs typeface="Times New Roman" panose="02020603050405020304" pitchFamily="18" charset="0"/>
            </a:endParaRPr>
          </a:p>
        </p:txBody>
      </p:sp>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buClr>
                <a:srgbClr val="438086"/>
              </a:buClr>
              <a:buSzPct val="80000"/>
              <a:buFont typeface="Wingdings" panose="05000000000000000000" pitchFamily="2" charset="2"/>
              <a:buNone/>
            </a:pPr>
            <a:fld id="{F5895C1B-F680-4768-943E-2B7A80077C7A}" type="slidenum">
              <a:rPr lang="lt-LT" altLang="lt-LT" sz="1200" smtClean="0">
                <a:solidFill>
                  <a:srgbClr val="484979"/>
                </a:solidFill>
                <a:latin typeface="Times New Roman" panose="02020603050405020304" pitchFamily="18" charset="0"/>
              </a:rPr>
              <a:pPr>
                <a:buClr>
                  <a:srgbClr val="438086"/>
                </a:buClr>
                <a:buSzPct val="80000"/>
                <a:buFont typeface="Wingdings" panose="05000000000000000000" pitchFamily="2" charset="2"/>
                <a:buNone/>
              </a:pPr>
              <a:t>23</a:t>
            </a:fld>
            <a:endParaRPr lang="lt-LT" altLang="lt-LT" sz="1200">
              <a:solidFill>
                <a:srgbClr val="484979"/>
              </a:solidFill>
              <a:latin typeface="Times New Roman" panose="02020603050405020304" pitchFamily="18" charset="0"/>
            </a:endParaRPr>
          </a:p>
        </p:txBody>
      </p:sp>
      <p:pic>
        <p:nvPicPr>
          <p:cNvPr id="706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4063" y="3735611"/>
            <a:ext cx="34083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239" y="3356992"/>
            <a:ext cx="29146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62567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idx="1"/>
          </p:nvPr>
        </p:nvSpPr>
        <p:spPr>
          <a:xfrm>
            <a:off x="685800" y="333377"/>
            <a:ext cx="7772400" cy="6119813"/>
          </a:xfrm>
        </p:spPr>
        <p:txBody>
          <a:bodyPr>
            <a:normAutofit/>
          </a:bodyPr>
          <a:lstStyle/>
          <a:p>
            <a:pPr marL="0" indent="0" algn="ctr">
              <a:buNone/>
              <a:defRPr/>
            </a:pPr>
            <a:r>
              <a:rPr lang="lt-LT" sz="2000" dirty="0">
                <a:latin typeface="Times New Roman" panose="02020603050405020304" pitchFamily="18" charset="0"/>
                <a:cs typeface="Times New Roman" panose="02020603050405020304" pitchFamily="18" charset="0"/>
              </a:rPr>
              <a:t>GIA ir EGIO yra sudariusi sutartis ir bendradarbi</a:t>
            </a:r>
            <a:r>
              <a:rPr lang="en-US" sz="2000" dirty="0" err="1">
                <a:latin typeface="Times New Roman" panose="02020603050405020304" pitchFamily="18" charset="0"/>
                <a:cs typeface="Times New Roman" panose="02020603050405020304" pitchFamily="18" charset="0"/>
              </a:rPr>
              <a:t>auja</a:t>
            </a:r>
            <a:r>
              <a:rPr lang="lt-LT" sz="2000" dirty="0">
                <a:latin typeface="Times New Roman" panose="02020603050405020304" pitchFamily="18" charset="0"/>
                <a:cs typeface="Times New Roman" panose="02020603050405020304" pitchFamily="18" charset="0"/>
              </a:rPr>
              <a:t> su visomis savivaldybėmis dėl buityje susidarančių EEĮ atliekų surinkimo, </a:t>
            </a:r>
            <a:r>
              <a:rPr lang="lt-LT" sz="2000" u="sng" dirty="0">
                <a:latin typeface="Times New Roman" panose="02020603050405020304" pitchFamily="18" charset="0"/>
                <a:cs typeface="Times New Roman" panose="02020603050405020304" pitchFamily="18" charset="0"/>
              </a:rPr>
              <a:t>taip užtikrinamas</a:t>
            </a:r>
            <a:r>
              <a:rPr lang="en-US" sz="2000" u="sng" dirty="0">
                <a:latin typeface="Times New Roman" panose="02020603050405020304" pitchFamily="18" charset="0"/>
                <a:cs typeface="Times New Roman" panose="02020603050405020304" pitchFamily="18" charset="0"/>
              </a:rPr>
              <a:t> </a:t>
            </a:r>
            <a:r>
              <a:rPr lang="en-US" sz="2000" u="sng" dirty="0" err="1">
                <a:latin typeface="Times New Roman" panose="02020603050405020304" pitchFamily="18" charset="0"/>
                <a:cs typeface="Times New Roman" panose="02020603050405020304" pitchFamily="18" charset="0"/>
              </a:rPr>
              <a:t>teis</a:t>
            </a:r>
            <a:r>
              <a:rPr lang="lt-LT" sz="2000" u="sng" dirty="0">
                <a:latin typeface="Times New Roman" panose="02020603050405020304" pitchFamily="18" charset="0"/>
                <a:cs typeface="Times New Roman" panose="02020603050405020304" pitchFamily="18" charset="0"/>
              </a:rPr>
              <a:t>ėtas EEĮ bei nešiojamųjų baterijų ir akumuliatorių atliekų surinkimas</a:t>
            </a:r>
            <a:r>
              <a:rPr lang="en-US" sz="2000" u="sng" dirty="0">
                <a:latin typeface="Times New Roman" panose="02020603050405020304" pitchFamily="18" charset="0"/>
                <a:cs typeface="Times New Roman" panose="02020603050405020304" pitchFamily="18" charset="0"/>
              </a:rPr>
              <a:t>;</a:t>
            </a:r>
            <a:endParaRPr lang="lt-LT" sz="2000" u="sng" dirty="0">
              <a:latin typeface="Times New Roman" panose="02020603050405020304" pitchFamily="18" charset="0"/>
              <a:cs typeface="Times New Roman" panose="02020603050405020304" pitchFamily="18" charset="0"/>
            </a:endParaRPr>
          </a:p>
        </p:txBody>
      </p:sp>
      <p:sp>
        <p:nvSpPr>
          <p:cNvPr id="460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06857689-DC9E-4D63-AD7B-A31608E4DD62}" type="slidenum">
              <a:rPr lang="lt-LT" altLang="lt-LT" sz="1200">
                <a:solidFill>
                  <a:srgbClr val="484979"/>
                </a:solidFill>
                <a:latin typeface="Times New Roman" pitchFamily="18" charset="0"/>
              </a:rPr>
              <a:pPr>
                <a:buClr>
                  <a:srgbClr val="438086"/>
                </a:buClr>
                <a:buSzPct val="80000"/>
                <a:buFont typeface="Wingdings" pitchFamily="2" charset="2"/>
                <a:buNone/>
              </a:pPr>
              <a:t>24</a:t>
            </a:fld>
            <a:endParaRPr lang="lt-LT" altLang="lt-LT" sz="1200">
              <a:solidFill>
                <a:srgbClr val="484979"/>
              </a:solidFill>
              <a:latin typeface="Times New Roman" pitchFamily="18" charset="0"/>
            </a:endParaRPr>
          </a:p>
        </p:txBody>
      </p:sp>
      <p:grpSp>
        <p:nvGrpSpPr>
          <p:cNvPr id="46085" name="Group 11"/>
          <p:cNvGrpSpPr>
            <a:grpSpLocks/>
          </p:cNvGrpSpPr>
          <p:nvPr/>
        </p:nvGrpSpPr>
        <p:grpSpPr bwMode="auto">
          <a:xfrm>
            <a:off x="457201" y="6228592"/>
            <a:ext cx="2646363" cy="461665"/>
            <a:chOff x="990599" y="5343854"/>
            <a:chExt cx="2646760" cy="461344"/>
          </a:xfrm>
        </p:grpSpPr>
        <p:pic>
          <p:nvPicPr>
            <p:cNvPr id="46086" name="Picture 4" descr="C:\Users\GIA\Desktop\za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5405439"/>
              <a:ext cx="208359"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Box 15"/>
            <p:cNvSpPr txBox="1">
              <a:spLocks noChangeArrowheads="1"/>
            </p:cNvSpPr>
            <p:nvPr/>
          </p:nvSpPr>
          <p:spPr bwMode="auto">
            <a:xfrm>
              <a:off x="1198959" y="5343854"/>
              <a:ext cx="2438400" cy="46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spcBef>
                  <a:spcPct val="0"/>
                </a:spcBef>
                <a:buClrTx/>
                <a:buSzTx/>
                <a:buFontTx/>
                <a:buNone/>
              </a:pPr>
              <a:r>
                <a:rPr lang="lt-LT" altLang="en-US" sz="1200" b="1" dirty="0">
                  <a:solidFill>
                    <a:schemeClr val="tx1"/>
                  </a:solidFill>
                  <a:latin typeface="Times New Roman" pitchFamily="18" charset="0"/>
                </a:rPr>
                <a:t>- Įdiegta papildanti EEĮ atliekų surinkimo sistema</a:t>
              </a:r>
            </a:p>
          </p:txBody>
        </p:sp>
      </p:grpSp>
      <p:pic>
        <p:nvPicPr>
          <p:cNvPr id="2050" name="Picture 2" descr="C:\Users\Computer\Desktop\Savivaldybiu zemelap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2" y="1889927"/>
            <a:ext cx="6666093" cy="4952603"/>
          </a:xfrm>
          <a:prstGeom prst="rect">
            <a:avLst/>
          </a:prstGeom>
          <a:noFill/>
          <a:effectLst>
            <a:glow rad="114300">
              <a:schemeClr val="accent3">
                <a:lumMod val="50000"/>
                <a:alpha val="74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5235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685800" y="333377"/>
            <a:ext cx="7772400" cy="6119813"/>
          </a:xfrm>
        </p:spPr>
        <p:txBody>
          <a:bodyPr>
            <a:normAutofit/>
          </a:bodyPr>
          <a:lstStyle/>
          <a:p>
            <a:pPr marL="0" indent="0" algn="ctr">
              <a:buNone/>
            </a:pPr>
            <a:r>
              <a:rPr lang="lt-LT" sz="1800" dirty="0">
                <a:latin typeface="Times New Roman" panose="02020603050405020304" pitchFamily="18" charset="0"/>
                <a:cs typeface="Times New Roman" panose="02020603050405020304" pitchFamily="18" charset="0"/>
              </a:rPr>
              <a:t>GIA ir EGIO, b</a:t>
            </a:r>
            <a:r>
              <a:rPr lang="lt-LT" altLang="en-US" sz="1800" dirty="0">
                <a:latin typeface="Times New Roman" panose="02020603050405020304" pitchFamily="18" charset="0"/>
                <a:cs typeface="Times New Roman" panose="02020603050405020304" pitchFamily="18" charset="0"/>
              </a:rPr>
              <a:t>endradarbiaudamos su nariais ir EEĮ atliekų tvarkytojais, yra įrengusi teisės aktų reikalavimus atitinkantį EEĮ atliekų priėmimo vietų tinklą, </a:t>
            </a:r>
            <a:r>
              <a:rPr lang="lt-LT" altLang="en-US" sz="1800" u="sng" dirty="0">
                <a:latin typeface="Times New Roman" panose="02020603050405020304" pitchFamily="18" charset="0"/>
                <a:cs typeface="Times New Roman" panose="02020603050405020304" pitchFamily="18" charset="0"/>
              </a:rPr>
              <a:t>taip sumažinamas reikiamų sutvarkyti EEĮ atliekų kiekis bei narių išlaidos;</a:t>
            </a:r>
            <a:r>
              <a:rPr lang="lt-LT" altLang="en-US" sz="1800" dirty="0">
                <a:latin typeface="Times New Roman" panose="02020603050405020304" pitchFamily="18" charset="0"/>
                <a:cs typeface="Times New Roman" panose="02020603050405020304" pitchFamily="18" charset="0"/>
              </a:rPr>
              <a:t> </a:t>
            </a:r>
            <a:endParaRPr lang="en-US" altLang="en-US" sz="1800" dirty="0">
              <a:latin typeface="Times New Roman" panose="02020603050405020304" pitchFamily="18" charset="0"/>
              <a:cs typeface="Times New Roman" panose="02020603050405020304" pitchFamily="18" charset="0"/>
            </a:endParaRPr>
          </a:p>
        </p:txBody>
      </p:sp>
      <p:sp>
        <p:nvSpPr>
          <p:cNvPr id="4813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83180FF3-3813-497B-9543-EC3DF3F36569}" type="slidenum">
              <a:rPr lang="lt-LT" altLang="lt-LT" sz="1200">
                <a:solidFill>
                  <a:srgbClr val="484979"/>
                </a:solidFill>
                <a:latin typeface="Times New Roman" pitchFamily="18" charset="0"/>
              </a:rPr>
              <a:pPr>
                <a:buClr>
                  <a:srgbClr val="438086"/>
                </a:buClr>
                <a:buSzPct val="80000"/>
                <a:buFont typeface="Wingdings" pitchFamily="2" charset="2"/>
                <a:buNone/>
              </a:pPr>
              <a:t>25</a:t>
            </a:fld>
            <a:endParaRPr lang="lt-LT" altLang="lt-LT" sz="1200">
              <a:solidFill>
                <a:srgbClr val="484979"/>
              </a:solidFill>
              <a:latin typeface="Times New Roman" pitchFamily="18" charset="0"/>
            </a:endParaRPr>
          </a:p>
        </p:txBody>
      </p:sp>
      <p:sp>
        <p:nvSpPr>
          <p:cNvPr id="48133" name="TextBox 1"/>
          <p:cNvSpPr txBox="1">
            <a:spLocks noChangeArrowheads="1"/>
          </p:cNvSpPr>
          <p:nvPr/>
        </p:nvSpPr>
        <p:spPr bwMode="auto">
          <a:xfrm>
            <a:off x="1258888" y="6413719"/>
            <a:ext cx="7991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spcBef>
                <a:spcPct val="0"/>
              </a:spcBef>
              <a:buClrTx/>
              <a:buSzTx/>
              <a:buFontTx/>
              <a:buNone/>
            </a:pPr>
            <a:r>
              <a:rPr lang="lt-LT" altLang="en-US" sz="1400" b="1" dirty="0">
                <a:solidFill>
                  <a:schemeClr val="tx1"/>
                </a:solidFill>
                <a:latin typeface="Times New Roman" pitchFamily="18" charset="0"/>
              </a:rPr>
              <a:t>E-GIO įsteigtos EEĮ atliekų priėmimo vietos mažinančios EEĮ atliekų tvarkymo užduotį iki 40%</a:t>
            </a:r>
            <a:endParaRPr lang="en-US" altLang="en-US" sz="1400" b="1" dirty="0">
              <a:solidFill>
                <a:schemeClr val="tx1"/>
              </a:solidFill>
              <a:latin typeface="Times New Roman" pitchFamily="18" charset="0"/>
            </a:endParaRPr>
          </a:p>
        </p:txBody>
      </p:sp>
      <p:pic>
        <p:nvPicPr>
          <p:cNvPr id="4098" name="Picture 2" descr="C:\Users\Computer\Desktop\eei surinkimo viet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936" y="1628806"/>
            <a:ext cx="6337448" cy="466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837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685800" y="333377"/>
            <a:ext cx="7772400" cy="6119813"/>
          </a:xfrm>
        </p:spPr>
        <p:txBody>
          <a:bodyPr>
            <a:normAutofit/>
          </a:bodyPr>
          <a:lstStyle/>
          <a:p>
            <a:pPr marL="0" indent="0" algn="ctr">
              <a:buNone/>
            </a:pPr>
            <a:r>
              <a:rPr lang="lt-LT" sz="1600" dirty="0">
                <a:latin typeface="Times New Roman" panose="02020603050405020304" pitchFamily="18" charset="0"/>
                <a:cs typeface="Times New Roman" panose="02020603050405020304" pitchFamily="18" charset="0"/>
              </a:rPr>
              <a:t>GIA ir EGIO b</a:t>
            </a:r>
            <a:r>
              <a:rPr lang="lt-LT" altLang="en-US" sz="1600" dirty="0">
                <a:latin typeface="Times New Roman" panose="02020603050405020304" pitchFamily="18" charset="0"/>
                <a:cs typeface="Times New Roman" panose="02020603050405020304" pitchFamily="18" charset="0"/>
              </a:rPr>
              <a:t>endradarbiaudama su regioniniais atliekų tvarkymo centrais ir kitais komunalinių atliekų tvarkytojais organizuoja ir finansuoja EEĮ bei baterijų ir akumuliatorių atliekų surinkimą didelio gabarito atliekų surinkimo aikštelėse, </a:t>
            </a:r>
            <a:r>
              <a:rPr lang="lt-LT" altLang="en-US" sz="1600" u="sng" dirty="0">
                <a:latin typeface="Times New Roman" panose="02020603050405020304" pitchFamily="18" charset="0"/>
                <a:cs typeface="Times New Roman" panose="02020603050405020304" pitchFamily="18" charset="0"/>
              </a:rPr>
              <a:t>taip užtikrinamas EEĮ bei nešiojamųjų baterijų ir akumuliatorių atliekų surinkimas ir LR atliekų tvarkymo įstatymo reikalavimo įgyvendinimas;</a:t>
            </a:r>
            <a:endParaRPr lang="en-US" altLang="en-US" sz="1600" dirty="0">
              <a:latin typeface="Times New Roman" panose="02020603050405020304" pitchFamily="18" charset="0"/>
              <a:cs typeface="Times New Roman" panose="02020603050405020304" pitchFamily="18" charset="0"/>
            </a:endParaRPr>
          </a:p>
        </p:txBody>
      </p:sp>
      <p:sp>
        <p:nvSpPr>
          <p:cNvPr id="4710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2AB5D76F-D04D-400B-A562-257CDA73DFEB}" type="slidenum">
              <a:rPr lang="lt-LT" altLang="lt-LT" sz="1200">
                <a:solidFill>
                  <a:srgbClr val="484979"/>
                </a:solidFill>
                <a:latin typeface="Times New Roman" pitchFamily="18" charset="0"/>
              </a:rPr>
              <a:pPr>
                <a:buClr>
                  <a:srgbClr val="438086"/>
                </a:buClr>
                <a:buSzPct val="80000"/>
                <a:buFont typeface="Wingdings" pitchFamily="2" charset="2"/>
                <a:buNone/>
              </a:pPr>
              <a:t>26</a:t>
            </a:fld>
            <a:endParaRPr lang="lt-LT" altLang="lt-LT" sz="1200">
              <a:solidFill>
                <a:srgbClr val="484979"/>
              </a:solidFill>
              <a:latin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30697697"/>
              </p:ext>
            </p:extLst>
          </p:nvPr>
        </p:nvGraphicFramePr>
        <p:xfrm>
          <a:off x="6588225" y="2003323"/>
          <a:ext cx="2304256" cy="4476475"/>
        </p:xfrm>
        <a:graphic>
          <a:graphicData uri="http://schemas.openxmlformats.org/drawingml/2006/table">
            <a:tbl>
              <a:tblPr>
                <a:tableStyleId>{5C22544A-7EE6-4342-B048-85BDC9FD1C3A}</a:tableStyleId>
              </a:tblPr>
              <a:tblGrid>
                <a:gridCol w="1344149">
                  <a:extLst>
                    <a:ext uri="{9D8B030D-6E8A-4147-A177-3AD203B41FA5}">
                      <a16:colId xmlns:a16="http://schemas.microsoft.com/office/drawing/2014/main" xmlns="" val="20000"/>
                    </a:ext>
                  </a:extLst>
                </a:gridCol>
                <a:gridCol w="960107">
                  <a:extLst>
                    <a:ext uri="{9D8B030D-6E8A-4147-A177-3AD203B41FA5}">
                      <a16:colId xmlns:a16="http://schemas.microsoft.com/office/drawing/2014/main" xmlns="" val="20001"/>
                    </a:ext>
                  </a:extLst>
                </a:gridCol>
              </a:tblGrid>
              <a:tr h="686050">
                <a:tc>
                  <a:txBody>
                    <a:bodyPr/>
                    <a:lstStyle/>
                    <a:p>
                      <a:pPr algn="ctr" fontAlgn="b"/>
                      <a:r>
                        <a:rPr lang="en-US" sz="1100" u="none" strike="noStrike" dirty="0">
                          <a:effectLst/>
                        </a:rPr>
                        <a:t>R</a:t>
                      </a:r>
                      <a:r>
                        <a:rPr lang="lt-LT" sz="1100" u="none" strike="noStrike" dirty="0">
                          <a:effectLst/>
                        </a:rPr>
                        <a:t>egionas</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u="none" strike="noStrike" dirty="0">
                          <a:effectLst/>
                        </a:rPr>
                        <a:t>Aikštelių skaičius </a:t>
                      </a:r>
                      <a:endParaRPr lang="lt-LT"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43025">
                <a:tc>
                  <a:txBody>
                    <a:bodyPr/>
                    <a:lstStyle/>
                    <a:p>
                      <a:pPr algn="ctr" fontAlgn="b"/>
                      <a:r>
                        <a:rPr lang="en-US" sz="1100" u="none" strike="noStrike" dirty="0" err="1">
                          <a:effectLst/>
                        </a:rPr>
                        <a:t>Alytaus</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1</a:t>
                      </a:r>
                      <a:r>
                        <a:rPr lang="lt-LT" sz="1100" u="none" strike="noStrike" dirty="0">
                          <a:effectLst/>
                        </a:rPr>
                        <a:t>7</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43025">
                <a:tc>
                  <a:txBody>
                    <a:bodyPr/>
                    <a:lstStyle/>
                    <a:p>
                      <a:pPr algn="ctr" fontAlgn="b"/>
                      <a:r>
                        <a:rPr lang="en-US" sz="1100" u="none" strike="noStrike" dirty="0" err="1">
                          <a:effectLst/>
                        </a:rPr>
                        <a:t>Kauno</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u="none" strike="noStrike" dirty="0">
                          <a:effectLst/>
                        </a:rPr>
                        <a:t>11</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43025">
                <a:tc>
                  <a:txBody>
                    <a:bodyPr/>
                    <a:lstStyle/>
                    <a:p>
                      <a:pPr algn="ctr" fontAlgn="b"/>
                      <a:r>
                        <a:rPr lang="lt-LT" sz="1100" u="none" strike="noStrike">
                          <a:effectLst/>
                        </a:rPr>
                        <a:t>Klaipėdos</a:t>
                      </a:r>
                      <a:endParaRPr lang="lt-LT"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b="0" i="0" u="none" strike="noStrike" dirty="0">
                          <a:solidFill>
                            <a:schemeClr val="dk1"/>
                          </a:solidFill>
                          <a:effectLst/>
                          <a:latin typeface="+mn-lt"/>
                        </a:rPr>
                        <a:t>10</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343025">
                <a:tc>
                  <a:txBody>
                    <a:bodyPr/>
                    <a:lstStyle/>
                    <a:p>
                      <a:pPr algn="ctr" fontAlgn="b"/>
                      <a:r>
                        <a:rPr lang="lt-LT" sz="1100" u="none" strike="noStrike" dirty="0">
                          <a:effectLst/>
                        </a:rPr>
                        <a:t>Marijampolės</a:t>
                      </a:r>
                      <a:endParaRPr lang="lt-LT"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b="0" i="0" u="none" strike="noStrike" dirty="0">
                          <a:solidFill>
                            <a:schemeClr val="dk1"/>
                          </a:solidFill>
                          <a:effectLst/>
                          <a:latin typeface="+mn-lt"/>
                        </a:rPr>
                        <a:t>7</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43025">
                <a:tc>
                  <a:txBody>
                    <a:bodyPr/>
                    <a:lstStyle/>
                    <a:p>
                      <a:pPr algn="ctr" fontAlgn="b"/>
                      <a:r>
                        <a:rPr lang="lt-LT" sz="1100" u="none" strike="noStrike">
                          <a:effectLst/>
                        </a:rPr>
                        <a:t>Panevėžio</a:t>
                      </a:r>
                      <a:endParaRPr lang="lt-LT"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b="0" i="0" u="none" strike="noStrike" dirty="0">
                          <a:solidFill>
                            <a:schemeClr val="dk1"/>
                          </a:solidFill>
                          <a:effectLst/>
                          <a:latin typeface="+mn-lt"/>
                        </a:rPr>
                        <a:t>6</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343025">
                <a:tc>
                  <a:txBody>
                    <a:bodyPr/>
                    <a:lstStyle/>
                    <a:p>
                      <a:pPr algn="ctr" fontAlgn="b"/>
                      <a:r>
                        <a:rPr lang="lt-LT" sz="1100" u="none" strike="noStrike" dirty="0">
                          <a:effectLst/>
                        </a:rPr>
                        <a:t>Šiaulių</a:t>
                      </a:r>
                      <a:endParaRPr lang="lt-LT"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b="0" i="0" u="none" strike="noStrike" dirty="0">
                          <a:solidFill>
                            <a:schemeClr val="dk1"/>
                          </a:solidFill>
                          <a:effectLst/>
                          <a:latin typeface="+mn-lt"/>
                        </a:rPr>
                        <a:t>9</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343025">
                <a:tc>
                  <a:txBody>
                    <a:bodyPr/>
                    <a:lstStyle/>
                    <a:p>
                      <a:pPr algn="ctr" fontAlgn="b"/>
                      <a:r>
                        <a:rPr lang="lt-LT" sz="1100" u="none" strike="noStrike">
                          <a:effectLst/>
                        </a:rPr>
                        <a:t>Tauragės</a:t>
                      </a:r>
                      <a:endParaRPr lang="lt-LT"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b="0" i="0" u="none" strike="noStrike" dirty="0">
                          <a:solidFill>
                            <a:schemeClr val="dk1"/>
                          </a:solidFill>
                          <a:effectLst/>
                          <a:latin typeface="+mn-lt"/>
                        </a:rPr>
                        <a:t>4</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343025">
                <a:tc>
                  <a:txBody>
                    <a:bodyPr/>
                    <a:lstStyle/>
                    <a:p>
                      <a:pPr algn="ctr" fontAlgn="b"/>
                      <a:r>
                        <a:rPr lang="lt-LT" sz="1100" u="none" strike="noStrike">
                          <a:effectLst/>
                        </a:rPr>
                        <a:t>Telšių</a:t>
                      </a:r>
                      <a:endParaRPr lang="lt-LT"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b="0" i="0" u="none" strike="noStrike" dirty="0">
                          <a:solidFill>
                            <a:schemeClr val="dk1"/>
                          </a:solidFill>
                          <a:effectLst/>
                          <a:latin typeface="+mn-lt"/>
                        </a:rPr>
                        <a:t>4</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343025">
                <a:tc>
                  <a:txBody>
                    <a:bodyPr/>
                    <a:lstStyle/>
                    <a:p>
                      <a:pPr algn="ctr" fontAlgn="b"/>
                      <a:r>
                        <a:rPr lang="en-US" sz="1100" u="none" strike="noStrike">
                          <a:effectLst/>
                        </a:rPr>
                        <a:t>Utenos</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1100" b="0" i="0" u="none" strike="noStrike" dirty="0">
                          <a:solidFill>
                            <a:schemeClr val="dk1"/>
                          </a:solidFill>
                          <a:effectLst/>
                          <a:latin typeface="+mn-lt"/>
                        </a:rPr>
                        <a:t>6</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360175">
                <a:tc>
                  <a:txBody>
                    <a:bodyPr/>
                    <a:lstStyle/>
                    <a:p>
                      <a:pPr algn="ctr" fontAlgn="b"/>
                      <a:r>
                        <a:rPr lang="en-US" sz="1100" u="none" strike="noStrike" dirty="0">
                          <a:effectLst/>
                        </a:rPr>
                        <a:t>Vilniaus</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1</a:t>
                      </a:r>
                      <a:r>
                        <a:rPr lang="lt-LT" sz="1100" u="none" strike="noStrike" dirty="0">
                          <a:effectLst/>
                        </a:rPr>
                        <a:t>0</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343025">
                <a:tc>
                  <a:txBody>
                    <a:bodyPr/>
                    <a:lstStyle/>
                    <a:p>
                      <a:pPr algn="ctr" fontAlgn="b"/>
                      <a:r>
                        <a:rPr lang="en-US" sz="1100" u="none" strike="noStrike">
                          <a:effectLst/>
                        </a:rPr>
                        <a:t>Viso:</a:t>
                      </a:r>
                      <a:endParaRPr lang="en-US" sz="1100" b="0"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u="none" strike="noStrike" dirty="0">
                          <a:effectLst/>
                        </a:rPr>
                        <a:t>8</a:t>
                      </a:r>
                      <a:r>
                        <a:rPr lang="lt-LT" sz="1100" u="none" strike="noStrike" dirty="0">
                          <a:effectLst/>
                        </a:rPr>
                        <a:t>4</a:t>
                      </a:r>
                      <a:endParaRPr lang="en-US" sz="11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bl>
          </a:graphicData>
        </a:graphic>
      </p:graphicFrame>
      <p:pic>
        <p:nvPicPr>
          <p:cNvPr id="3073" name="Picture 1" descr="C:\Users\Computer\Desktop\regiona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03322"/>
            <a:ext cx="6116476" cy="4476477"/>
          </a:xfrm>
          <a:prstGeom prst="rect">
            <a:avLst/>
          </a:prstGeom>
          <a:noFill/>
          <a:effectLst>
            <a:glow rad="177800">
              <a:schemeClr val="accent6">
                <a:lumMod val="75000"/>
                <a:alpha val="9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32743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196947222"/>
              </p:ext>
            </p:extLst>
          </p:nvPr>
        </p:nvGraphicFramePr>
        <p:xfrm>
          <a:off x="251520" y="404665"/>
          <a:ext cx="8640960" cy="6216005"/>
        </p:xfrm>
        <a:graphic>
          <a:graphicData uri="http://schemas.openxmlformats.org/drawingml/2006/table">
            <a:tbl>
              <a:tblPr firstRow="1" bandRow="1">
                <a:tableStyleId>{5C22544A-7EE6-4342-B048-85BDC9FD1C3A}</a:tableStyleId>
              </a:tblPr>
              <a:tblGrid>
                <a:gridCol w="4320480">
                  <a:extLst>
                    <a:ext uri="{9D8B030D-6E8A-4147-A177-3AD203B41FA5}">
                      <a16:colId xmlns:a16="http://schemas.microsoft.com/office/drawing/2014/main" xmlns="" val="3146376471"/>
                    </a:ext>
                  </a:extLst>
                </a:gridCol>
                <a:gridCol w="4320480">
                  <a:extLst>
                    <a:ext uri="{9D8B030D-6E8A-4147-A177-3AD203B41FA5}">
                      <a16:colId xmlns:a16="http://schemas.microsoft.com/office/drawing/2014/main" xmlns="" val="3089370622"/>
                    </a:ext>
                  </a:extLst>
                </a:gridCol>
              </a:tblGrid>
              <a:tr h="1224135">
                <a:tc gridSpan="2">
                  <a:txBody>
                    <a:bodyPr/>
                    <a:lstStyle/>
                    <a:p>
                      <a:pPr algn="ctr"/>
                      <a:r>
                        <a:rPr lang="lt-LT" sz="1800" dirty="0">
                          <a:solidFill>
                            <a:schemeClr val="tx1"/>
                          </a:solidFill>
                          <a:latin typeface="Times New Roman" panose="02020603050405020304" pitchFamily="18" charset="0"/>
                          <a:cs typeface="Times New Roman" panose="02020603050405020304" pitchFamily="18" charset="0"/>
                        </a:rPr>
                        <a:t>EGIO</a:t>
                      </a:r>
                      <a:r>
                        <a:rPr lang="en-US" sz="1800" dirty="0">
                          <a:solidFill>
                            <a:schemeClr val="tx1"/>
                          </a:solidFill>
                          <a:latin typeface="Times New Roman" panose="02020603050405020304" pitchFamily="18" charset="0"/>
                          <a:cs typeface="Times New Roman" panose="02020603050405020304" pitchFamily="18" charset="0"/>
                        </a:rPr>
                        <a:t>,</a:t>
                      </a:r>
                      <a:r>
                        <a:rPr lang="lt-LT" sz="1800" dirty="0">
                          <a:solidFill>
                            <a:schemeClr val="tx1"/>
                          </a:solidFill>
                          <a:latin typeface="Times New Roman" panose="02020603050405020304" pitchFamily="18" charset="0"/>
                          <a:cs typeface="Times New Roman" panose="02020603050405020304" pitchFamily="18" charset="0"/>
                        </a:rPr>
                        <a:t> bendradarbiaudama</a:t>
                      </a:r>
                      <a:r>
                        <a:rPr lang="lt-LT" sz="1800" baseline="0" dirty="0">
                          <a:solidFill>
                            <a:schemeClr val="tx1"/>
                          </a:solidFill>
                          <a:latin typeface="Times New Roman" panose="02020603050405020304" pitchFamily="18" charset="0"/>
                          <a:cs typeface="Times New Roman" panose="02020603050405020304" pitchFamily="18" charset="0"/>
                        </a:rPr>
                        <a:t> su atliekų tvarkytojais</a:t>
                      </a:r>
                      <a:r>
                        <a:rPr lang="en-US" sz="1800" baseline="0" dirty="0">
                          <a:solidFill>
                            <a:schemeClr val="tx1"/>
                          </a:solidFill>
                          <a:latin typeface="Times New Roman" panose="02020603050405020304" pitchFamily="18" charset="0"/>
                          <a:cs typeface="Times New Roman" panose="02020603050405020304" pitchFamily="18" charset="0"/>
                        </a:rPr>
                        <a:t>,</a:t>
                      </a:r>
                      <a:r>
                        <a:rPr lang="lt-LT" sz="1800" baseline="0" dirty="0">
                          <a:solidFill>
                            <a:schemeClr val="tx1"/>
                          </a:solidFill>
                          <a:latin typeface="Times New Roman" panose="02020603050405020304" pitchFamily="18" charset="0"/>
                          <a:cs typeface="Times New Roman" panose="02020603050405020304" pitchFamily="18" charset="0"/>
                        </a:rPr>
                        <a:t> organizuoja elektronikos atliekų surinkimą </a:t>
                      </a:r>
                      <a:endParaRPr lang="lt-LT" sz="1800" dirty="0">
                        <a:solidFill>
                          <a:schemeClr val="tx1"/>
                        </a:solidFill>
                        <a:latin typeface="Times New Roman" panose="02020603050405020304" pitchFamily="18" charset="0"/>
                        <a:cs typeface="Times New Roman" panose="02020603050405020304" pitchFamily="18" charset="0"/>
                      </a:endParaRPr>
                    </a:p>
                  </a:txBody>
                  <a:tcPr anchor="ctr">
                    <a:gradFill flip="none" rotWithShape="1">
                      <a:gsLst>
                        <a:gs pos="0">
                          <a:schemeClr val="accent3">
                            <a:lumMod val="67000"/>
                          </a:schemeClr>
                        </a:gs>
                        <a:gs pos="0">
                          <a:schemeClr val="accent3">
                            <a:lumMod val="97000"/>
                            <a:lumOff val="3000"/>
                          </a:schemeClr>
                        </a:gs>
                        <a:gs pos="59000">
                          <a:schemeClr val="accent3">
                            <a:lumMod val="60000"/>
                            <a:lumOff val="40000"/>
                          </a:schemeClr>
                        </a:gs>
                      </a:gsLst>
                      <a:lin ang="16200000" scaled="1"/>
                      <a:tileRect/>
                    </a:gradFill>
                  </a:tcPr>
                </a:tc>
                <a:tc hMerge="1">
                  <a:txBody>
                    <a:bodyPr/>
                    <a:lstStyle/>
                    <a:p>
                      <a:endParaRPr lang="lt-LT" dirty="0"/>
                    </a:p>
                  </a:txBody>
                  <a:tcPr/>
                </a:tc>
                <a:extLst>
                  <a:ext uri="{0D108BD9-81ED-4DB2-BD59-A6C34878D82A}">
                    <a16:rowId xmlns:a16="http://schemas.microsoft.com/office/drawing/2014/main" xmlns="" val="2498907771"/>
                  </a:ext>
                </a:extLst>
              </a:tr>
              <a:tr h="825348">
                <a:tc>
                  <a:txBody>
                    <a:bodyPr/>
                    <a:lstStyle/>
                    <a:p>
                      <a:pPr algn="ctr" fontAlgn="ctr"/>
                      <a:r>
                        <a:rPr lang="lt-LT" sz="1600" b="1" i="0" u="none" strike="noStrike" dirty="0">
                          <a:solidFill>
                            <a:srgbClr val="000000"/>
                          </a:solidFill>
                          <a:effectLst/>
                          <a:latin typeface="Times New Roman" panose="02020603050405020304" pitchFamily="18" charset="0"/>
                          <a:cs typeface="Times New Roman" panose="02020603050405020304" pitchFamily="18" charset="0"/>
                        </a:rPr>
                        <a:t>EGIO</a:t>
                      </a:r>
                      <a:r>
                        <a:rPr lang="lt-LT" sz="1600" b="1" i="0" u="none" strike="noStrike" baseline="0" dirty="0">
                          <a:solidFill>
                            <a:srgbClr val="000000"/>
                          </a:solidFill>
                          <a:effectLst/>
                          <a:latin typeface="Times New Roman" panose="02020603050405020304" pitchFamily="18" charset="0"/>
                          <a:cs typeface="Times New Roman" panose="02020603050405020304" pitchFamily="18" charset="0"/>
                        </a:rPr>
                        <a:t> įsteigtos EEĮ atliekų priėmimo vietos</a:t>
                      </a:r>
                      <a:endParaRPr lang="lt-LT"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pPr algn="ctr"/>
                      <a:r>
                        <a:rPr lang="lt-LT" b="1" dirty="0">
                          <a:latin typeface="Times New Roman" panose="02020603050405020304" pitchFamily="18" charset="0"/>
                          <a:cs typeface="Times New Roman" panose="02020603050405020304" pitchFamily="18" charset="0"/>
                        </a:rPr>
                        <a:t>115</a:t>
                      </a:r>
                    </a:p>
                  </a:txBody>
                  <a:tcPr anchor="ctr">
                    <a:solidFill>
                      <a:schemeClr val="accent3">
                        <a:lumMod val="40000"/>
                        <a:lumOff val="60000"/>
                      </a:schemeClr>
                    </a:solidFill>
                  </a:tcPr>
                </a:tc>
                <a:extLst>
                  <a:ext uri="{0D108BD9-81ED-4DB2-BD59-A6C34878D82A}">
                    <a16:rowId xmlns:a16="http://schemas.microsoft.com/office/drawing/2014/main" xmlns="" val="1549197987"/>
                  </a:ext>
                </a:extLst>
              </a:tr>
              <a:tr h="865130">
                <a:tc>
                  <a:txBody>
                    <a:bodyPr/>
                    <a:lstStyle/>
                    <a:p>
                      <a:pPr algn="ctr" fontAlgn="ctr"/>
                      <a:r>
                        <a:rPr lang="lt-LT" sz="1600" b="1" i="0" u="none" strike="noStrike" dirty="0">
                          <a:solidFill>
                            <a:srgbClr val="000000"/>
                          </a:solidFill>
                          <a:effectLst/>
                          <a:latin typeface="Times New Roman" panose="02020603050405020304" pitchFamily="18" charset="0"/>
                          <a:cs typeface="Times New Roman" panose="02020603050405020304" pitchFamily="18" charset="0"/>
                        </a:rPr>
                        <a:t>Elektronikos platinimo vietos</a:t>
                      </a:r>
                    </a:p>
                  </a:txBody>
                  <a:tcPr marL="9525" marR="9525" marT="9525" marB="0" anchor="ctr"/>
                </a:tc>
                <a:tc>
                  <a:txBody>
                    <a:bodyPr/>
                    <a:lstStyle/>
                    <a:p>
                      <a:pPr algn="ctr"/>
                      <a:r>
                        <a:rPr lang="lt-LT" b="1" dirty="0">
                          <a:latin typeface="Times New Roman" panose="02020603050405020304" pitchFamily="18" charset="0"/>
                          <a:cs typeface="Times New Roman" panose="02020603050405020304" pitchFamily="18" charset="0"/>
                        </a:rPr>
                        <a:t>983</a:t>
                      </a:r>
                    </a:p>
                  </a:txBody>
                  <a:tcPr anchor="ctr"/>
                </a:tc>
                <a:extLst>
                  <a:ext uri="{0D108BD9-81ED-4DB2-BD59-A6C34878D82A}">
                    <a16:rowId xmlns:a16="http://schemas.microsoft.com/office/drawing/2014/main" xmlns="" val="3405204721"/>
                  </a:ext>
                </a:extLst>
              </a:tr>
              <a:tr h="825348">
                <a:tc>
                  <a:txBody>
                    <a:bodyPr/>
                    <a:lstStyle/>
                    <a:p>
                      <a:pPr algn="ctr" fontAlgn="ctr"/>
                      <a:r>
                        <a:rPr lang="lt-LT" sz="1600" b="1" i="0" u="none" strike="noStrike" dirty="0">
                          <a:solidFill>
                            <a:srgbClr val="000000"/>
                          </a:solidFill>
                          <a:effectLst/>
                          <a:latin typeface="Times New Roman" panose="02020603050405020304" pitchFamily="18" charset="0"/>
                          <a:cs typeface="Times New Roman" panose="02020603050405020304" pitchFamily="18" charset="0"/>
                        </a:rPr>
                        <a:t>Regioninių atliekų tvarkymo centrų aikštelės</a:t>
                      </a:r>
                    </a:p>
                  </a:txBody>
                  <a:tcPr marL="9525" marR="9525" marT="9525" marB="0" anchor="ctr">
                    <a:solidFill>
                      <a:schemeClr val="accent3">
                        <a:lumMod val="40000"/>
                        <a:lumOff val="60000"/>
                      </a:schemeClr>
                    </a:solidFill>
                  </a:tcPr>
                </a:tc>
                <a:tc>
                  <a:txBody>
                    <a:bodyPr/>
                    <a:lstStyle/>
                    <a:p>
                      <a:pPr algn="ctr"/>
                      <a:r>
                        <a:rPr lang="lt-LT" b="1" dirty="0">
                          <a:latin typeface="Times New Roman" panose="02020603050405020304" pitchFamily="18" charset="0"/>
                          <a:cs typeface="Times New Roman" panose="02020603050405020304" pitchFamily="18" charset="0"/>
                        </a:rPr>
                        <a:t>84</a:t>
                      </a:r>
                    </a:p>
                  </a:txBody>
                  <a:tcPr anchor="ctr">
                    <a:solidFill>
                      <a:schemeClr val="accent3">
                        <a:lumMod val="40000"/>
                        <a:lumOff val="60000"/>
                      </a:schemeClr>
                    </a:solidFill>
                  </a:tcPr>
                </a:tc>
                <a:extLst>
                  <a:ext uri="{0D108BD9-81ED-4DB2-BD59-A6C34878D82A}">
                    <a16:rowId xmlns:a16="http://schemas.microsoft.com/office/drawing/2014/main" xmlns="" val="1383062557"/>
                  </a:ext>
                </a:extLst>
              </a:tr>
              <a:tr h="825348">
                <a:tc>
                  <a:txBody>
                    <a:bodyPr/>
                    <a:lstStyle/>
                    <a:p>
                      <a:pPr algn="ctr" fontAlgn="ctr"/>
                      <a:r>
                        <a:rPr lang="pt-BR" sz="1600" b="1" i="0" u="none" strike="noStrike" dirty="0">
                          <a:solidFill>
                            <a:srgbClr val="000000"/>
                          </a:solidFill>
                          <a:effectLst/>
                          <a:latin typeface="Times New Roman" panose="02020603050405020304" pitchFamily="18" charset="0"/>
                          <a:cs typeface="Times New Roman" panose="02020603050405020304" pitchFamily="18" charset="0"/>
                        </a:rPr>
                        <a:t>Mokyklos ir kitos švietimo įstaigos</a:t>
                      </a:r>
                    </a:p>
                  </a:txBody>
                  <a:tcPr marL="9525" marR="9525" marT="9525" marB="0" anchor="ctr"/>
                </a:tc>
                <a:tc>
                  <a:txBody>
                    <a:bodyPr/>
                    <a:lstStyle/>
                    <a:p>
                      <a:pPr algn="ctr"/>
                      <a:r>
                        <a:rPr lang="lt-LT" b="1" dirty="0">
                          <a:latin typeface="Times New Roman" panose="02020603050405020304" pitchFamily="18" charset="0"/>
                          <a:cs typeface="Times New Roman" panose="02020603050405020304" pitchFamily="18" charset="0"/>
                        </a:rPr>
                        <a:t>2200</a:t>
                      </a:r>
                    </a:p>
                  </a:txBody>
                  <a:tcPr anchor="ctr"/>
                </a:tc>
                <a:extLst>
                  <a:ext uri="{0D108BD9-81ED-4DB2-BD59-A6C34878D82A}">
                    <a16:rowId xmlns:a16="http://schemas.microsoft.com/office/drawing/2014/main" xmlns="" val="263303341"/>
                  </a:ext>
                </a:extLst>
              </a:tr>
              <a:tr h="82534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lt-LT" sz="1600" b="1" i="0" u="none" strike="noStrike" dirty="0">
                          <a:solidFill>
                            <a:srgbClr val="000000"/>
                          </a:solidFill>
                          <a:effectLst/>
                          <a:latin typeface="Times New Roman" panose="02020603050405020304" pitchFamily="18" charset="0"/>
                          <a:cs typeface="Times New Roman" panose="02020603050405020304" pitchFamily="18" charset="0"/>
                        </a:rPr>
                        <a:t>Bendruomenės ar kitos</a:t>
                      </a:r>
                      <a:r>
                        <a:rPr lang="lt-LT" sz="1600" b="1" i="0" u="none" strike="noStrike" baseline="0" dirty="0">
                          <a:solidFill>
                            <a:srgbClr val="000000"/>
                          </a:solidFill>
                          <a:effectLst/>
                          <a:latin typeface="Times New Roman" panose="02020603050405020304" pitchFamily="18" charset="0"/>
                          <a:cs typeface="Times New Roman" panose="02020603050405020304" pitchFamily="18" charset="0"/>
                        </a:rPr>
                        <a:t> organizacijos</a:t>
                      </a:r>
                      <a:endParaRPr lang="lt-LT" sz="1600" b="1"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ctr"/>
                      <a:endParaRPr lang="lt-LT"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b="1" dirty="0">
                          <a:latin typeface="Times New Roman" panose="02020603050405020304" pitchFamily="18" charset="0"/>
                          <a:cs typeface="Times New Roman" panose="02020603050405020304" pitchFamily="18" charset="0"/>
                        </a:rPr>
                        <a:t>750</a:t>
                      </a:r>
                    </a:p>
                    <a:p>
                      <a:pPr algn="ctr"/>
                      <a:endParaRPr lang="lt-LT" b="1" dirty="0">
                        <a:latin typeface="Times New Roman" panose="02020603050405020304" pitchFamily="18" charset="0"/>
                        <a:cs typeface="Times New Roman" panose="02020603050405020304" pitchFamily="18" charset="0"/>
                      </a:endParaRPr>
                    </a:p>
                  </a:txBody>
                  <a:tcPr anchor="ctr">
                    <a:solidFill>
                      <a:schemeClr val="accent3">
                        <a:lumMod val="40000"/>
                        <a:lumOff val="60000"/>
                      </a:schemeClr>
                    </a:solidFill>
                  </a:tcPr>
                </a:tc>
                <a:extLst>
                  <a:ext uri="{0D108BD9-81ED-4DB2-BD59-A6C34878D82A}">
                    <a16:rowId xmlns:a16="http://schemas.microsoft.com/office/drawing/2014/main" xmlns="" val="2282861004"/>
                  </a:ext>
                </a:extLst>
              </a:tr>
              <a:tr h="82534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lt-LT" sz="1600" b="1" i="0" u="none" strike="noStrike" dirty="0">
                          <a:solidFill>
                            <a:srgbClr val="000000"/>
                          </a:solidFill>
                          <a:effectLst/>
                          <a:latin typeface="Times New Roman" panose="02020603050405020304" pitchFamily="18" charset="0"/>
                          <a:cs typeface="Times New Roman" panose="02020603050405020304" pitchFamily="18" charset="0"/>
                        </a:rPr>
                        <a:t>Kitos įmonės</a:t>
                      </a:r>
                    </a:p>
                    <a:p>
                      <a:pPr algn="ctr" fontAlgn="ctr"/>
                      <a:endParaRPr lang="lt-LT"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lt-LT" b="1" dirty="0">
                          <a:latin typeface="Times New Roman" panose="02020603050405020304" pitchFamily="18" charset="0"/>
                          <a:cs typeface="Times New Roman" panose="02020603050405020304" pitchFamily="18" charset="0"/>
                        </a:rPr>
                        <a:t>538</a:t>
                      </a:r>
                    </a:p>
                  </a:txBody>
                  <a:tcPr anchor="ctr"/>
                </a:tc>
                <a:extLst>
                  <a:ext uri="{0D108BD9-81ED-4DB2-BD59-A6C34878D82A}">
                    <a16:rowId xmlns:a16="http://schemas.microsoft.com/office/drawing/2014/main" xmlns="" val="3162121809"/>
                  </a:ext>
                </a:extLst>
              </a:tr>
            </a:tbl>
          </a:graphicData>
        </a:graphic>
      </p:graphicFrame>
    </p:spTree>
    <p:extLst>
      <p:ext uri="{BB962C8B-B14F-4D97-AF65-F5344CB8AC3E}">
        <p14:creationId xmlns:p14="http://schemas.microsoft.com/office/powerpoint/2010/main" val="145153502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6000" r="-1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354760"/>
            <a:ext cx="8856984" cy="528651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952" t="35404" r="5310" b="37278"/>
          <a:stretch/>
        </p:blipFill>
        <p:spPr>
          <a:xfrm>
            <a:off x="1835698" y="188640"/>
            <a:ext cx="4811438" cy="1080120"/>
          </a:xfrm>
          <a:prstGeom prst="rect">
            <a:avLst/>
          </a:prstGeom>
        </p:spPr>
      </p:pic>
    </p:spTree>
    <p:extLst>
      <p:ext uri="{BB962C8B-B14F-4D97-AF65-F5344CB8AC3E}">
        <p14:creationId xmlns:p14="http://schemas.microsoft.com/office/powerpoint/2010/main" val="79537792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124744"/>
            <a:ext cx="6865365" cy="50289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059832" y="2781831"/>
            <a:ext cx="3672408" cy="1015663"/>
          </a:xfrm>
          <a:prstGeom prst="rect">
            <a:avLst/>
          </a:prstGeom>
          <a:noFill/>
        </p:spPr>
        <p:txBody>
          <a:bodyPr wrap="square" rtlCol="0">
            <a:spAutoFit/>
          </a:bodyPr>
          <a:lstStyle/>
          <a:p>
            <a:pPr algn="ctr"/>
            <a:r>
              <a:rPr lang="lt-LT" sz="2000" b="1" dirty="0">
                <a:solidFill>
                  <a:srgbClr val="F1FFDF"/>
                </a:solidFill>
                <a:latin typeface="Times New Roman" panose="02020603050405020304" pitchFamily="18" charset="0"/>
                <a:cs typeface="Times New Roman" panose="02020603050405020304" pitchFamily="18" charset="0"/>
              </a:rPr>
              <a:t>Lietuvoje </a:t>
            </a:r>
            <a:r>
              <a:rPr lang="en-US" sz="2000" b="1" dirty="0" err="1">
                <a:solidFill>
                  <a:srgbClr val="F1FFDF"/>
                </a:solidFill>
                <a:latin typeface="Times New Roman" panose="02020603050405020304" pitchFamily="18" charset="0"/>
                <a:cs typeface="Times New Roman" panose="02020603050405020304" pitchFamily="18" charset="0"/>
              </a:rPr>
              <a:t>yra</a:t>
            </a:r>
            <a:r>
              <a:rPr lang="en-US" sz="2000" b="1" dirty="0">
                <a:solidFill>
                  <a:srgbClr val="F1FFDF"/>
                </a:solidFill>
                <a:latin typeface="Times New Roman" panose="02020603050405020304" pitchFamily="18" charset="0"/>
                <a:cs typeface="Times New Roman" panose="02020603050405020304" pitchFamily="18" charset="0"/>
              </a:rPr>
              <a:t> </a:t>
            </a:r>
            <a:r>
              <a:rPr lang="en-US" sz="2000" b="1" dirty="0" err="1">
                <a:solidFill>
                  <a:srgbClr val="F1FFDF"/>
                </a:solidFill>
                <a:latin typeface="Times New Roman" panose="02020603050405020304" pitchFamily="18" charset="0"/>
                <a:cs typeface="Times New Roman" panose="02020603050405020304" pitchFamily="18" charset="0"/>
              </a:rPr>
              <a:t>daugiau</a:t>
            </a:r>
            <a:r>
              <a:rPr lang="en-US" sz="2000" b="1" dirty="0">
                <a:solidFill>
                  <a:srgbClr val="F1FFDF"/>
                </a:solidFill>
                <a:latin typeface="Times New Roman" panose="02020603050405020304" pitchFamily="18" charset="0"/>
                <a:cs typeface="Times New Roman" panose="02020603050405020304" pitchFamily="18" charset="0"/>
              </a:rPr>
              <a:t> </a:t>
            </a:r>
            <a:r>
              <a:rPr lang="en-US" sz="2000" b="1" dirty="0" err="1">
                <a:solidFill>
                  <a:srgbClr val="F1FFDF"/>
                </a:solidFill>
                <a:latin typeface="Times New Roman" panose="02020603050405020304" pitchFamily="18" charset="0"/>
                <a:cs typeface="Times New Roman" panose="02020603050405020304" pitchFamily="18" charset="0"/>
              </a:rPr>
              <a:t>nei</a:t>
            </a:r>
            <a:r>
              <a:rPr lang="en-US" sz="2000" b="1" dirty="0">
                <a:solidFill>
                  <a:srgbClr val="F1FFDF"/>
                </a:solidFill>
                <a:latin typeface="Times New Roman" panose="02020603050405020304" pitchFamily="18" charset="0"/>
                <a:cs typeface="Times New Roman" panose="02020603050405020304" pitchFamily="18" charset="0"/>
              </a:rPr>
              <a:t> 500 </a:t>
            </a:r>
            <a:r>
              <a:rPr lang="lt-LT" sz="2000" b="1" dirty="0">
                <a:solidFill>
                  <a:srgbClr val="F1FFDF"/>
                </a:solidFill>
                <a:latin typeface="Times New Roman" panose="02020603050405020304" pitchFamily="18" charset="0"/>
                <a:cs typeface="Times New Roman" panose="02020603050405020304" pitchFamily="18" charset="0"/>
              </a:rPr>
              <a:t>aktyviai veiklą vykdančių atliekų tvarkytojų.</a:t>
            </a:r>
          </a:p>
        </p:txBody>
      </p:sp>
    </p:spTree>
    <p:extLst>
      <p:ext uri="{BB962C8B-B14F-4D97-AF65-F5344CB8AC3E}">
        <p14:creationId xmlns:p14="http://schemas.microsoft.com/office/powerpoint/2010/main" val="303490188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2000" b="1" dirty="0">
                <a:latin typeface="Times New Roman" panose="02020603050405020304" pitchFamily="18" charset="0"/>
                <a:cs typeface="Times New Roman" panose="02020603050405020304" pitchFamily="18" charset="0"/>
              </a:rPr>
              <a:t>2015 m. importuotojų LR vidaus rinkai patiektas automobiliams skirtų bei pramoninių baterijų ar akumuliatorių kiekis (t)</a:t>
            </a:r>
          </a:p>
        </p:txBody>
      </p:sp>
      <p:sp>
        <p:nvSpPr>
          <p:cNvPr id="3789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rgbClr val="438086"/>
              </a:buClr>
              <a:buSzPct val="80000"/>
              <a:buFont typeface="Wingdings" pitchFamily="2" charset="2"/>
              <a:buNone/>
            </a:pPr>
            <a:fld id="{1B8AE3B3-611D-4574-B1BC-25315FE9676B}" type="slidenum">
              <a:rPr lang="lt-LT" altLang="lt-LT" sz="1200">
                <a:solidFill>
                  <a:srgbClr val="484979"/>
                </a:solidFill>
                <a:latin typeface="Times New Roman" pitchFamily="18" charset="0"/>
              </a:rPr>
              <a:pPr>
                <a:buClr>
                  <a:srgbClr val="438086"/>
                </a:buClr>
                <a:buSzPct val="80000"/>
                <a:buFont typeface="Wingdings" pitchFamily="2" charset="2"/>
                <a:buNone/>
              </a:pPr>
              <a:t>3</a:t>
            </a:fld>
            <a:endParaRPr lang="lt-LT" altLang="lt-LT" sz="1200">
              <a:solidFill>
                <a:srgbClr val="484979"/>
              </a:solidFill>
              <a:latin typeface="Times New Roman" pitchFamily="18" charset="0"/>
            </a:endParaRPr>
          </a:p>
        </p:txBody>
      </p:sp>
      <p:graphicFrame>
        <p:nvGraphicFramePr>
          <p:cNvPr id="5" name="Chart 4"/>
          <p:cNvGraphicFramePr/>
          <p:nvPr>
            <p:extLst/>
          </p:nvPr>
        </p:nvGraphicFramePr>
        <p:xfrm>
          <a:off x="755576" y="1397000"/>
          <a:ext cx="7344816" cy="48403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83797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lt-LT" sz="2000" b="1" dirty="0">
                <a:latin typeface="Times New Roman" panose="02020603050405020304" pitchFamily="18" charset="0"/>
                <a:cs typeface="Times New Roman" panose="02020603050405020304" pitchFamily="18" charset="0"/>
              </a:rPr>
              <a:t>2014-2016 m. iš RATC aikštelių surinktas elektronikos kiekis (t)</a:t>
            </a:r>
          </a:p>
        </p:txBody>
      </p:sp>
      <p:graphicFrame>
        <p:nvGraphicFramePr>
          <p:cNvPr id="5" name="Chart 4"/>
          <p:cNvGraphicFramePr/>
          <p:nvPr>
            <p:extLst>
              <p:ext uri="{D42A27DB-BD31-4B8C-83A1-F6EECF244321}">
                <p14:modId xmlns:p14="http://schemas.microsoft.com/office/powerpoint/2010/main" val="2830813634"/>
              </p:ext>
            </p:extLst>
          </p:nvPr>
        </p:nvGraphicFramePr>
        <p:xfrm>
          <a:off x="251520" y="1124744"/>
          <a:ext cx="8568952" cy="5616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103338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l="-16000" r="-16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4293032"/>
            <a:ext cx="9144000" cy="1438090"/>
            <a:chOff x="-58632" y="5024453"/>
            <a:chExt cx="9144000" cy="1492328"/>
          </a:xfrm>
          <a:solidFill>
            <a:schemeClr val="bg2">
              <a:lumMod val="90000"/>
              <a:alpha val="0"/>
            </a:schemeClr>
          </a:solidFill>
        </p:grpSpPr>
        <p:sp>
          <p:nvSpPr>
            <p:cNvPr id="2" name="Rectangle 1"/>
            <p:cNvSpPr/>
            <p:nvPr/>
          </p:nvSpPr>
          <p:spPr>
            <a:xfrm>
              <a:off x="-58632" y="5024453"/>
              <a:ext cx="9144000" cy="149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D:\Logo, foto\Logotipai\EGIO\EGIO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031" y="5181409"/>
              <a:ext cx="3888337" cy="1101969"/>
            </a:xfrm>
            <a:prstGeom prst="rect">
              <a:avLst/>
            </a:prstGeom>
            <a:grpFill/>
            <a:ln>
              <a:noFill/>
            </a:ln>
            <a:effectLst>
              <a:outerShdw blurRad="50800" dist="38100" dir="2700000" algn="tl" rotWithShape="0">
                <a:prstClr val="black">
                  <a:alpha val="40000"/>
                </a:prstClr>
              </a:outerShdw>
            </a:effectLst>
            <a:extLst/>
          </p:spPr>
        </p:pic>
        <p:pic>
          <p:nvPicPr>
            <p:cNvPr id="1029" name="Picture 5" descr="D:\Logo, foto\Logotipai\GIA\GI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22" y="5343030"/>
              <a:ext cx="3210531" cy="877736"/>
            </a:xfrm>
            <a:prstGeom prst="rect">
              <a:avLst/>
            </a:prstGeom>
            <a:grpFill/>
            <a:ln>
              <a:noFill/>
            </a:ln>
            <a:effectLst>
              <a:outerShdw blurRad="50800" dist="38100" dir="2700000" algn="tl" rotWithShape="0">
                <a:prstClr val="black">
                  <a:alpha val="40000"/>
                </a:prstClr>
              </a:outerShdw>
            </a:effectLst>
            <a:extLst/>
          </p:spPr>
        </p:pic>
      </p:grpSp>
      <p:sp>
        <p:nvSpPr>
          <p:cNvPr id="11" name="Rectangle 10"/>
          <p:cNvSpPr/>
          <p:nvPr/>
        </p:nvSpPr>
        <p:spPr>
          <a:xfrm>
            <a:off x="0" y="5805336"/>
            <a:ext cx="9144000" cy="1052664"/>
          </a:xfrm>
          <a:prstGeom prst="rect">
            <a:avLst/>
          </a:prstGeom>
          <a:blipFill>
            <a:blip r:embed="rId5">
              <a:alphaModFix amt="44000"/>
            </a:blip>
            <a:tile tx="0" ty="0" sx="100000" sy="100000" flip="none" algn="tl"/>
          </a:blip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578664" y="5777453"/>
            <a:ext cx="2011198" cy="461665"/>
          </a:xfrm>
          <a:prstGeom prst="rect">
            <a:avLst/>
          </a:prstGeom>
          <a:noFill/>
        </p:spPr>
        <p:txBody>
          <a:bodyPr wrap="square" rtlCol="0">
            <a:spAutoFit/>
          </a:bodyPr>
          <a:lstStyle/>
          <a:p>
            <a:r>
              <a:rPr lang="lt-LT" sz="2400" dirty="0">
                <a:effectLst>
                  <a:outerShdw blurRad="38100" dist="38100" dir="2700000" algn="tl">
                    <a:srgbClr val="000000">
                      <a:alpha val="43137"/>
                    </a:srgbClr>
                  </a:outerShdw>
                </a:effectLst>
              </a:rPr>
              <a:t>Atliekas renka</a:t>
            </a:r>
            <a:endParaRPr lang="en-US" sz="2400" dirty="0">
              <a:effectLst>
                <a:outerShdw blurRad="38100" dist="38100" dir="2700000" algn="tl">
                  <a:srgbClr val="000000">
                    <a:alpha val="43137"/>
                  </a:srgbClr>
                </a:outerShdw>
              </a:effectLst>
            </a:endParaRPr>
          </a:p>
        </p:txBody>
      </p:sp>
      <p:pic>
        <p:nvPicPr>
          <p:cNvPr id="1027" name="Picture 3" descr="D:\Logo, foto\Logotipai\ATC\ATC logo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006" y="6346398"/>
            <a:ext cx="1407738" cy="3515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32527" y="3861053"/>
            <a:ext cx="1944216" cy="461665"/>
          </a:xfrm>
          <a:prstGeom prst="rect">
            <a:avLst/>
          </a:prstGeom>
          <a:noFill/>
        </p:spPr>
        <p:txBody>
          <a:bodyPr wrap="square" rtlCol="0">
            <a:spAutoFit/>
          </a:bodyPr>
          <a:lstStyle/>
          <a:p>
            <a:r>
              <a:rPr lang="lt-LT" sz="2400" dirty="0">
                <a:effectLst>
                  <a:outerShdw blurRad="38100" dist="38100" dir="2700000" algn="tl">
                    <a:srgbClr val="000000">
                      <a:alpha val="43137"/>
                    </a:srgbClr>
                  </a:outerShdw>
                </a:effectLst>
              </a:rPr>
              <a:t>Organizatoriai</a:t>
            </a:r>
          </a:p>
        </p:txBody>
      </p:sp>
      <p:pic>
        <p:nvPicPr>
          <p:cNvPr id="1032" name="Picture 8" descr="C:\Users\Computer\Desktop\Picture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127" y="1402216"/>
            <a:ext cx="8022272" cy="18381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D:\Logo, foto\Logotipai\Partneriu\metaloidas 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6336149"/>
            <a:ext cx="1872208" cy="3341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2" descr="D:\Logo, foto\Logotipai\ENTPTA\entp tinklas logo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5542" y="6239118"/>
            <a:ext cx="1708691" cy="4588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3" descr="C:\Users\Computer\Desktop\20140911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93910" y="6265947"/>
            <a:ext cx="1379393" cy="48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9935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0887" y="1924051"/>
            <a:ext cx="3722915" cy="3766457"/>
          </a:xfrm>
        </p:spPr>
        <p:txBody>
          <a:bodyPr>
            <a:noAutofit/>
          </a:bodyPr>
          <a:lstStyle/>
          <a:p>
            <a:r>
              <a:rPr lang="lt-LT" sz="1800" dirty="0"/>
              <a:t/>
            </a:r>
            <a:br>
              <a:rPr lang="lt-LT" sz="1800" dirty="0"/>
            </a:br>
            <a:endParaRPr lang="lt-LT" sz="18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35796" y="1231011"/>
            <a:ext cx="3888432" cy="5480071"/>
          </a:xfrm>
        </p:spPr>
      </p:pic>
      <p:pic>
        <p:nvPicPr>
          <p:cNvPr id="5" name="Picture 4"/>
          <p:cNvPicPr>
            <a:picLocks noChangeAspect="1"/>
          </p:cNvPicPr>
          <p:nvPr/>
        </p:nvPicPr>
        <p:blipFill>
          <a:blip r:embed="rId4"/>
          <a:stretch>
            <a:fillRect/>
          </a:stretch>
        </p:blipFill>
        <p:spPr>
          <a:xfrm>
            <a:off x="2338890" y="66522"/>
            <a:ext cx="4682244" cy="1012908"/>
          </a:xfrm>
          <a:prstGeom prst="rect">
            <a:avLst/>
          </a:prstGeom>
        </p:spPr>
      </p:pic>
    </p:spTree>
    <p:extLst>
      <p:ext uri="{BB962C8B-B14F-4D97-AF65-F5344CB8AC3E}">
        <p14:creationId xmlns:p14="http://schemas.microsoft.com/office/powerpoint/2010/main" val="134898734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16000" r="-1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1640" y="116633"/>
            <a:ext cx="6096528" cy="1926503"/>
          </a:xfrm>
          <a:prstGeom prst="rect">
            <a:avLst/>
          </a:prstGeom>
          <a:effectLst>
            <a:glow>
              <a:schemeClr val="accent1"/>
            </a:glow>
            <a:softEdge rad="0"/>
          </a:effectLst>
          <a:scene3d>
            <a:camera prst="orthographicFront"/>
            <a:lightRig rig="threePt" dir="t"/>
          </a:scene3d>
          <a:sp3d>
            <a:bevelT prst="relaxedInset"/>
          </a:sp3d>
        </p:spPr>
      </p:pic>
      <p:pic>
        <p:nvPicPr>
          <p:cNvPr id="5" name="Picture 4"/>
          <p:cNvPicPr>
            <a:picLocks noChangeAspect="1"/>
          </p:cNvPicPr>
          <p:nvPr/>
        </p:nvPicPr>
        <p:blipFill>
          <a:blip r:embed="rId4"/>
          <a:stretch>
            <a:fillRect/>
          </a:stretch>
        </p:blipFill>
        <p:spPr>
          <a:xfrm>
            <a:off x="1475658" y="2052624"/>
            <a:ext cx="6192688" cy="4344125"/>
          </a:xfrm>
          <a:prstGeom prst="rect">
            <a:avLst/>
          </a:prstGeom>
        </p:spPr>
      </p:pic>
    </p:spTree>
    <p:extLst>
      <p:ext uri="{BB962C8B-B14F-4D97-AF65-F5344CB8AC3E}">
        <p14:creationId xmlns:p14="http://schemas.microsoft.com/office/powerpoint/2010/main" val="306432011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499" y="1556792"/>
            <a:ext cx="4264362" cy="3168352"/>
          </a:xfrm>
          <a:prstGeom prst="rect">
            <a:avLst/>
          </a:prstGeom>
        </p:spPr>
      </p:pic>
      <p:pic>
        <p:nvPicPr>
          <p:cNvPr id="5" name="Picture 4"/>
          <p:cNvPicPr>
            <a:picLocks noChangeAspect="1"/>
          </p:cNvPicPr>
          <p:nvPr/>
        </p:nvPicPr>
        <p:blipFill>
          <a:blip r:embed="rId3"/>
          <a:stretch>
            <a:fillRect/>
          </a:stretch>
        </p:blipFill>
        <p:spPr>
          <a:xfrm>
            <a:off x="1264695" y="130204"/>
            <a:ext cx="6084335" cy="1426588"/>
          </a:xfrm>
          <a:prstGeom prst="rect">
            <a:avLst/>
          </a:prstGeom>
        </p:spPr>
      </p:pic>
      <p:pic>
        <p:nvPicPr>
          <p:cNvPr id="6" name="Picture 5"/>
          <p:cNvPicPr>
            <a:picLocks noChangeAspect="1"/>
          </p:cNvPicPr>
          <p:nvPr/>
        </p:nvPicPr>
        <p:blipFill>
          <a:blip r:embed="rId4"/>
          <a:stretch>
            <a:fillRect/>
          </a:stretch>
        </p:blipFill>
        <p:spPr>
          <a:xfrm>
            <a:off x="4415546" y="2852939"/>
            <a:ext cx="4622094" cy="3129243"/>
          </a:xfrm>
          <a:prstGeom prst="rect">
            <a:avLst/>
          </a:prstGeom>
        </p:spPr>
      </p:pic>
    </p:spTree>
    <p:extLst>
      <p:ext uri="{BB962C8B-B14F-4D97-AF65-F5344CB8AC3E}">
        <p14:creationId xmlns:p14="http://schemas.microsoft.com/office/powerpoint/2010/main" val="383470363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4524" y="262680"/>
            <a:ext cx="6754953" cy="13168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848" y="1916832"/>
            <a:ext cx="6336196" cy="4224130"/>
          </a:xfrm>
          <a:prstGeom prst="rect">
            <a:avLst/>
          </a:prstGeom>
        </p:spPr>
      </p:pic>
    </p:spTree>
    <p:extLst>
      <p:ext uri="{BB962C8B-B14F-4D97-AF65-F5344CB8AC3E}">
        <p14:creationId xmlns:p14="http://schemas.microsoft.com/office/powerpoint/2010/main" val="54035586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7" y="3"/>
            <a:ext cx="6456224" cy="1396105"/>
          </a:xfrm>
          <a:prstGeom prst="rect">
            <a:avLst/>
          </a:prstGeom>
        </p:spPr>
      </p:pic>
      <p:pic>
        <p:nvPicPr>
          <p:cNvPr id="5" name="Picture 4"/>
          <p:cNvPicPr>
            <a:picLocks noChangeAspect="1"/>
          </p:cNvPicPr>
          <p:nvPr/>
        </p:nvPicPr>
        <p:blipFill>
          <a:blip r:embed="rId3"/>
          <a:stretch>
            <a:fillRect/>
          </a:stretch>
        </p:blipFill>
        <p:spPr>
          <a:xfrm>
            <a:off x="2003313" y="1628800"/>
            <a:ext cx="4968862" cy="4788740"/>
          </a:xfrm>
          <a:prstGeom prst="rect">
            <a:avLst/>
          </a:prstGeom>
        </p:spPr>
      </p:pic>
    </p:spTree>
    <p:extLst>
      <p:ext uri="{BB962C8B-B14F-4D97-AF65-F5344CB8AC3E}">
        <p14:creationId xmlns:p14="http://schemas.microsoft.com/office/powerpoint/2010/main" val="103222689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03649" y="0"/>
            <a:ext cx="5760640" cy="1372803"/>
          </a:xfrm>
          <a:prstGeom prst="rect">
            <a:avLst/>
          </a:prstGeom>
        </p:spPr>
      </p:pic>
      <p:pic>
        <p:nvPicPr>
          <p:cNvPr id="2" name="Picture 1"/>
          <p:cNvPicPr>
            <a:picLocks noChangeAspect="1"/>
          </p:cNvPicPr>
          <p:nvPr/>
        </p:nvPicPr>
        <p:blipFill>
          <a:blip r:embed="rId3"/>
          <a:stretch>
            <a:fillRect/>
          </a:stretch>
        </p:blipFill>
        <p:spPr>
          <a:xfrm>
            <a:off x="1571852" y="1628800"/>
            <a:ext cx="5424231" cy="4474562"/>
          </a:xfrm>
          <a:prstGeom prst="rect">
            <a:avLst/>
          </a:prstGeom>
        </p:spPr>
      </p:pic>
    </p:spTree>
    <p:extLst>
      <p:ext uri="{BB962C8B-B14F-4D97-AF65-F5344CB8AC3E}">
        <p14:creationId xmlns:p14="http://schemas.microsoft.com/office/powerpoint/2010/main" val="190283004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576064"/>
          </a:xfrm>
        </p:spPr>
        <p:txBody>
          <a:bodyPr>
            <a:noAutofit/>
          </a:bodyPr>
          <a:lstStyle/>
          <a:p>
            <a:r>
              <a:rPr lang="lt-LT" sz="3200" dirty="0">
                <a:latin typeface="Times New Roman" panose="02020603050405020304" pitchFamily="18" charset="0"/>
                <a:cs typeface="Times New Roman" panose="02020603050405020304" pitchFamily="18" charset="0"/>
              </a:rPr>
              <a:t>Informacija apie projektą galima rasti internete</a:t>
            </a:r>
            <a:endParaRPr lang="en-US" sz="3200" dirty="0">
              <a:latin typeface="Times New Roman" panose="02020603050405020304" pitchFamily="18" charset="0"/>
              <a:cs typeface="Times New Roman" panose="02020603050405020304" pitchFamily="18" charset="0"/>
            </a:endParaRPr>
          </a:p>
        </p:txBody>
      </p:sp>
      <p:pic>
        <p:nvPicPr>
          <p:cNvPr id="2050" name="Picture 2" descr="C:\Users\Computer\Desktop\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8"/>
            <a:ext cx="7752651" cy="57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71341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179512" y="2057402"/>
            <a:ext cx="8507288" cy="1139825"/>
          </a:xfrm>
        </p:spPr>
        <p:txBody>
          <a:bodyPr/>
          <a:lstStyle/>
          <a:p>
            <a:pPr algn="ctr" eaLnBrk="1" fontAlgn="auto" hangingPunct="1">
              <a:spcAft>
                <a:spcPts val="0"/>
              </a:spcAft>
              <a:defRPr/>
            </a:pPr>
            <a:r>
              <a:rPr lang="lt-LT" sz="4800" b="1" dirty="0">
                <a:effectLst/>
                <a:latin typeface="Times New Roman" pitchFamily="18" charset="0"/>
              </a:rPr>
              <a:t>AČIŪ UŽ DĖMESĮ</a:t>
            </a:r>
            <a:endParaRPr lang="en-GB" sz="4800" b="1" dirty="0">
              <a:effectLst/>
              <a:latin typeface="Times New Roman" pitchFamily="18" charset="0"/>
            </a:endParaRPr>
          </a:p>
        </p:txBody>
      </p:sp>
      <p:sp>
        <p:nvSpPr>
          <p:cNvPr id="624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buClr>
                <a:schemeClr val="accent2"/>
              </a:buClr>
              <a:buSzPct val="80000"/>
              <a:buFont typeface="Wingdings" pitchFamily="2" charset="2"/>
              <a:buNone/>
            </a:pPr>
            <a:fld id="{818C70EB-2F68-4F25-96F1-BC1C32D77634}" type="slidenum">
              <a:rPr lang="lt-LT" altLang="lt-LT" sz="1200">
                <a:solidFill>
                  <a:srgbClr val="484979"/>
                </a:solidFill>
                <a:latin typeface="Times New Roman" pitchFamily="18" charset="0"/>
              </a:rPr>
              <a:pPr>
                <a:buClr>
                  <a:schemeClr val="accent2"/>
                </a:buClr>
                <a:buSzPct val="80000"/>
                <a:buFont typeface="Wingdings" pitchFamily="2" charset="2"/>
                <a:buNone/>
              </a:pPr>
              <a:t>39</a:t>
            </a:fld>
            <a:endParaRPr lang="lt-LT" altLang="lt-LT" sz="1200">
              <a:solidFill>
                <a:srgbClr val="484979"/>
              </a:solidFill>
              <a:latin typeface="Times New Roman" pitchFamily="18" charset="0"/>
            </a:endParaRPr>
          </a:p>
        </p:txBody>
      </p:sp>
      <p:pic>
        <p:nvPicPr>
          <p:cNvPr id="62468" name="Picture 8" descr="D:\desktop\Darbas\Logotipai\G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079879"/>
            <a:ext cx="33623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descr="D:\desktop\Darbas\Logotipai\EGI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1" y="4014792"/>
            <a:ext cx="370205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56923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000" b="1" dirty="0">
                <a:latin typeface="Times New Roman" panose="02020603050405020304" pitchFamily="18" charset="0"/>
                <a:cs typeface="Times New Roman" panose="02020603050405020304" pitchFamily="18" charset="0"/>
              </a:rPr>
              <a:t>2015-2016 m. </a:t>
            </a:r>
            <a:r>
              <a:rPr lang="lt-LT" sz="2000" b="1" dirty="0">
                <a:latin typeface="Times New Roman" panose="02020603050405020304" pitchFamily="18" charset="0"/>
                <a:cs typeface="Times New Roman" panose="02020603050405020304" pitchFamily="18" charset="0"/>
              </a:rPr>
              <a:t>GIA narių patiektas </a:t>
            </a:r>
            <a:r>
              <a:rPr lang="en-GB" sz="2000" b="1" dirty="0">
                <a:latin typeface="Times New Roman" panose="02020603050405020304" pitchFamily="18" charset="0"/>
                <a:cs typeface="Times New Roman" panose="02020603050405020304" pitchFamily="18" charset="0"/>
              </a:rPr>
              <a:t>ne</a:t>
            </a:r>
            <a:r>
              <a:rPr lang="lt-LT" sz="2000" b="1" dirty="0">
                <a:latin typeface="Times New Roman" panose="02020603050405020304" pitchFamily="18" charset="0"/>
                <a:cs typeface="Times New Roman" panose="02020603050405020304" pitchFamily="18" charset="0"/>
              </a:rPr>
              <a:t>šiojamųjų baterijų ir akumuliatorių kiekis (t)</a:t>
            </a:r>
          </a:p>
        </p:txBody>
      </p:sp>
      <p:graphicFrame>
        <p:nvGraphicFramePr>
          <p:cNvPr id="5" name="Chart 4"/>
          <p:cNvGraphicFramePr/>
          <p:nvPr>
            <p:extLst>
              <p:ext uri="{D42A27DB-BD31-4B8C-83A1-F6EECF244321}">
                <p14:modId xmlns:p14="http://schemas.microsoft.com/office/powerpoint/2010/main" val="2205546065"/>
              </p:ext>
            </p:extLst>
          </p:nvPr>
        </p:nvGraphicFramePr>
        <p:xfrm>
          <a:off x="899593" y="1397000"/>
          <a:ext cx="7632848" cy="51283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297828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61256" y="2108211"/>
            <a:ext cx="5439547" cy="3004660"/>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lnSpc>
                <a:spcPct val="107000"/>
              </a:lnSpc>
              <a:spcBef>
                <a:spcPts val="0"/>
              </a:spcBef>
              <a:spcAft>
                <a:spcPts val="800"/>
              </a:spcAft>
            </a:pPr>
            <a:r>
              <a:rPr lang="lt-LT" sz="3200" dirty="0">
                <a:solidFill>
                  <a:srgbClr val="2C3C43">
                    <a:lumMod val="90000"/>
                  </a:srgbClr>
                </a:solidFill>
                <a:latin typeface="Whitney Semibold" pitchFamily="50" charset="0"/>
              </a:rPr>
              <a:t>VISKAS, KĄ REIKIA ŽINOTI ELEKTRONIKOS IR BUITINĖS TECHNIKOS GAMINTOJAMS, IMPORTUOTOJAMS IR PLATINTOJAMS</a:t>
            </a:r>
            <a:endParaRPr lang="en-US" sz="3200" cap="all" dirty="0">
              <a:solidFill>
                <a:prstClr val="black">
                  <a:lumMod val="85000"/>
                </a:prstClr>
              </a:solidFill>
              <a:latin typeface="Whitney Semibold"/>
              <a:ea typeface="Calibri" panose="020F0502020204030204" pitchFamily="34" charset="0"/>
              <a:cs typeface="Times New Roman" panose="02020603050405020304" pitchFamily="18" charset="0"/>
            </a:endParaRPr>
          </a:p>
        </p:txBody>
      </p:sp>
      <p:sp>
        <p:nvSpPr>
          <p:cNvPr id="5" name="TextBox 4"/>
          <p:cNvSpPr txBox="1"/>
          <p:nvPr/>
        </p:nvSpPr>
        <p:spPr>
          <a:xfrm>
            <a:off x="961255" y="5727509"/>
            <a:ext cx="4968552" cy="369332"/>
          </a:xfrm>
          <a:prstGeom prst="rect">
            <a:avLst/>
          </a:prstGeom>
          <a:noFill/>
        </p:spPr>
        <p:txBody>
          <a:bodyPr wrap="square" rtlCol="0">
            <a:spAutoFit/>
          </a:bodyPr>
          <a:lstStyle/>
          <a:p>
            <a:pPr defTabSz="457200"/>
            <a:r>
              <a:rPr lang="lt-LT" dirty="0">
                <a:solidFill>
                  <a:srgbClr val="2C3C43">
                    <a:lumMod val="90000"/>
                  </a:srgbClr>
                </a:solidFill>
                <a:latin typeface="Whitney Book" pitchFamily="50" charset="0"/>
              </a:rPr>
              <a:t>Lektorius Povilas Baltusevičius, 2016</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734492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64487" y="2834559"/>
            <a:ext cx="4752528" cy="18722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lt-LT" sz="2800" dirty="0">
                <a:solidFill>
                  <a:srgbClr val="2C3C43">
                    <a:lumMod val="90000"/>
                  </a:srgbClr>
                </a:solidFill>
                <a:latin typeface="Whitney Book" pitchFamily="50" charset="0"/>
              </a:rPr>
              <a:t>TEISINIS REGLAMENTAVIMAS</a:t>
            </a:r>
            <a:br>
              <a:rPr lang="lt-LT" sz="2800" dirty="0">
                <a:solidFill>
                  <a:srgbClr val="2C3C43">
                    <a:lumMod val="90000"/>
                  </a:srgbClr>
                </a:solidFill>
                <a:latin typeface="Whitney Book" pitchFamily="50" charset="0"/>
              </a:rPr>
            </a:br>
            <a:endParaRPr lang="lt-LT" sz="2800" dirty="0">
              <a:solidFill>
                <a:srgbClr val="2C3C43">
                  <a:lumMod val="90000"/>
                </a:srgbClr>
              </a:solidFill>
              <a:latin typeface="Whitney Book"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4270191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909" r="18182"/>
          <a:stretch/>
        </p:blipFill>
        <p:spPr>
          <a:xfrm>
            <a:off x="4943484" y="1893321"/>
            <a:ext cx="1566173" cy="2114846"/>
          </a:xfrm>
          <a:prstGeom prst="rect">
            <a:avLst/>
          </a:prstGeom>
        </p:spPr>
      </p:pic>
      <p:sp>
        <p:nvSpPr>
          <p:cNvPr id="5" name="Rectangle 4"/>
          <p:cNvSpPr/>
          <p:nvPr/>
        </p:nvSpPr>
        <p:spPr>
          <a:xfrm>
            <a:off x="323528" y="3952508"/>
            <a:ext cx="2016224" cy="400110"/>
          </a:xfrm>
          <a:prstGeom prst="rect">
            <a:avLst/>
          </a:prstGeom>
        </p:spPr>
        <p:txBody>
          <a:bodyPr wrap="square">
            <a:spAutoFit/>
          </a:bodyPr>
          <a:lstStyle/>
          <a:p>
            <a:pPr algn="ctr" defTabSz="457200"/>
            <a:r>
              <a:rPr lang="lt-LT" sz="2000" dirty="0">
                <a:solidFill>
                  <a:srgbClr val="2C3C43">
                    <a:lumMod val="90000"/>
                  </a:srgbClr>
                </a:solidFill>
                <a:latin typeface="Whitney Medium" pitchFamily="50" charset="0"/>
              </a:rPr>
              <a:t>GAMINTOJAS</a:t>
            </a:r>
          </a:p>
        </p:txBody>
      </p:sp>
      <p:sp>
        <p:nvSpPr>
          <p:cNvPr id="6" name="Rectangle 5"/>
          <p:cNvSpPr/>
          <p:nvPr/>
        </p:nvSpPr>
        <p:spPr>
          <a:xfrm>
            <a:off x="2676162" y="5122963"/>
            <a:ext cx="2039854" cy="1015663"/>
          </a:xfrm>
          <a:prstGeom prst="rect">
            <a:avLst/>
          </a:prstGeom>
        </p:spPr>
        <p:txBody>
          <a:bodyPr wrap="square">
            <a:spAutoFit/>
          </a:bodyPr>
          <a:lstStyle/>
          <a:p>
            <a:pPr algn="ctr" defTabSz="457200"/>
            <a:r>
              <a:rPr lang="lt-LT" sz="2000" dirty="0">
                <a:solidFill>
                  <a:srgbClr val="2C3C43">
                    <a:lumMod val="90000"/>
                  </a:srgbClr>
                </a:solidFill>
                <a:latin typeface="Whitney Medium" pitchFamily="50" charset="0"/>
              </a:rPr>
              <a:t>ELEKTROS IR ELEKTRONINĖ ĮRANGA</a:t>
            </a:r>
            <a:endParaRPr lang="lt-LT" sz="1600" dirty="0">
              <a:solidFill>
                <a:srgbClr val="2C3C43">
                  <a:lumMod val="90000"/>
                </a:srgbClr>
              </a:solidFill>
              <a:latin typeface="Whitney Medium" pitchFamily="50" charset="0"/>
            </a:endParaRPr>
          </a:p>
        </p:txBody>
      </p:sp>
      <p:sp>
        <p:nvSpPr>
          <p:cNvPr id="7" name="TextBox 6"/>
          <p:cNvSpPr txBox="1"/>
          <p:nvPr/>
        </p:nvSpPr>
        <p:spPr>
          <a:xfrm>
            <a:off x="2411760" y="2368687"/>
            <a:ext cx="2376264" cy="400110"/>
          </a:xfrm>
          <a:prstGeom prst="rect">
            <a:avLst/>
          </a:prstGeom>
          <a:noFill/>
        </p:spPr>
        <p:txBody>
          <a:bodyPr wrap="square" rtlCol="0">
            <a:spAutoFit/>
          </a:bodyPr>
          <a:lstStyle/>
          <a:p>
            <a:pPr algn="ctr" defTabSz="457200"/>
            <a:r>
              <a:rPr lang="lt-LT" sz="2000" dirty="0">
                <a:solidFill>
                  <a:srgbClr val="2C3C43">
                    <a:lumMod val="90000"/>
                  </a:srgbClr>
                </a:solidFill>
                <a:latin typeface="Whitney Medium" pitchFamily="50" charset="0"/>
              </a:rPr>
              <a:t>IMPORTUOTOJAS</a:t>
            </a:r>
          </a:p>
        </p:txBody>
      </p:sp>
      <p:sp>
        <p:nvSpPr>
          <p:cNvPr id="8" name="TextBox 7"/>
          <p:cNvSpPr txBox="1"/>
          <p:nvPr/>
        </p:nvSpPr>
        <p:spPr>
          <a:xfrm>
            <a:off x="4856874" y="4307355"/>
            <a:ext cx="2019382" cy="1631216"/>
          </a:xfrm>
          <a:prstGeom prst="rect">
            <a:avLst/>
          </a:prstGeom>
          <a:noFill/>
        </p:spPr>
        <p:txBody>
          <a:bodyPr wrap="square" rtlCol="0">
            <a:spAutoFit/>
          </a:bodyPr>
          <a:lstStyle/>
          <a:p>
            <a:pPr algn="ctr" defTabSz="457200"/>
            <a:r>
              <a:rPr lang="lt-LT" sz="2000" dirty="0">
                <a:solidFill>
                  <a:srgbClr val="2C3C43">
                    <a:lumMod val="90000"/>
                  </a:srgbClr>
                </a:solidFill>
                <a:latin typeface="Whitney Medium" pitchFamily="50" charset="0"/>
              </a:rPr>
              <a:t>TIEKIMAS LIETUVOS RESPUBLIKOS VIDAUS RINKAI</a:t>
            </a:r>
            <a:endParaRPr lang="lt-LT" sz="1600" dirty="0">
              <a:solidFill>
                <a:srgbClr val="2C3C43">
                  <a:lumMod val="90000"/>
                </a:srgbClr>
              </a:solidFill>
              <a:latin typeface="Whitney Medium" pitchFamily="50"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2407" r="15628"/>
          <a:stretch/>
        </p:blipFill>
        <p:spPr>
          <a:xfrm>
            <a:off x="323528" y="1628800"/>
            <a:ext cx="1566173" cy="2120366"/>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9267" r="13564"/>
          <a:stretch/>
        </p:blipFill>
        <p:spPr>
          <a:xfrm>
            <a:off x="2824213" y="248321"/>
            <a:ext cx="1552814" cy="2120366"/>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681" t="485" r="-56477" b="-485"/>
          <a:stretch/>
        </p:blipFill>
        <p:spPr>
          <a:xfrm>
            <a:off x="2824213" y="2897445"/>
            <a:ext cx="2427152" cy="211012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848127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74815" y="2790968"/>
            <a:ext cx="5940660" cy="11521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lt-LT" sz="2800" dirty="0">
                <a:solidFill>
                  <a:srgbClr val="2C3C43">
                    <a:lumMod val="90000"/>
                  </a:srgbClr>
                </a:solidFill>
                <a:latin typeface="Whitney Semibold" pitchFamily="50" charset="0"/>
              </a:rPr>
              <a:t>GAMINIŲ</a:t>
            </a:r>
            <a:r>
              <a:rPr lang="en-US" sz="2800" dirty="0">
                <a:solidFill>
                  <a:srgbClr val="2C3C43">
                    <a:lumMod val="90000"/>
                  </a:srgbClr>
                </a:solidFill>
                <a:latin typeface="Whitney Semibold" pitchFamily="50" charset="0"/>
              </a:rPr>
              <a:t> </a:t>
            </a:r>
            <a:r>
              <a:rPr lang="lt-LT" sz="2800" dirty="0">
                <a:solidFill>
                  <a:srgbClr val="2C3C43">
                    <a:lumMod val="90000"/>
                  </a:srgbClr>
                </a:solidFill>
                <a:latin typeface="Whitney Book" pitchFamily="50" charset="0"/>
              </a:rPr>
              <a:t>GAMINTOJŲ IR</a:t>
            </a:r>
            <a:r>
              <a:rPr lang="en-US" sz="2800" dirty="0">
                <a:solidFill>
                  <a:srgbClr val="2C3C43">
                    <a:lumMod val="90000"/>
                  </a:srgbClr>
                </a:solidFill>
                <a:latin typeface="Whitney Book" pitchFamily="50" charset="0"/>
              </a:rPr>
              <a:t> </a:t>
            </a:r>
            <a:r>
              <a:rPr lang="lt-LT" sz="2800" dirty="0">
                <a:solidFill>
                  <a:srgbClr val="2C3C43">
                    <a:lumMod val="90000"/>
                  </a:srgbClr>
                </a:solidFill>
                <a:latin typeface="Whitney Book" pitchFamily="50" charset="0"/>
              </a:rPr>
              <a:t>IMPORTUOTOJŲ TEISĖS IR PAREIGOS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634946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59784" y="908720"/>
            <a:ext cx="5292588" cy="360040"/>
          </a:xfrm>
        </p:spPr>
        <p:txBody>
          <a:bodyPr>
            <a:noAutofit/>
          </a:bodyPr>
          <a:lstStyle/>
          <a:p>
            <a:pPr marL="411480" algn="just"/>
            <a:r>
              <a:rPr lang="lt-LT" sz="2000" dirty="0">
                <a:solidFill>
                  <a:schemeClr val="tx2">
                    <a:lumMod val="90000"/>
                  </a:schemeClr>
                </a:solidFill>
                <a:latin typeface="Whitney Book" pitchFamily="50" charset="0"/>
              </a:rPr>
              <a:t> Registruotis aplinkos ministro nustatyta tvarka;</a:t>
            </a:r>
            <a:endParaRPr lang="lt-LT" sz="2000" dirty="0">
              <a:solidFill>
                <a:schemeClr val="tx2">
                  <a:lumMod val="90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80" b="4165"/>
          <a:stretch/>
        </p:blipFill>
        <p:spPr>
          <a:xfrm>
            <a:off x="1089642" y="1739617"/>
            <a:ext cx="5287649" cy="43033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313763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9103" y="1985966"/>
            <a:ext cx="5302124" cy="3457466"/>
          </a:xfrm>
        </p:spPr>
        <p:txBody>
          <a:bodyPr>
            <a:noAutofit/>
          </a:bodyPr>
          <a:lstStyle/>
          <a:p>
            <a:pPr marL="411480" algn="just"/>
            <a:r>
              <a:rPr lang="lt-LT" sz="2000" dirty="0">
                <a:solidFill>
                  <a:schemeClr val="tx2">
                    <a:lumMod val="90000"/>
                  </a:schemeClr>
                </a:solidFill>
                <a:latin typeface="Whitney Book" pitchFamily="50" charset="0"/>
              </a:rPr>
              <a:t>Vesti gaminių tiekimo rinkai apskaitas ir teikti ataskaitas;</a:t>
            </a:r>
          </a:p>
          <a:p>
            <a:pPr marL="411480" algn="just"/>
            <a:r>
              <a:rPr lang="lt-LT" sz="2000" dirty="0">
                <a:solidFill>
                  <a:schemeClr val="tx2">
                    <a:lumMod val="90000"/>
                  </a:schemeClr>
                </a:solidFill>
                <a:latin typeface="Whitney Book" pitchFamily="50" charset="0"/>
              </a:rPr>
              <a:t>Teikti mokesčių deklaracijas;</a:t>
            </a:r>
          </a:p>
          <a:p>
            <a:pPr marL="411480" algn="just"/>
            <a:r>
              <a:rPr lang="lt-LT" sz="2000" dirty="0">
                <a:solidFill>
                  <a:schemeClr val="tx2">
                    <a:lumMod val="90000"/>
                  </a:schemeClr>
                </a:solidFill>
                <a:latin typeface="Whitney Book" pitchFamily="50" charset="0"/>
              </a:rPr>
              <a:t>Šviesti ir informuoti visuomenę;</a:t>
            </a:r>
          </a:p>
          <a:p>
            <a:pPr marL="411480" algn="just"/>
            <a:r>
              <a:rPr lang="lt-LT" sz="2000" dirty="0">
                <a:solidFill>
                  <a:schemeClr val="tx2">
                    <a:lumMod val="90000"/>
                  </a:schemeClr>
                </a:solidFill>
                <a:latin typeface="Whitney Book" pitchFamily="50" charset="0"/>
              </a:rPr>
              <a:t>Vykdyti atliekų tvarkymo užduotis;</a:t>
            </a:r>
          </a:p>
          <a:p>
            <a:pPr marL="411480" algn="just"/>
            <a:r>
              <a:rPr lang="lt-LT" sz="2000" dirty="0">
                <a:solidFill>
                  <a:schemeClr val="tx2">
                    <a:lumMod val="90000"/>
                  </a:schemeClr>
                </a:solidFill>
                <a:latin typeface="Whitney Book" pitchFamily="50" charset="0"/>
              </a:rPr>
              <a:t>Organizuoti ir finansuoti gaminių tvarkymą bei surinkimą.</a:t>
            </a:r>
          </a:p>
          <a:p>
            <a:pPr marL="411480" algn="just"/>
            <a:endParaRPr lang="lt-LT" sz="2000" dirty="0">
              <a:solidFill>
                <a:schemeClr val="tx2">
                  <a:lumMod val="90000"/>
                </a:schemeClr>
              </a:solidFill>
              <a:latin typeface="Whitney Book" pitchFamily="50" charset="0"/>
            </a:endParaRPr>
          </a:p>
          <a:p>
            <a:pPr marL="411480" algn="just"/>
            <a:endParaRPr lang="lt-LT" sz="2000" dirty="0">
              <a:solidFill>
                <a:schemeClr val="tx2">
                  <a:lumMod val="9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70856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404768" y="986781"/>
            <a:ext cx="5238582" cy="432048"/>
          </a:xfrm>
        </p:spPr>
        <p:txBody>
          <a:bodyPr>
            <a:normAutofit/>
          </a:bodyPr>
          <a:lstStyle/>
          <a:p>
            <a:pPr marL="68580" indent="0" algn="just">
              <a:buNone/>
            </a:pPr>
            <a:r>
              <a:rPr lang="lt-LT" sz="2000" dirty="0">
                <a:solidFill>
                  <a:schemeClr val="tx2"/>
                </a:solidFill>
                <a:latin typeface="Whitney Book" pitchFamily="50" charset="0"/>
              </a:rPr>
              <a:t>PAREIGŲ VYKDYMO BŪDAI</a:t>
            </a:r>
          </a:p>
        </p:txBody>
      </p:sp>
      <p:sp>
        <p:nvSpPr>
          <p:cNvPr id="5" name="TextBox 4"/>
          <p:cNvSpPr txBox="1"/>
          <p:nvPr/>
        </p:nvSpPr>
        <p:spPr>
          <a:xfrm>
            <a:off x="649573" y="5159708"/>
            <a:ext cx="2376264" cy="400110"/>
          </a:xfrm>
          <a:prstGeom prst="rect">
            <a:avLst/>
          </a:prstGeom>
          <a:noFill/>
        </p:spPr>
        <p:txBody>
          <a:bodyPr wrap="square" rtlCol="0">
            <a:spAutoFit/>
          </a:bodyPr>
          <a:lstStyle/>
          <a:p>
            <a:pPr marL="68580" algn="ctr" defTabSz="457200"/>
            <a:r>
              <a:rPr lang="lt-LT" sz="2000" dirty="0">
                <a:solidFill>
                  <a:srgbClr val="2C3C43"/>
                </a:solidFill>
                <a:latin typeface="Whitney Semibold" pitchFamily="50" charset="0"/>
              </a:rPr>
              <a:t>INDIVIDUALIAI</a:t>
            </a:r>
            <a:endParaRPr lang="en-US" sz="2000" dirty="0">
              <a:solidFill>
                <a:srgbClr val="2C3C43"/>
              </a:solidFill>
              <a:latin typeface="Whitney Semibold" pitchFamily="50" charset="0"/>
            </a:endParaRPr>
          </a:p>
        </p:txBody>
      </p:sp>
      <p:sp>
        <p:nvSpPr>
          <p:cNvPr id="6" name="TextBox 5"/>
          <p:cNvSpPr txBox="1"/>
          <p:nvPr/>
        </p:nvSpPr>
        <p:spPr>
          <a:xfrm>
            <a:off x="3835927" y="5159708"/>
            <a:ext cx="2376264" cy="400110"/>
          </a:xfrm>
          <a:prstGeom prst="rect">
            <a:avLst/>
          </a:prstGeom>
          <a:noFill/>
        </p:spPr>
        <p:txBody>
          <a:bodyPr wrap="square" rtlCol="0">
            <a:spAutoFit/>
          </a:bodyPr>
          <a:lstStyle/>
          <a:p>
            <a:pPr marL="68580" algn="ctr" defTabSz="457200"/>
            <a:r>
              <a:rPr lang="lt-LT" sz="2000" dirty="0">
                <a:solidFill>
                  <a:srgbClr val="2C3C43"/>
                </a:solidFill>
                <a:latin typeface="Whitney Semibold" pitchFamily="50" charset="0"/>
              </a:rPr>
              <a:t>KOLEKTYVIAI </a:t>
            </a:r>
          </a:p>
        </p:txBody>
      </p:sp>
      <p:pic>
        <p:nvPicPr>
          <p:cNvPr id="7" name="Picture 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02989" y="1892087"/>
            <a:ext cx="4735458" cy="306089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44582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2791" y="1902729"/>
            <a:ext cx="4806534" cy="666849"/>
          </a:xfrm>
          <a:prstGeom prst="rect">
            <a:avLst/>
          </a:prstGeom>
        </p:spPr>
        <p:txBody>
          <a:bodyPr wrap="square">
            <a:spAutoFit/>
          </a:bodyPr>
          <a:lstStyle/>
          <a:p>
            <a:pPr defTabSz="457200"/>
            <a:r>
              <a:rPr lang="lt-LT" sz="2800" baseline="30000" dirty="0">
                <a:solidFill>
                  <a:srgbClr val="2C3C43"/>
                </a:solidFill>
                <a:latin typeface="Whitney Book" pitchFamily="50" charset="0"/>
              </a:rPr>
              <a:t>GAMINTOJŲ IR IMPORTUOTOJŲ REGISTRAVIMAS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 t="4945" r="39118" b="35685"/>
          <a:stretch/>
        </p:blipFill>
        <p:spPr>
          <a:xfrm>
            <a:off x="890480" y="2800660"/>
            <a:ext cx="5727337" cy="41887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100673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1765" y="2781713"/>
            <a:ext cx="4572000" cy="1200329"/>
          </a:xfrm>
          <a:prstGeom prst="rect">
            <a:avLst/>
          </a:prstGeom>
        </p:spPr>
        <p:txBody>
          <a:bodyPr>
            <a:spAutoFit/>
          </a:bodyPr>
          <a:lstStyle/>
          <a:p>
            <a:pPr algn="ctr" defTabSz="457200"/>
            <a:r>
              <a:rPr lang="lt-LT" sz="2400" dirty="0">
                <a:solidFill>
                  <a:srgbClr val="2C3C43">
                    <a:lumMod val="90000"/>
                  </a:srgbClr>
                </a:solidFill>
                <a:latin typeface="Whitney Semibold" pitchFamily="50" charset="0"/>
              </a:rPr>
              <a:t>SPECIALIEJI REIKALAVIMAI </a:t>
            </a:r>
            <a:r>
              <a:rPr lang="lt-LT" sz="2400" dirty="0">
                <a:solidFill>
                  <a:srgbClr val="2C3C43">
                    <a:lumMod val="90000"/>
                  </a:srgbClr>
                </a:solidFill>
                <a:latin typeface="Whitney Book" pitchFamily="50" charset="0"/>
              </a:rPr>
              <a:t>GAMINIŲ APSKAITAI IR ATASKAITOMS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610651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7451" y="2689908"/>
            <a:ext cx="4830417" cy="1631216"/>
          </a:xfrm>
          <a:prstGeom prst="rect">
            <a:avLst/>
          </a:prstGeom>
        </p:spPr>
        <p:txBody>
          <a:bodyPr wrap="square">
            <a:spAutoFit/>
          </a:bodyPr>
          <a:lstStyle/>
          <a:p>
            <a:pPr marL="68580" algn="just" defTabSz="457200"/>
            <a:r>
              <a:rPr lang="lt-LT" sz="2000" dirty="0">
                <a:solidFill>
                  <a:srgbClr val="2C3C43">
                    <a:lumMod val="90000"/>
                  </a:srgbClr>
                </a:solidFill>
                <a:latin typeface="Whitney Book" pitchFamily="50" charset="0"/>
              </a:rPr>
              <a:t>Lietuvos Respublikos vidaus rinkai tiekiamų gaminių apskaita turi būti vykdoma gamintojo ir (ar) importuotojo nustatyta tvarka ne rečiau kaip vieną kartą per tris mėnesius.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71203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323528" y="485292"/>
          <a:ext cx="8502116" cy="5824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16"/>
          <p:cNvSpPr/>
          <p:nvPr/>
        </p:nvSpPr>
        <p:spPr>
          <a:xfrm>
            <a:off x="3059832" y="51953"/>
            <a:ext cx="2952328" cy="2304256"/>
          </a:xfrm>
          <a:prstGeom prst="ellipse">
            <a:avLst/>
          </a:prstGeom>
          <a:solidFill>
            <a:schemeClr val="accent6">
              <a:lumMod val="20000"/>
              <a:lumOff val="80000"/>
            </a:schemeClr>
          </a:solidFill>
          <a:ln cap="rnd" cmpd="sng">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TEISINIS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REGLAMENTAVIMAS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(PAREIGOS)</a:t>
            </a:r>
          </a:p>
        </p:txBody>
      </p:sp>
      <p:sp>
        <p:nvSpPr>
          <p:cNvPr id="22" name="Oval 21"/>
          <p:cNvSpPr/>
          <p:nvPr/>
        </p:nvSpPr>
        <p:spPr>
          <a:xfrm>
            <a:off x="3459757" y="4863993"/>
            <a:ext cx="2229662" cy="1891025"/>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lt-LT" sz="1400" b="1" kern="0" dirty="0">
                <a:solidFill>
                  <a:schemeClr val="tx1"/>
                </a:solidFill>
                <a:latin typeface="Times New Roman" panose="02020603050405020304" pitchFamily="18" charset="0"/>
                <a:cs typeface="Times New Roman" panose="02020603050405020304" pitchFamily="18" charset="0"/>
              </a:rPr>
              <a:t>ATLIEKŲ PRIDAVIMO </a:t>
            </a: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FINANSINĖS SĄLYGOS</a:t>
            </a:r>
          </a:p>
        </p:txBody>
      </p:sp>
      <p:sp>
        <p:nvSpPr>
          <p:cNvPr id="23" name="Oval 22"/>
          <p:cNvSpPr/>
          <p:nvPr/>
        </p:nvSpPr>
        <p:spPr>
          <a:xfrm>
            <a:off x="323529" y="2708919"/>
            <a:ext cx="2232248" cy="2069416"/>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FAKTINĖ SITUACIJA RINKOJE</a:t>
            </a:r>
          </a:p>
        </p:txBody>
      </p:sp>
      <p:sp>
        <p:nvSpPr>
          <p:cNvPr id="24" name="Title 23"/>
          <p:cNvSpPr>
            <a:spLocks noGrp="1"/>
          </p:cNvSpPr>
          <p:nvPr>
            <p:ph type="title"/>
          </p:nvPr>
        </p:nvSpPr>
        <p:spPr>
          <a:xfrm>
            <a:off x="3059833" y="2708919"/>
            <a:ext cx="3096344" cy="1584177"/>
          </a:xfrm>
        </p:spPr>
        <p:txBody>
          <a:bodyPr>
            <a:normAutofit fontScale="90000"/>
          </a:bodyPr>
          <a:lstStyle/>
          <a:p>
            <a:r>
              <a:rPr lang="lt-LT" sz="2400" b="1" dirty="0">
                <a:latin typeface="Times New Roman" panose="02020603050405020304" pitchFamily="18" charset="0"/>
                <a:cs typeface="Times New Roman" panose="02020603050405020304" pitchFamily="18" charset="0"/>
              </a:rPr>
              <a:t>ESAMA SITUACIJA BATERIJŲ IR AKUMULIATORIŲ ATLIEKŲ TVARKYMO SRITYJE</a:t>
            </a:r>
          </a:p>
        </p:txBody>
      </p:sp>
      <p:sp>
        <p:nvSpPr>
          <p:cNvPr id="11" name="Oval 10"/>
          <p:cNvSpPr/>
          <p:nvPr/>
        </p:nvSpPr>
        <p:spPr>
          <a:xfrm>
            <a:off x="6300192" y="2636912"/>
            <a:ext cx="2376264" cy="2206386"/>
          </a:xfrm>
          <a:prstGeom prst="ellipse">
            <a:avLst/>
          </a:prstGeom>
          <a:solidFill>
            <a:schemeClr val="accent6">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1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GAMINTOJŲ IR IMPORTUOTOJŲ FINANSAVIMAS </a:t>
            </a:r>
          </a:p>
        </p:txBody>
      </p:sp>
    </p:spTree>
    <p:extLst>
      <p:ext uri="{BB962C8B-B14F-4D97-AF65-F5344CB8AC3E}">
        <p14:creationId xmlns:p14="http://schemas.microsoft.com/office/powerpoint/2010/main" val="411474729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harpenSoften amount="99000"/>
                    </a14:imgEffect>
                    <a14:imgEffect>
                      <a14:saturation sat="400000"/>
                    </a14:imgEffect>
                    <a14:imgEffect>
                      <a14:brightnessContrast bright="62000" contrast="73000"/>
                    </a14:imgEffect>
                  </a14:imgLayer>
                </a14:imgProps>
              </a:ext>
              <a:ext uri="{28A0092B-C50C-407E-A947-70E740481C1C}">
                <a14:useLocalDpi xmlns:a14="http://schemas.microsoft.com/office/drawing/2010/main" val="0"/>
              </a:ext>
            </a:extLst>
          </a:blip>
          <a:stretch>
            <a:fillRect/>
          </a:stretch>
        </p:blipFill>
        <p:spPr>
          <a:xfrm>
            <a:off x="1125623" y="1584473"/>
            <a:ext cx="5091462" cy="43924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597656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54911" y="2450507"/>
            <a:ext cx="5778642" cy="2016224"/>
          </a:xfrm>
        </p:spPr>
        <p:txBody>
          <a:bodyPr>
            <a:noAutofit/>
          </a:bodyPr>
          <a:lstStyle/>
          <a:p>
            <a:pPr marL="68580" indent="0" algn="just">
              <a:lnSpc>
                <a:spcPct val="100000"/>
              </a:lnSpc>
              <a:buNone/>
            </a:pPr>
            <a:r>
              <a:rPr lang="lt-LT" sz="2000" dirty="0">
                <a:solidFill>
                  <a:schemeClr val="tx2">
                    <a:lumMod val="75000"/>
                  </a:schemeClr>
                </a:solidFill>
                <a:latin typeface="Whitney Book" pitchFamily="50" charset="0"/>
              </a:rPr>
              <a:t>Sąraše nurodoma Lietuvos Respublikos vidaus rinkai tiekiamų gaminių tikslūs pavadinimai, gaminio vieneto svoris. Sąrašas sudaromas kiekvieno ataskaitinio laikotarpio pradžioje. Sąrašą tvirtina gamintojas ir (ar) importuotojas (juridinio asmens vadovas ar fizinis asmuo). Sąrašas papildomas naujais gaminiais ne vėliau kaip per 5 dienas nuo naujo gaminio Lietuvos Respublikos vidaus rinkai tiekimo dienos. </a:t>
            </a:r>
            <a:endParaRPr lang="en-US" sz="2000" dirty="0">
              <a:solidFill>
                <a:schemeClr val="tx2">
                  <a:lumMod val="75000"/>
                </a:schemeClr>
              </a:solidFill>
              <a:latin typeface="Whitney Book"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188869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16961" y="2218473"/>
            <a:ext cx="5724636" cy="3456384"/>
          </a:xfrm>
        </p:spPr>
        <p:txBody>
          <a:bodyPr>
            <a:normAutofit/>
          </a:bodyPr>
          <a:lstStyle/>
          <a:p>
            <a:pPr algn="just">
              <a:spcBef>
                <a:spcPts val="0"/>
              </a:spcBef>
            </a:pPr>
            <a:endParaRPr lang="lt-LT" sz="1600" dirty="0">
              <a:solidFill>
                <a:schemeClr val="tx1">
                  <a:lumMod val="85000"/>
                </a:schemeClr>
              </a:solidFill>
            </a:endParaRPr>
          </a:p>
          <a:p>
            <a:pPr algn="just">
              <a:spcBef>
                <a:spcPts val="0"/>
              </a:spcBef>
            </a:pPr>
            <a:r>
              <a:rPr lang="lt-LT" sz="1600" dirty="0"/>
              <a:t>elektros ir elektroninės įrangos kategorijų sąrašas</a:t>
            </a:r>
            <a:endParaRPr lang="lt-LT" sz="1600" dirty="0">
              <a:solidFill>
                <a:schemeClr val="tx1">
                  <a:lumMod val="85000"/>
                </a:schemeClr>
              </a:solidFill>
            </a:endParaRPr>
          </a:p>
          <a:p>
            <a:pPr algn="just">
              <a:spcBef>
                <a:spcPts val="0"/>
              </a:spcBef>
            </a:pPr>
            <a:endParaRPr lang="lt-LT" sz="1600" dirty="0">
              <a:solidFill>
                <a:schemeClr val="tx1">
                  <a:lumMod val="85000"/>
                </a:schemeClr>
              </a:solidFill>
            </a:endParaRPr>
          </a:p>
          <a:p>
            <a:pPr algn="just">
              <a:spcBef>
                <a:spcPts val="0"/>
              </a:spcBef>
            </a:pPr>
            <a:r>
              <a:rPr lang="lt-LT" sz="1600" dirty="0">
                <a:solidFill>
                  <a:schemeClr val="tx1">
                    <a:lumMod val="85000"/>
                  </a:schemeClr>
                </a:solidFill>
              </a:rPr>
              <a:t>į Lietuvos Respubliką </a:t>
            </a:r>
            <a:r>
              <a:rPr lang="lt-LT" sz="1600" b="1" dirty="0">
                <a:solidFill>
                  <a:schemeClr val="tx1">
                    <a:lumMod val="85000"/>
                  </a:schemeClr>
                </a:solidFill>
              </a:rPr>
              <a:t>importuotos ir (ar) įvežtos ir vidaus rinkai patiektos </a:t>
            </a:r>
            <a:r>
              <a:rPr lang="lt-LT" sz="1600" dirty="0">
                <a:solidFill>
                  <a:schemeClr val="tx1">
                    <a:lumMod val="85000"/>
                  </a:schemeClr>
                </a:solidFill>
              </a:rPr>
              <a:t>buitinės ir ne buitinės elektros ir elektroninės įrangos kiekis tonomis;</a:t>
            </a:r>
            <a:endParaRPr lang="lt-LT" sz="1600" dirty="0">
              <a:solidFill>
                <a:schemeClr val="tx1">
                  <a:lumMod val="85000"/>
                </a:schemeClr>
              </a:solidFill>
              <a:latin typeface="Whitney Book" pitchFamily="50" charset="0"/>
            </a:endParaRPr>
          </a:p>
          <a:p>
            <a:pPr algn="just">
              <a:spcBef>
                <a:spcPts val="0"/>
              </a:spcBef>
            </a:pPr>
            <a:endParaRPr lang="lt-LT" sz="1600" dirty="0">
              <a:solidFill>
                <a:schemeClr val="tx2">
                  <a:lumMod val="90000"/>
                </a:schemeClr>
              </a:solidFill>
              <a:latin typeface="Whitney Book" pitchFamily="50" charset="0"/>
            </a:endParaRPr>
          </a:p>
          <a:p>
            <a:pPr algn="just">
              <a:spcBef>
                <a:spcPts val="0"/>
              </a:spcBef>
            </a:pPr>
            <a:r>
              <a:rPr lang="lt-LT" sz="1600" dirty="0">
                <a:solidFill>
                  <a:schemeClr val="tx1">
                    <a:lumMod val="85000"/>
                  </a:schemeClr>
                </a:solidFill>
              </a:rPr>
              <a:t>Lietuvos Respublikoje </a:t>
            </a:r>
            <a:r>
              <a:rPr lang="lt-LT" sz="1600" b="1" dirty="0">
                <a:solidFill>
                  <a:schemeClr val="tx1">
                    <a:lumMod val="85000"/>
                  </a:schemeClr>
                </a:solidFill>
              </a:rPr>
              <a:t>pagamintos ir vidaus rinkai patiektos </a:t>
            </a:r>
            <a:r>
              <a:rPr lang="lt-LT" sz="1600" dirty="0">
                <a:solidFill>
                  <a:schemeClr val="tx1">
                    <a:lumMod val="85000"/>
                  </a:schemeClr>
                </a:solidFill>
              </a:rPr>
              <a:t>buitinės ir ne buitinės elektros ir elektroninės įrangos kiekis tonomis;</a:t>
            </a:r>
            <a:endParaRPr lang="en-US" sz="1600" dirty="0">
              <a:solidFill>
                <a:schemeClr val="tx1">
                  <a:lumMod val="85000"/>
                </a:schemeClr>
              </a:solidFill>
              <a:latin typeface="Whitney Book"/>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585727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33018" y="2552061"/>
            <a:ext cx="5670630" cy="3456384"/>
          </a:xfrm>
        </p:spPr>
        <p:txBody>
          <a:bodyPr>
            <a:noAutofit/>
          </a:bodyPr>
          <a:lstStyle/>
          <a:p>
            <a:pPr algn="just">
              <a:spcBef>
                <a:spcPts val="0"/>
              </a:spcBef>
            </a:pPr>
            <a:r>
              <a:rPr lang="lt-LT" sz="1600" dirty="0">
                <a:solidFill>
                  <a:schemeClr val="tx1">
                    <a:lumMod val="85000"/>
                  </a:schemeClr>
                </a:solidFill>
              </a:rPr>
              <a:t>iš Lietuvos Respublikos </a:t>
            </a:r>
            <a:r>
              <a:rPr lang="lt-LT" sz="1600" b="1" dirty="0">
                <a:solidFill>
                  <a:schemeClr val="tx1">
                    <a:lumMod val="85000"/>
                  </a:schemeClr>
                </a:solidFill>
              </a:rPr>
              <a:t>eksportuotos ir (ar) išvežtos </a:t>
            </a:r>
            <a:r>
              <a:rPr lang="lt-LT" sz="1600" dirty="0">
                <a:solidFill>
                  <a:schemeClr val="tx1">
                    <a:lumMod val="85000"/>
                  </a:schemeClr>
                </a:solidFill>
              </a:rPr>
              <a:t>buitinės ir ne buitinės elektros ir elektroninės įrangos kiekis tonomis;</a:t>
            </a:r>
          </a:p>
          <a:p>
            <a:pPr marL="0" indent="0" algn="just">
              <a:spcBef>
                <a:spcPts val="0"/>
              </a:spcBef>
              <a:buNone/>
            </a:pPr>
            <a:endParaRPr lang="lt-LT" sz="1600" dirty="0">
              <a:solidFill>
                <a:schemeClr val="tx1">
                  <a:lumMod val="85000"/>
                </a:schemeClr>
              </a:solidFill>
              <a:latin typeface="Whitney Book" pitchFamily="50" charset="0"/>
            </a:endParaRPr>
          </a:p>
          <a:p>
            <a:pPr algn="just">
              <a:spcBef>
                <a:spcPts val="0"/>
              </a:spcBef>
            </a:pPr>
            <a:r>
              <a:rPr lang="lt-LT" sz="1600" dirty="0">
                <a:solidFill>
                  <a:schemeClr val="tx1">
                    <a:lumMod val="85000"/>
                  </a:schemeClr>
                </a:solidFill>
              </a:rPr>
              <a:t>iš viso Lietuvos Respublikos </a:t>
            </a:r>
            <a:r>
              <a:rPr lang="lt-LT" sz="1600" b="1" dirty="0">
                <a:solidFill>
                  <a:schemeClr val="tx1">
                    <a:lumMod val="85000"/>
                  </a:schemeClr>
                </a:solidFill>
              </a:rPr>
              <a:t>vidaus rinkai patiektos </a:t>
            </a:r>
            <a:r>
              <a:rPr lang="lt-LT" sz="1600" dirty="0">
                <a:solidFill>
                  <a:schemeClr val="tx1">
                    <a:lumMod val="85000"/>
                  </a:schemeClr>
                </a:solidFill>
              </a:rPr>
              <a:t>buitinės ir ne buitinės elektros ir elektroninės įrangos kiekis tonomis. </a:t>
            </a:r>
            <a:endParaRPr lang="lt-LT" sz="1600" dirty="0">
              <a:solidFill>
                <a:schemeClr val="tx1">
                  <a:lumMod val="85000"/>
                </a:schemeClr>
              </a:solidFill>
              <a:latin typeface="Whitney Book"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046547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68928" y="1230288"/>
            <a:ext cx="5670630" cy="3888432"/>
          </a:xfrm>
        </p:spPr>
        <p:txBody>
          <a:bodyPr>
            <a:noAutofit/>
          </a:bodyPr>
          <a:lstStyle/>
          <a:p>
            <a:pPr marL="0" indent="0">
              <a:lnSpc>
                <a:spcPct val="100000"/>
              </a:lnSpc>
              <a:spcBef>
                <a:spcPts val="600"/>
              </a:spcBef>
              <a:buNone/>
            </a:pPr>
            <a:r>
              <a:rPr lang="lt-LT" sz="2000" dirty="0">
                <a:solidFill>
                  <a:schemeClr val="tx2">
                    <a:lumMod val="90000"/>
                  </a:schemeClr>
                </a:solidFill>
                <a:latin typeface="Whitney Book" pitchFamily="50" charset="0"/>
              </a:rPr>
              <a:t>LIETUVOS RESPUBLIKOS VIDAUS RINKAI TIEKIAMŲ BATERIJŲ AR AKUMULIATORIŲ APSKAITOJE NURODOMI DUOMENYS:</a:t>
            </a:r>
            <a:br>
              <a:rPr lang="lt-LT" sz="2000" dirty="0">
                <a:solidFill>
                  <a:schemeClr val="tx2">
                    <a:lumMod val="90000"/>
                  </a:schemeClr>
                </a:solidFill>
                <a:latin typeface="Whitney Book" pitchFamily="50" charset="0"/>
              </a:rPr>
            </a:br>
            <a:endParaRPr lang="lt-LT" sz="2000" dirty="0">
              <a:solidFill>
                <a:schemeClr val="tx2">
                  <a:lumMod val="90000"/>
                </a:schemeClr>
              </a:solidFill>
              <a:latin typeface="Whitney Book" pitchFamily="50" charset="0"/>
            </a:endParaRPr>
          </a:p>
          <a:p>
            <a:pPr marL="0" indent="0" algn="just">
              <a:lnSpc>
                <a:spcPct val="100000"/>
              </a:lnSpc>
              <a:spcBef>
                <a:spcPts val="600"/>
              </a:spcBef>
              <a:buNone/>
            </a:pPr>
            <a:r>
              <a:rPr lang="lt-LT" sz="1800" dirty="0">
                <a:solidFill>
                  <a:schemeClr val="tx2">
                    <a:lumMod val="90000"/>
                  </a:schemeClr>
                </a:solidFill>
                <a:latin typeface="Whitney Book" pitchFamily="50" charset="0"/>
              </a:rPr>
              <a:t>1. gaminių (nešiojamųjų, pramoninių, automobiliams skirtų baterijų ar akumuliatorių) </a:t>
            </a:r>
            <a:r>
              <a:rPr lang="lt-LT" sz="1800" b="1" dirty="0">
                <a:solidFill>
                  <a:schemeClr val="tx2">
                    <a:lumMod val="90000"/>
                  </a:schemeClr>
                </a:solidFill>
                <a:latin typeface="Whitney Book" pitchFamily="50" charset="0"/>
              </a:rPr>
              <a:t>sąrašas;</a:t>
            </a:r>
            <a:endParaRPr lang="en-US" sz="1800" dirty="0">
              <a:solidFill>
                <a:schemeClr val="tx2">
                  <a:lumMod val="90000"/>
                </a:schemeClr>
              </a:solidFill>
              <a:latin typeface="Whitney Book" pitchFamily="50" charset="0"/>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639874" y="3263102"/>
            <a:ext cx="3780420" cy="2899973"/>
          </a:xfrm>
          <a:prstGeom prst="rect">
            <a:avLst/>
          </a:prstGeom>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4254455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768928" y="1425956"/>
            <a:ext cx="5670630" cy="4752528"/>
          </a:xfrm>
        </p:spPr>
        <p:txBody>
          <a:bodyPr>
            <a:normAutofit fontScale="92500" lnSpcReduction="20000"/>
          </a:bodyPr>
          <a:lstStyle/>
          <a:p>
            <a:pPr marL="68580" indent="0" algn="just">
              <a:lnSpc>
                <a:spcPct val="100000"/>
              </a:lnSpc>
              <a:spcBef>
                <a:spcPts val="0"/>
              </a:spcBef>
              <a:buNone/>
            </a:pPr>
            <a:r>
              <a:rPr lang="lt-LT" sz="2000" dirty="0">
                <a:solidFill>
                  <a:schemeClr val="tx2">
                    <a:lumMod val="90000"/>
                  </a:schemeClr>
                </a:solidFill>
                <a:latin typeface="Whitney Book" pitchFamily="50" charset="0"/>
              </a:rPr>
              <a:t>SKIRIAMOS ŠIOS BATERIJŲ IR AKUMULIATORIŲ RŪŠYS:</a:t>
            </a:r>
          </a:p>
          <a:p>
            <a:pPr marL="68580" indent="0" algn="just">
              <a:lnSpc>
                <a:spcPct val="100000"/>
              </a:lnSpc>
              <a:spcBef>
                <a:spcPts val="0"/>
              </a:spcBef>
              <a:buNone/>
            </a:pPr>
            <a:endParaRPr lang="lt-LT" sz="2000" dirty="0">
              <a:solidFill>
                <a:schemeClr val="tx2">
                  <a:lumMod val="90000"/>
                </a:schemeClr>
              </a:solidFill>
              <a:latin typeface="Whitney Book" pitchFamily="50" charset="0"/>
            </a:endParaRPr>
          </a:p>
          <a:p>
            <a:pPr marL="411162" algn="just">
              <a:spcBef>
                <a:spcPts val="0"/>
              </a:spcBef>
            </a:pPr>
            <a:r>
              <a:rPr lang="lt-LT" sz="2000" b="1" dirty="0">
                <a:solidFill>
                  <a:schemeClr val="tx2">
                    <a:lumMod val="90000"/>
                  </a:schemeClr>
                </a:solidFill>
                <a:latin typeface="Whitney Book" pitchFamily="50" charset="0"/>
              </a:rPr>
              <a:t>Automobiliams</a:t>
            </a:r>
            <a:r>
              <a:rPr lang="lt-LT" sz="2000" dirty="0">
                <a:solidFill>
                  <a:schemeClr val="tx2">
                    <a:lumMod val="90000"/>
                  </a:schemeClr>
                </a:solidFill>
                <a:latin typeface="Whitney Book" pitchFamily="50" charset="0"/>
              </a:rPr>
              <a:t> skirtos baterijos ar akumuliatoriai. Tai baterijos ar akumuliatoriai, naudojami automobilio apšvietimui, starterio ar variklio paleidimui.</a:t>
            </a:r>
          </a:p>
          <a:p>
            <a:pPr marL="361950" indent="-293688" algn="just">
              <a:lnSpc>
                <a:spcPct val="100000"/>
              </a:lnSpc>
              <a:spcBef>
                <a:spcPts val="0"/>
              </a:spcBef>
              <a:buBlip>
                <a:blip r:embed="rId2"/>
              </a:buBlip>
            </a:pPr>
            <a:endParaRPr lang="lt-LT" sz="2000" dirty="0">
              <a:solidFill>
                <a:schemeClr val="tx2">
                  <a:lumMod val="90000"/>
                </a:schemeClr>
              </a:solidFill>
              <a:latin typeface="Whitney Book" pitchFamily="50" charset="0"/>
            </a:endParaRPr>
          </a:p>
          <a:p>
            <a:pPr marL="411162" algn="just">
              <a:spcBef>
                <a:spcPts val="0"/>
              </a:spcBef>
            </a:pPr>
            <a:r>
              <a:rPr lang="lt-LT" sz="2000" b="1" dirty="0">
                <a:solidFill>
                  <a:schemeClr val="tx2">
                    <a:lumMod val="90000"/>
                  </a:schemeClr>
                </a:solidFill>
                <a:latin typeface="Whitney Book" pitchFamily="50" charset="0"/>
              </a:rPr>
              <a:t>Pramoninės</a:t>
            </a:r>
            <a:r>
              <a:rPr lang="lt-LT" sz="2000" dirty="0">
                <a:solidFill>
                  <a:schemeClr val="tx2">
                    <a:lumMod val="90000"/>
                  </a:schemeClr>
                </a:solidFill>
                <a:latin typeface="Whitney Book" pitchFamily="50" charset="0"/>
              </a:rPr>
              <a:t> baterijos ar akumuliatoriai. Tai baterijos ar akumuliatoriai, skirti naudoti tik pramonėje ar profesionalioje veikloje arba naudojami visų rūšių elektrinėse transporto priemonėse.</a:t>
            </a:r>
          </a:p>
          <a:p>
            <a:pPr marL="361950" indent="-293688" algn="just">
              <a:lnSpc>
                <a:spcPct val="100000"/>
              </a:lnSpc>
              <a:spcBef>
                <a:spcPts val="0"/>
              </a:spcBef>
              <a:buBlip>
                <a:blip r:embed="rId2"/>
              </a:buBlip>
            </a:pPr>
            <a:endParaRPr lang="lt-LT" sz="2000" dirty="0">
              <a:solidFill>
                <a:schemeClr val="tx2">
                  <a:lumMod val="90000"/>
                </a:schemeClr>
              </a:solidFill>
            </a:endParaRPr>
          </a:p>
          <a:p>
            <a:pPr marL="411162" algn="just">
              <a:spcBef>
                <a:spcPts val="0"/>
              </a:spcBef>
            </a:pPr>
            <a:r>
              <a:rPr lang="lt-LT" sz="2000" b="1" dirty="0">
                <a:solidFill>
                  <a:schemeClr val="tx2">
                    <a:lumMod val="90000"/>
                  </a:schemeClr>
                </a:solidFill>
                <a:latin typeface="Whitney Book" pitchFamily="50" charset="0"/>
              </a:rPr>
              <a:t>Nešiojamosios</a:t>
            </a:r>
            <a:r>
              <a:rPr lang="lt-LT" sz="2000" dirty="0">
                <a:solidFill>
                  <a:schemeClr val="tx2">
                    <a:lumMod val="90000"/>
                  </a:schemeClr>
                </a:solidFill>
                <a:latin typeface="Whitney Book" pitchFamily="50" charset="0"/>
              </a:rPr>
              <a:t> baterijos ar akumuliatoriai. Tai baterijos, sagos formos elementai, sudėtinės baterijos ar akumuliatoriai, kurie yra sandarūs, gali būti nešiojami ir nėra priskiriami nei pramoninėms, nei automobiliams skirtoms baterijoms ar akumuliatoriams.</a:t>
            </a:r>
            <a:endParaRPr lang="lt-LT" sz="2000" dirty="0">
              <a:solidFill>
                <a:schemeClr val="tx2">
                  <a:lumMod val="90000"/>
                </a:schemeClr>
              </a:solidFill>
            </a:endParaRPr>
          </a:p>
          <a:p>
            <a:pPr marL="68262" indent="0" algn="just">
              <a:lnSpc>
                <a:spcPct val="100000"/>
              </a:lnSpc>
              <a:spcBef>
                <a:spcPts val="0"/>
              </a:spcBef>
              <a:buNone/>
            </a:pPr>
            <a:endParaRPr lang="lt-LT" sz="2000" dirty="0">
              <a:solidFill>
                <a:schemeClr val="tx2">
                  <a:lumMod val="90000"/>
                </a:schemeClr>
              </a:solidFill>
              <a:latin typeface="Whitney Book" pitchFamily="50"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235460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18346" y="2321226"/>
            <a:ext cx="5693789" cy="2592288"/>
          </a:xfrm>
        </p:spPr>
        <p:txBody>
          <a:bodyPr>
            <a:noAutofit/>
          </a:bodyPr>
          <a:lstStyle/>
          <a:p>
            <a:pPr marL="0" indent="0" algn="just">
              <a:lnSpc>
                <a:spcPct val="100000"/>
              </a:lnSpc>
              <a:spcBef>
                <a:spcPts val="0"/>
              </a:spcBef>
              <a:buNone/>
            </a:pPr>
            <a:r>
              <a:rPr lang="lt-LT" sz="2000" dirty="0">
                <a:solidFill>
                  <a:schemeClr val="tx2">
                    <a:lumMod val="90000"/>
                  </a:schemeClr>
                </a:solidFill>
                <a:latin typeface="Whitney Book" pitchFamily="50" charset="0"/>
              </a:rPr>
              <a:t>2. į Lietuvos Respubliką </a:t>
            </a:r>
            <a:r>
              <a:rPr lang="lt-LT" sz="2000" b="1" dirty="0">
                <a:solidFill>
                  <a:schemeClr val="tx2">
                    <a:lumMod val="90000"/>
                  </a:schemeClr>
                </a:solidFill>
                <a:latin typeface="Whitney Book" pitchFamily="50" charset="0"/>
              </a:rPr>
              <a:t>importuotų</a:t>
            </a:r>
            <a:r>
              <a:rPr lang="lt-LT" sz="2000" dirty="0">
                <a:solidFill>
                  <a:schemeClr val="tx2">
                    <a:lumMod val="90000"/>
                  </a:schemeClr>
                </a:solidFill>
                <a:latin typeface="Whitney Book" pitchFamily="50" charset="0"/>
              </a:rPr>
              <a:t> ir (ar) įvežtų ir vidaus rinkai pateiktų baterijų ar akumuliatorių rūšis (nešiojamosios, pramoninės ar automobiliams skirtos), cheminė sudėtis (šarminės mangano, cinko anglies, ličio oksido, cinko oro, sidabro oksido, nikelio kadmio, nikelio metalų hidridų, ličio, švino rūgštinės, gyvsidabrio, nikelio geležies, kitos), tiekimo rinkai būdas (kaip atskiri gaminiai, įmontuoti į elektros ir elektroninę įrangą, įmontuoti transporto priemonėse), kiekis tonomis;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024473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56216" y="2293640"/>
            <a:ext cx="5670630" cy="2592288"/>
          </a:xfrm>
        </p:spPr>
        <p:txBody>
          <a:bodyPr>
            <a:noAutofit/>
          </a:bodyPr>
          <a:lstStyle/>
          <a:p>
            <a:pPr marL="0" indent="0" algn="just">
              <a:lnSpc>
                <a:spcPct val="100000"/>
              </a:lnSpc>
              <a:spcBef>
                <a:spcPts val="0"/>
              </a:spcBef>
              <a:buNone/>
            </a:pPr>
            <a:r>
              <a:rPr lang="lt-LT" sz="2000" dirty="0">
                <a:solidFill>
                  <a:schemeClr val="tx2">
                    <a:lumMod val="90000"/>
                  </a:schemeClr>
                </a:solidFill>
                <a:latin typeface="Whitney Book" pitchFamily="50" charset="0"/>
              </a:rPr>
              <a:t>3. Lietuvos Respublikoje </a:t>
            </a:r>
            <a:r>
              <a:rPr lang="lt-LT" sz="2000" b="1" dirty="0">
                <a:solidFill>
                  <a:schemeClr val="tx2">
                    <a:lumMod val="90000"/>
                  </a:schemeClr>
                </a:solidFill>
                <a:latin typeface="Whitney Book" pitchFamily="50" charset="0"/>
              </a:rPr>
              <a:t>pagamintų</a:t>
            </a:r>
            <a:r>
              <a:rPr lang="lt-LT" sz="2000" dirty="0">
                <a:solidFill>
                  <a:schemeClr val="tx2">
                    <a:lumMod val="90000"/>
                  </a:schemeClr>
                </a:solidFill>
                <a:latin typeface="Whitney Book" pitchFamily="50" charset="0"/>
              </a:rPr>
              <a:t> ir vidaus rinkai pateiktų baterijų ar akumuliatorių rūšis (nešiojamosios, pramoninės ar automobiliams skirtos), cheminė sudėtis (šarminės mangano, cinko anglies, ličio oksido, cinko oro, sidabro oksido, nikelio kadmio, nikelio metalų hidridų, ličio, švino rūgštinės, gyvsidabrio, nikelio geležies, kitos), tiekimo rinkai būdas (kaip atskiri gaminiai, įmontuoti į elektros ir elektroninę įrangą, įmontuoti transporto priemonėse), kiekis tonomis;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719729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40629" y="2462204"/>
            <a:ext cx="5670630" cy="1944216"/>
          </a:xfrm>
        </p:spPr>
        <p:txBody>
          <a:bodyPr>
            <a:noAutofit/>
          </a:bodyPr>
          <a:lstStyle/>
          <a:p>
            <a:pPr marL="0" indent="0" algn="just">
              <a:lnSpc>
                <a:spcPct val="100000"/>
              </a:lnSpc>
              <a:spcBef>
                <a:spcPts val="0"/>
              </a:spcBef>
              <a:buNone/>
            </a:pPr>
            <a:r>
              <a:rPr lang="lt-LT" sz="2000" dirty="0">
                <a:solidFill>
                  <a:schemeClr val="tx2">
                    <a:lumMod val="90000"/>
                  </a:schemeClr>
                </a:solidFill>
                <a:latin typeface="Whitney Book" pitchFamily="50" charset="0"/>
              </a:rPr>
              <a:t>4. iš Lietuvos Respublikos </a:t>
            </a:r>
            <a:r>
              <a:rPr lang="lt-LT" sz="2000" b="1" dirty="0">
                <a:solidFill>
                  <a:schemeClr val="tx2">
                    <a:lumMod val="90000"/>
                  </a:schemeClr>
                </a:solidFill>
                <a:latin typeface="Whitney Book" pitchFamily="50" charset="0"/>
              </a:rPr>
              <a:t>eksportuotų</a:t>
            </a:r>
            <a:r>
              <a:rPr lang="lt-LT" sz="2000" dirty="0">
                <a:solidFill>
                  <a:schemeClr val="tx2">
                    <a:lumMod val="90000"/>
                  </a:schemeClr>
                </a:solidFill>
                <a:latin typeface="Whitney Book" pitchFamily="50" charset="0"/>
              </a:rPr>
              <a:t> ir (ar) išvežtų baterijų ar akumuliatorių rūšis (nešiojamosios, pramoninės ar automobiliams skirtos), cheminė sudėtis (šarminės mangano, cinko anglies, ličio oksido, cinko oro, sidabro oksido, nikelio kadmio, nikelio metalų hidridų, ličio, švino rūgštinės, gyvsidabrio, nikelio geležies, kitos), kiekis tonomis;</a:t>
            </a:r>
            <a:endParaRPr lang="en-US" sz="2000" dirty="0">
              <a:solidFill>
                <a:schemeClr val="tx2">
                  <a:lumMod val="90000"/>
                </a:schemeClr>
              </a:solidFill>
              <a:latin typeface="Whitney Book" pitchFamily="50"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1279320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997170" y="2359776"/>
            <a:ext cx="5670630" cy="2520280"/>
          </a:xfrm>
        </p:spPr>
        <p:txBody>
          <a:bodyPr>
            <a:noAutofit/>
          </a:bodyPr>
          <a:lstStyle/>
          <a:p>
            <a:pPr marL="0" indent="0" algn="just">
              <a:lnSpc>
                <a:spcPct val="100000"/>
              </a:lnSpc>
              <a:spcBef>
                <a:spcPts val="0"/>
              </a:spcBef>
              <a:buNone/>
            </a:pPr>
            <a:r>
              <a:rPr lang="lt-LT" sz="2000" dirty="0">
                <a:solidFill>
                  <a:schemeClr val="tx2">
                    <a:lumMod val="75000"/>
                  </a:schemeClr>
                </a:solidFill>
                <a:latin typeface="Whitney Book" pitchFamily="50" charset="0"/>
              </a:rPr>
              <a:t>5. iš viso Lietuvos Respublikos </a:t>
            </a:r>
            <a:r>
              <a:rPr lang="lt-LT" sz="2000" b="1" dirty="0">
                <a:solidFill>
                  <a:schemeClr val="tx2">
                    <a:lumMod val="75000"/>
                  </a:schemeClr>
                </a:solidFill>
                <a:latin typeface="Whitney Book" pitchFamily="50" charset="0"/>
              </a:rPr>
              <a:t>vidaus rinkai pateiktų </a:t>
            </a:r>
            <a:r>
              <a:rPr lang="lt-LT" sz="2000" dirty="0">
                <a:solidFill>
                  <a:schemeClr val="tx2">
                    <a:lumMod val="75000"/>
                  </a:schemeClr>
                </a:solidFill>
                <a:latin typeface="Whitney Book" pitchFamily="50" charset="0"/>
              </a:rPr>
              <a:t>baterijų ar akumuliatorių rūšis (nešiojamosios, pramoninės ar automobiliams skirtos), cheminė sudėtis (šarminės mangano, cinko anglies, ličio oksido, cinko oro, sidabro oksido, nikelio kadmio, nikelio metalų hidridų, ličio, švino rūgštinės, gyvsidabrio, nikelio geležies, kitos), tiekimo rinkai būdas (kaip atskiri gaminiai, įmontuoti į elektros ir elektroninę įrangą, įmontuoti transporto priemonėse), kiekis tonomis.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58149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t-LT" sz="1800" b="1" dirty="0">
                <a:latin typeface="Times New Roman" panose="02020603050405020304" pitchFamily="18" charset="0"/>
                <a:cs typeface="Times New Roman" panose="02020603050405020304" pitchFamily="18" charset="0"/>
              </a:rPr>
              <a:t>2015 m. LR vidaus rinkai patiektas NB elektronikos kiekis (t)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2754045"/>
              </p:ext>
            </p:extLst>
          </p:nvPr>
        </p:nvGraphicFramePr>
        <p:xfrm>
          <a:off x="457200" y="1600200"/>
          <a:ext cx="8229600" cy="49971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26115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4735" y="2432382"/>
            <a:ext cx="5724636" cy="1440160"/>
          </a:xfrm>
        </p:spPr>
        <p:txBody>
          <a:bodyPr>
            <a:normAutofit fontScale="92500" lnSpcReduction="10000"/>
          </a:bodyPr>
          <a:lstStyle/>
          <a:p>
            <a:pPr marL="68580" indent="0" algn="just">
              <a:lnSpc>
                <a:spcPct val="100000"/>
              </a:lnSpc>
              <a:buNone/>
            </a:pPr>
            <a:r>
              <a:rPr lang="lt-LT" sz="2000" dirty="0">
                <a:solidFill>
                  <a:schemeClr val="tx2">
                    <a:lumMod val="75000"/>
                  </a:schemeClr>
                </a:solidFill>
                <a:latin typeface="Whitney Book" pitchFamily="50" charset="0"/>
              </a:rPr>
              <a:t>Baterijų ar akumuliatorių, įmontuotų į prietaisus ar transporto priemones, gamintojai ir importuotojai sąrašą naujais gaminiais papildo ne vėliau kaip per tris mėnesius nuo naujo gaminio Lietuvos Respublikos vidaus rinkai tiekimo dienos.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510616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96345" y="2454830"/>
            <a:ext cx="5865566" cy="2016224"/>
          </a:xfrm>
        </p:spPr>
        <p:txBody>
          <a:bodyPr>
            <a:normAutofit lnSpcReduction="10000"/>
          </a:bodyPr>
          <a:lstStyle/>
          <a:p>
            <a:pPr marL="0" indent="0" algn="just">
              <a:lnSpc>
                <a:spcPct val="100000"/>
              </a:lnSpc>
              <a:buNone/>
            </a:pPr>
            <a:r>
              <a:rPr lang="lt-LT" sz="2000" dirty="0">
                <a:solidFill>
                  <a:schemeClr val="tx2">
                    <a:lumMod val="75000"/>
                  </a:schemeClr>
                </a:solidFill>
                <a:latin typeface="Whitney Book" pitchFamily="50" charset="0"/>
              </a:rPr>
              <a:t>Gamintojams ir importuotojams, per ataskaitinį laikotarpį Lietuvos Respublikos vidaus rinkai tiekiantiems ne daugiau kaip 0,5 tonos pakuočių atliekų bei tiekiantiems Lietuvos Respublikos vidaus rinkai verslo tikslais ne daugiau kaip 5 baterijų ar akumuliatorių, elektros ir elektroninės įrangos, transporto priemonių vienetus.</a:t>
            </a:r>
            <a:endParaRPr lang="lt-LT" dirty="0">
              <a:solidFill>
                <a:schemeClr val="tx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746633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4563" y="2780097"/>
            <a:ext cx="5590310" cy="1938992"/>
          </a:xfrm>
          <a:prstGeom prst="rect">
            <a:avLst/>
          </a:prstGeom>
        </p:spPr>
        <p:txBody>
          <a:bodyPr wrap="square">
            <a:spAutoFit/>
          </a:bodyPr>
          <a:lstStyle/>
          <a:p>
            <a:pPr algn="ctr" defTabSz="457200"/>
            <a:r>
              <a:rPr lang="lt-LT" sz="2400" dirty="0">
                <a:solidFill>
                  <a:prstClr val="black">
                    <a:lumMod val="85000"/>
                  </a:prstClr>
                </a:solidFill>
                <a:latin typeface="Whitney Book" pitchFamily="50" charset="0"/>
              </a:rPr>
              <a:t>ELEKROS IR ELEKTRONINĖS ĮRANGOS IR BATERIJŲ IR AKUMULIATORIŲ ATLIEKŲ TVARKYMO UŽDUOTYS IR JŲ VYKDYMAS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493246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7362" y="1675383"/>
            <a:ext cx="6287450" cy="36443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3431830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7016" y="985444"/>
            <a:ext cx="2599814" cy="461665"/>
          </a:xfrm>
          <a:prstGeom prst="rect">
            <a:avLst/>
          </a:prstGeom>
        </p:spPr>
        <p:txBody>
          <a:bodyPr wrap="square">
            <a:spAutoFit/>
          </a:bodyPr>
          <a:lstStyle/>
          <a:p>
            <a:pPr defTabSz="457200"/>
            <a:r>
              <a:rPr lang="lt-LT" sz="2000" dirty="0">
                <a:solidFill>
                  <a:srgbClr val="2C3C43">
                    <a:lumMod val="75000"/>
                  </a:srgbClr>
                </a:solidFill>
                <a:latin typeface="Whitney Semibold" pitchFamily="50" charset="0"/>
              </a:rPr>
              <a:t>MOKESČIO</a:t>
            </a:r>
            <a:r>
              <a:rPr lang="lt-LT" sz="2400" dirty="0">
                <a:solidFill>
                  <a:srgbClr val="233864"/>
                </a:solidFill>
                <a:latin typeface="Whitney Semibold" pitchFamily="50" charset="0"/>
              </a:rPr>
              <a:t> </a:t>
            </a:r>
            <a:r>
              <a:rPr lang="lt-LT" sz="2000" dirty="0">
                <a:solidFill>
                  <a:srgbClr val="2C3C43">
                    <a:lumMod val="75000"/>
                  </a:srgbClr>
                </a:solidFill>
                <a:latin typeface="Whitney Semibold" pitchFamily="50" charset="0"/>
              </a:rPr>
              <a:t>TARIFAI</a:t>
            </a:r>
          </a:p>
        </p:txBody>
      </p:sp>
      <p:pic>
        <p:nvPicPr>
          <p:cNvPr id="5" name="Picture 4"/>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harpenSoften amount="81000"/>
                    </a14:imgEffect>
                    <a14:imgEffect>
                      <a14:saturation sat="400000"/>
                    </a14:imgEffect>
                    <a14:imgEffect>
                      <a14:brightnessContrast bright="14000" contrast="-24000"/>
                    </a14:imgEffect>
                  </a14:imgLayer>
                </a14:imgProps>
              </a:ext>
              <a:ext uri="{28A0092B-C50C-407E-A947-70E740481C1C}">
                <a14:useLocalDpi xmlns:a14="http://schemas.microsoft.com/office/drawing/2010/main" val="0"/>
              </a:ext>
            </a:extLst>
          </a:blip>
          <a:srcRect t="39832" r="388"/>
          <a:stretch/>
        </p:blipFill>
        <p:spPr>
          <a:xfrm>
            <a:off x="1474395" y="1585040"/>
            <a:ext cx="4606042" cy="464917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932846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87624" y="1256566"/>
            <a:ext cx="2236763" cy="4276578"/>
          </a:xfr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oAutofit/>
          </a:bodyPr>
          <a:lstStyle/>
          <a:p>
            <a:pPr>
              <a:lnSpc>
                <a:spcPct val="120000"/>
              </a:lnSpc>
            </a:pPr>
            <a:r>
              <a:rPr lang="lt-LT" dirty="0">
                <a:solidFill>
                  <a:schemeClr val="tx2">
                    <a:lumMod val="90000"/>
                  </a:schemeClr>
                </a:solidFill>
                <a:latin typeface="Whitney Book" pitchFamily="50" charset="0"/>
              </a:rPr>
              <a:t>Teikti raštišką informaciją klientams platinimo vietoje;</a:t>
            </a:r>
          </a:p>
          <a:p>
            <a:pPr>
              <a:lnSpc>
                <a:spcPct val="120000"/>
              </a:lnSpc>
            </a:pPr>
            <a:r>
              <a:rPr lang="lt-LT" dirty="0">
                <a:solidFill>
                  <a:schemeClr val="tx2">
                    <a:lumMod val="90000"/>
                  </a:schemeClr>
                </a:solidFill>
                <a:latin typeface="Whitney Book" pitchFamily="50" charset="0"/>
              </a:rPr>
              <a:t>Turėti talpas gaminių atliekų surinkimui;</a:t>
            </a:r>
          </a:p>
          <a:p>
            <a:pPr>
              <a:lnSpc>
                <a:spcPct val="120000"/>
              </a:lnSpc>
            </a:pPr>
            <a:r>
              <a:rPr lang="lt-LT" dirty="0">
                <a:solidFill>
                  <a:schemeClr val="tx2">
                    <a:lumMod val="90000"/>
                  </a:schemeClr>
                </a:solidFill>
                <a:latin typeface="Whitney Book" pitchFamily="50" charset="0"/>
              </a:rPr>
              <a:t>Pildyti priimtų produktų atliekų apskaitos žurnalą;</a:t>
            </a:r>
          </a:p>
          <a:p>
            <a:pPr>
              <a:lnSpc>
                <a:spcPct val="120000"/>
              </a:lnSpc>
            </a:pPr>
            <a:r>
              <a:rPr lang="lt-LT" dirty="0">
                <a:solidFill>
                  <a:schemeClr val="tx2">
                    <a:lumMod val="90000"/>
                  </a:schemeClr>
                </a:solidFill>
                <a:latin typeface="Whitney Book" pitchFamily="50" charset="0"/>
              </a:rPr>
              <a:t>Savalaikiai priduoti atliekas atliekų tvarkytojams.</a:t>
            </a:r>
            <a:endParaRPr lang="en-US" dirty="0">
              <a:solidFill>
                <a:schemeClr val="tx2">
                  <a:lumMod val="90000"/>
                </a:schemeClr>
              </a:solidFill>
              <a:latin typeface="Whitney Book" pitchFamily="50" charset="0"/>
            </a:endParaRPr>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1007" y="1273547"/>
            <a:ext cx="2304116" cy="4275598"/>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444734" y="548680"/>
            <a:ext cx="2599814" cy="707886"/>
          </a:xfrm>
          <a:prstGeom prst="rect">
            <a:avLst/>
          </a:prstGeom>
        </p:spPr>
        <p:txBody>
          <a:bodyPr wrap="square">
            <a:spAutoFit/>
          </a:bodyPr>
          <a:lstStyle/>
          <a:p>
            <a:pPr defTabSz="457200"/>
            <a:r>
              <a:rPr lang="lt-LT" sz="2000" dirty="0">
                <a:solidFill>
                  <a:srgbClr val="2C3C43">
                    <a:lumMod val="75000"/>
                  </a:srgbClr>
                </a:solidFill>
                <a:latin typeface="Whitney Semibold" pitchFamily="50" charset="0"/>
              </a:rPr>
              <a:t>REIKALAVIMAI PLATINTOJAMS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422687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4689" y="2174455"/>
            <a:ext cx="4572000" cy="1200329"/>
          </a:xfrm>
          <a:prstGeom prst="rect">
            <a:avLst/>
          </a:prstGeom>
        </p:spPr>
        <p:txBody>
          <a:bodyPr>
            <a:spAutoFit/>
          </a:bodyPr>
          <a:lstStyle/>
          <a:p>
            <a:pPr algn="ctr" defTabSz="457200"/>
            <a:r>
              <a:rPr lang="lt-LT" sz="2400" dirty="0">
                <a:solidFill>
                  <a:srgbClr val="2C3C43">
                    <a:lumMod val="75000"/>
                  </a:srgbClr>
                </a:solidFill>
                <a:latin typeface="Whitney Semibold" pitchFamily="50" charset="0"/>
              </a:rPr>
              <a:t>KONTROLĖ IR PASIRUOŠIMAS</a:t>
            </a:r>
            <a:br>
              <a:rPr lang="lt-LT" sz="2400" dirty="0">
                <a:solidFill>
                  <a:srgbClr val="2C3C43">
                    <a:lumMod val="75000"/>
                  </a:srgbClr>
                </a:solidFill>
                <a:latin typeface="Whitney Semibold" pitchFamily="50" charset="0"/>
              </a:rPr>
            </a:br>
            <a:r>
              <a:rPr lang="lt-LT" sz="2400" dirty="0">
                <a:solidFill>
                  <a:srgbClr val="2C3C43">
                    <a:lumMod val="75000"/>
                  </a:srgbClr>
                </a:solidFill>
                <a:latin typeface="Whitney Book" pitchFamily="50" charset="0"/>
              </a:rPr>
              <a:t>PATIKRINIMAMS</a:t>
            </a:r>
            <a:endParaRPr lang="lt-LT" sz="2400" dirty="0">
              <a:solidFill>
                <a:srgbClr val="2C3C43">
                  <a:lumMod val="75000"/>
                </a:srgb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804" y="3406522"/>
            <a:ext cx="1236248" cy="10875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612" y="3293027"/>
            <a:ext cx="985874" cy="13144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090304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280" y="915979"/>
            <a:ext cx="7102714" cy="707886"/>
          </a:xfrm>
          <a:prstGeom prst="rect">
            <a:avLst/>
          </a:prstGeom>
          <a:noFill/>
        </p:spPr>
        <p:txBody>
          <a:bodyPr wrap="none" rtlCol="0">
            <a:spAutoFit/>
          </a:bodyPr>
          <a:lstStyle/>
          <a:p>
            <a:pPr algn="ctr" defTabSz="457200"/>
            <a:r>
              <a:rPr lang="lt-LT" sz="2000" b="1" dirty="0">
                <a:solidFill>
                  <a:srgbClr val="2C3C43">
                    <a:lumMod val="75000"/>
                  </a:srgbClr>
                </a:solidFill>
                <a:latin typeface="Whitney Semibold" pitchFamily="50" charset="0"/>
              </a:rPr>
              <a:t>PATIKRINIMO IŠVADA: </a:t>
            </a:r>
          </a:p>
          <a:p>
            <a:pPr defTabSz="457200"/>
            <a:r>
              <a:rPr lang="lt-LT" sz="2000" b="1" dirty="0">
                <a:solidFill>
                  <a:srgbClr val="2C3C43">
                    <a:lumMod val="75000"/>
                  </a:srgbClr>
                </a:solidFill>
                <a:latin typeface="Whitney Book" pitchFamily="50" charset="0"/>
              </a:rPr>
              <a:t>TEISĖS AKTŲ REIKALAVIMŲ </a:t>
            </a:r>
            <a:r>
              <a:rPr lang="lt-LT" sz="2000" b="1" u="sng" dirty="0">
                <a:solidFill>
                  <a:srgbClr val="2E83C3">
                    <a:lumMod val="60000"/>
                    <a:lumOff val="40000"/>
                  </a:srgbClr>
                </a:solidFill>
                <a:latin typeface="Whitney Book" pitchFamily="50" charset="0"/>
              </a:rPr>
              <a:t>PAŽEIDIMŲ NENUSTATYTA</a:t>
            </a:r>
          </a:p>
        </p:txBody>
      </p:sp>
      <p:pic>
        <p:nvPicPr>
          <p:cNvPr id="5" name="Picture 4"/>
          <p:cNvPicPr>
            <a:picLocks noChangeAspect="1"/>
          </p:cNvPicPr>
          <p:nvPr/>
        </p:nvPicPr>
        <p:blipFill>
          <a:blip r:embed="rId2" cstate="print">
            <a:clrChange>
              <a:clrFrom>
                <a:srgbClr val="20345B">
                  <a:alpha val="94118"/>
                </a:srgbClr>
              </a:clrFrom>
              <a:clrTo>
                <a:srgbClr val="20345B">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6093" y="2239321"/>
            <a:ext cx="5627383" cy="390673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4272899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3874" y="1017606"/>
            <a:ext cx="2000462" cy="997993"/>
          </a:xfrm>
        </p:spPr>
        <p:txBody>
          <a:bodyPr anchor="t">
            <a:normAutofit/>
          </a:bodyPr>
          <a:lstStyle/>
          <a:p>
            <a:r>
              <a:rPr lang="lt-LT" sz="2000" dirty="0">
                <a:solidFill>
                  <a:schemeClr val="tx2">
                    <a:lumMod val="90000"/>
                  </a:schemeClr>
                </a:solidFill>
                <a:latin typeface="Whitney Book" pitchFamily="50" charset="0"/>
              </a:rPr>
              <a:t>KONTROLĖS PLANAI</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934"/>
          <a:stretch/>
        </p:blipFill>
        <p:spPr>
          <a:xfrm>
            <a:off x="617023" y="1516600"/>
            <a:ext cx="6054164" cy="48789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573070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74859" y="816337"/>
            <a:ext cx="1267757" cy="471586"/>
          </a:xfrm>
        </p:spPr>
        <p:txBody>
          <a:bodyPr anchor="t">
            <a:normAutofit fontScale="90000"/>
          </a:bodyPr>
          <a:lstStyle/>
          <a:p>
            <a:r>
              <a:rPr lang="lt-LT" sz="2000" dirty="0">
                <a:solidFill>
                  <a:schemeClr val="tx2">
                    <a:lumMod val="90000"/>
                  </a:schemeClr>
                </a:solidFill>
                <a:latin typeface="Whitney Book" pitchFamily="50" charset="0"/>
              </a:rPr>
              <a:t>KLAUSIMYNAI</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763" t="7888" r="41898" b="479"/>
          <a:stretch/>
        </p:blipFill>
        <p:spPr>
          <a:xfrm>
            <a:off x="485819" y="1315283"/>
            <a:ext cx="3025525" cy="50300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1185" t="8556" r="38432" b="1858"/>
          <a:stretch/>
        </p:blipFill>
        <p:spPr>
          <a:xfrm>
            <a:off x="3799532" y="1315283"/>
            <a:ext cx="3023233" cy="5030050"/>
          </a:xfrm>
          <a:prstGeom prst="rect">
            <a:avLst/>
          </a:prstGeom>
        </p:spPr>
      </p:pic>
    </p:spTree>
    <p:extLst>
      <p:ext uri="{BB962C8B-B14F-4D97-AF65-F5344CB8AC3E}">
        <p14:creationId xmlns:p14="http://schemas.microsoft.com/office/powerpoint/2010/main" val="142358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lt-LT" sz="2000" b="1" dirty="0">
                <a:latin typeface="Times New Roman" panose="02020603050405020304" pitchFamily="18" charset="0"/>
                <a:cs typeface="Times New Roman" panose="02020603050405020304" pitchFamily="18" charset="0"/>
              </a:rPr>
              <a:t>2015 m. LR vidaus rinkai patiektas BN elektronikos kiekis (t)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00491116"/>
              </p:ext>
            </p:extLst>
          </p:nvPr>
        </p:nvGraphicFramePr>
        <p:xfrm>
          <a:off x="457200" y="1268760"/>
          <a:ext cx="8229600"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9803849"/>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57194" y="3024923"/>
            <a:ext cx="2394926" cy="492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lt-LT" sz="2400" dirty="0">
                <a:solidFill>
                  <a:srgbClr val="2C3C43">
                    <a:lumMod val="90000"/>
                  </a:srgbClr>
                </a:solidFill>
                <a:latin typeface="Whitney Semibold" pitchFamily="50" charset="0"/>
              </a:rPr>
              <a:t>ATSAKOMYBĖ</a:t>
            </a:r>
          </a:p>
          <a:p>
            <a:pPr>
              <a:lnSpc>
                <a:spcPct val="100000"/>
              </a:lnSpc>
            </a:pPr>
            <a:r>
              <a:rPr lang="lt-LT" sz="2400" dirty="0">
                <a:solidFill>
                  <a:srgbClr val="2C3C43">
                    <a:lumMod val="90000"/>
                  </a:srgbClr>
                </a:solidFill>
                <a:latin typeface="Whitney Semibold" pitchFamily="50" charset="0"/>
              </a:rPr>
              <a:t/>
            </a:r>
            <a:br>
              <a:rPr lang="lt-LT" sz="2400" dirty="0">
                <a:solidFill>
                  <a:srgbClr val="2C3C43">
                    <a:lumMod val="90000"/>
                  </a:srgbClr>
                </a:solidFill>
                <a:latin typeface="Whitney Semibold" pitchFamily="50" charset="0"/>
              </a:rPr>
            </a:br>
            <a:endParaRPr lang="lt-LT" sz="2400" dirty="0">
              <a:solidFill>
                <a:srgbClr val="2C3C43">
                  <a:lumMod val="90000"/>
                </a:srgbClr>
              </a:solidFill>
              <a:latin typeface="Whitney Semibold"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729605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24491" y="934167"/>
            <a:ext cx="5574278" cy="471586"/>
          </a:xfrm>
        </p:spPr>
        <p:txBody>
          <a:bodyPr anchor="t">
            <a:normAutofit fontScale="90000"/>
          </a:bodyPr>
          <a:lstStyle/>
          <a:p>
            <a:r>
              <a:rPr lang="lt-LT" sz="2000" dirty="0">
                <a:solidFill>
                  <a:schemeClr val="tx2">
                    <a:lumMod val="90000"/>
                  </a:schemeClr>
                </a:solidFill>
                <a:latin typeface="Whitney Book" pitchFamily="50" charset="0"/>
              </a:rPr>
              <a:t>ADMINISTRACINIŲ</a:t>
            </a:r>
            <a:r>
              <a:rPr lang="lt-LT" sz="2400" dirty="0">
                <a:solidFill>
                  <a:schemeClr val="tx2">
                    <a:lumMod val="90000"/>
                  </a:schemeClr>
                </a:solidFill>
                <a:latin typeface="Whitney Book" pitchFamily="50" charset="0"/>
              </a:rPr>
              <a:t> </a:t>
            </a:r>
            <a:r>
              <a:rPr lang="lt-LT" sz="2000" dirty="0">
                <a:solidFill>
                  <a:schemeClr val="tx2">
                    <a:lumMod val="90000"/>
                  </a:schemeClr>
                </a:solidFill>
                <a:latin typeface="Whitney Book" pitchFamily="50" charset="0"/>
              </a:rPr>
              <a:t>TEISĖS PAŽEIDIMŲ KODEKSAS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4703" t="8378" r="15869" b="30872"/>
          <a:stretch/>
        </p:blipFill>
        <p:spPr>
          <a:xfrm>
            <a:off x="1091446" y="1548965"/>
            <a:ext cx="5271680" cy="485949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122694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8932" y="4008107"/>
            <a:ext cx="5670630" cy="1296144"/>
          </a:xfrm>
        </p:spPr>
        <p:txBody>
          <a:bodyPr anchor="t">
            <a:normAutofit fontScale="90000"/>
          </a:bodyPr>
          <a:lstStyle/>
          <a:p>
            <a:pPr algn="ctr">
              <a:lnSpc>
                <a:spcPct val="100000"/>
              </a:lnSpc>
            </a:pPr>
            <a:r>
              <a:rPr lang="lt-LT" sz="2400" dirty="0">
                <a:solidFill>
                  <a:schemeClr val="tx2">
                    <a:lumMod val="90000"/>
                  </a:schemeClr>
                </a:solidFill>
                <a:latin typeface="Whitney Medium" pitchFamily="50" charset="0"/>
              </a:rPr>
              <a:t>51</a:t>
            </a:r>
            <a:r>
              <a:rPr lang="lt-LT" sz="2400" baseline="30000" dirty="0">
                <a:solidFill>
                  <a:schemeClr val="tx2">
                    <a:lumMod val="90000"/>
                  </a:schemeClr>
                </a:solidFill>
                <a:latin typeface="Whitney Medium" pitchFamily="50" charset="0"/>
              </a:rPr>
              <a:t>24</a:t>
            </a:r>
            <a:r>
              <a:rPr lang="lt-LT" sz="2400" dirty="0">
                <a:solidFill>
                  <a:schemeClr val="tx2">
                    <a:lumMod val="90000"/>
                  </a:schemeClr>
                </a:solidFill>
                <a:latin typeface="Whitney Medium" pitchFamily="50" charset="0"/>
              </a:rPr>
              <a:t> STRAIPSNIS. APMOKESTINAMŲJŲ GAMINIŲ IR JŲ ATLIEKŲ TVARKYMO REIKALAVIMŲ NEVYKDYMAS</a:t>
            </a:r>
            <a:br>
              <a:rPr lang="lt-LT" sz="2400" dirty="0">
                <a:solidFill>
                  <a:schemeClr val="tx2">
                    <a:lumMod val="90000"/>
                  </a:schemeClr>
                </a:solidFill>
                <a:latin typeface="Whitney Medium" pitchFamily="50" charset="0"/>
              </a:rPr>
            </a:br>
            <a:r>
              <a:rPr lang="lt-LT" altLang="lt-LT" sz="2400" dirty="0">
                <a:solidFill>
                  <a:schemeClr val="accent2">
                    <a:lumMod val="60000"/>
                    <a:lumOff val="40000"/>
                  </a:schemeClr>
                </a:solidFill>
                <a:latin typeface="Whitney Medium" pitchFamily="50" charset="0"/>
              </a:rPr>
              <a:t>Baudos iki 2896 </a:t>
            </a:r>
            <a:r>
              <a:rPr lang="lt-LT" altLang="lt-LT" sz="2400" dirty="0" err="1">
                <a:solidFill>
                  <a:schemeClr val="accent2">
                    <a:lumMod val="60000"/>
                    <a:lumOff val="40000"/>
                  </a:schemeClr>
                </a:solidFill>
                <a:latin typeface="Whitney Medium" pitchFamily="50" charset="0"/>
              </a:rPr>
              <a:t>Eur</a:t>
            </a:r>
            <a:r>
              <a:rPr lang="lt-LT" altLang="lt-LT" sz="2400" dirty="0">
                <a:solidFill>
                  <a:schemeClr val="accent2">
                    <a:lumMod val="60000"/>
                    <a:lumOff val="40000"/>
                  </a:schemeClr>
                </a:solidFill>
                <a:latin typeface="Whitney Medium" pitchFamily="50" charset="0"/>
              </a:rPr>
              <a:t>.</a:t>
            </a:r>
            <a:endParaRPr lang="lt-LT" sz="2400" dirty="0">
              <a:solidFill>
                <a:schemeClr val="accent2">
                  <a:lumMod val="60000"/>
                  <a:lumOff val="40000"/>
                </a:schemeClr>
              </a:solidFill>
              <a:latin typeface="Whitney Book" pitchFamily="50" charset="0"/>
            </a:endParaRPr>
          </a:p>
        </p:txBody>
      </p:sp>
      <p:sp>
        <p:nvSpPr>
          <p:cNvPr id="3" name="Rectangle 2"/>
          <p:cNvSpPr/>
          <p:nvPr/>
        </p:nvSpPr>
        <p:spPr>
          <a:xfrm>
            <a:off x="615129" y="2094278"/>
            <a:ext cx="5978237" cy="1938992"/>
          </a:xfrm>
          <a:prstGeom prst="rect">
            <a:avLst/>
          </a:prstGeom>
        </p:spPr>
        <p:txBody>
          <a:bodyPr wrap="square">
            <a:spAutoFit/>
          </a:bodyPr>
          <a:lstStyle/>
          <a:p>
            <a:pPr algn="ctr" defTabSz="457200"/>
            <a:r>
              <a:rPr lang="lt-LT" sz="2400" dirty="0">
                <a:solidFill>
                  <a:srgbClr val="2C3C43">
                    <a:lumMod val="90000"/>
                  </a:srgbClr>
                </a:solidFill>
                <a:latin typeface="Whitney Medium" pitchFamily="50" charset="0"/>
              </a:rPr>
              <a:t>51</a:t>
            </a:r>
            <a:r>
              <a:rPr lang="lt-LT" sz="2400" baseline="30000" dirty="0">
                <a:solidFill>
                  <a:srgbClr val="2C3C43">
                    <a:lumMod val="90000"/>
                  </a:srgbClr>
                </a:solidFill>
                <a:latin typeface="Whitney Medium" pitchFamily="50" charset="0"/>
              </a:rPr>
              <a:t>18</a:t>
            </a:r>
            <a:r>
              <a:rPr lang="lt-LT" sz="2400" dirty="0">
                <a:solidFill>
                  <a:srgbClr val="2C3C43">
                    <a:lumMod val="90000"/>
                  </a:srgbClr>
                </a:solidFill>
                <a:latin typeface="Whitney Medium" pitchFamily="50" charset="0"/>
              </a:rPr>
              <a:t> STRAIPSNIS. ELEKTROS IR ELEKTRONINĖS ĮRANGOS ATLIEKŲ TVARKYMO REIKALAVIMŲ NEVYKDYMAS</a:t>
            </a:r>
            <a:br>
              <a:rPr lang="lt-LT" sz="2400" dirty="0">
                <a:solidFill>
                  <a:srgbClr val="2C3C43">
                    <a:lumMod val="90000"/>
                  </a:srgbClr>
                </a:solidFill>
                <a:latin typeface="Whitney Medium" pitchFamily="50" charset="0"/>
              </a:rPr>
            </a:br>
            <a:r>
              <a:rPr lang="lt-LT" altLang="lt-LT" sz="2400" dirty="0">
                <a:solidFill>
                  <a:srgbClr val="2E83C3">
                    <a:lumMod val="60000"/>
                    <a:lumOff val="40000"/>
                  </a:srgbClr>
                </a:solidFill>
                <a:latin typeface="Whitney Medium" pitchFamily="50" charset="0"/>
              </a:rPr>
              <a:t>Baudos iki 14481 </a:t>
            </a:r>
            <a:r>
              <a:rPr lang="lt-LT" altLang="lt-LT" sz="2400" dirty="0" err="1">
                <a:solidFill>
                  <a:srgbClr val="2E83C3">
                    <a:lumMod val="60000"/>
                    <a:lumOff val="40000"/>
                  </a:srgbClr>
                </a:solidFill>
                <a:latin typeface="Whitney Medium" pitchFamily="50" charset="0"/>
              </a:rPr>
              <a:t>Eur</a:t>
            </a:r>
            <a:r>
              <a:rPr lang="lt-LT" altLang="lt-LT" sz="2400" dirty="0">
                <a:solidFill>
                  <a:srgbClr val="2E83C3">
                    <a:lumMod val="60000"/>
                    <a:lumOff val="40000"/>
                  </a:srgbClr>
                </a:solidFill>
                <a:latin typeface="Whitney Medium" pitchFamily="50" charset="0"/>
              </a:rPr>
              <a:t>.</a:t>
            </a:r>
            <a:endParaRPr lang="lt-LT" sz="2400"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030195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62835" y="2780928"/>
            <a:ext cx="5670630" cy="1296144"/>
          </a:xfrm>
        </p:spPr>
        <p:txBody>
          <a:bodyPr anchor="t">
            <a:normAutofit fontScale="90000"/>
          </a:bodyPr>
          <a:lstStyle/>
          <a:p>
            <a:pPr algn="ctr">
              <a:lnSpc>
                <a:spcPct val="100000"/>
              </a:lnSpc>
            </a:pPr>
            <a:r>
              <a:rPr lang="lt-LT" sz="2400" dirty="0">
                <a:solidFill>
                  <a:schemeClr val="tx2">
                    <a:lumMod val="90000"/>
                  </a:schemeClr>
                </a:solidFill>
                <a:latin typeface="Whitney Medium" pitchFamily="50" charset="0"/>
              </a:rPr>
              <a:t>31 IR 32 STRAIPSNIAI. ATSAKOMYBĘ UŽ ADMINISTRACINĮ TEISĖS PAŽEIDIMĄ LENGVINANČIOS IR SUNKINANČIOS APLINKYBĖS</a:t>
            </a:r>
            <a:endParaRPr lang="lt-LT" sz="1800" dirty="0">
              <a:solidFill>
                <a:schemeClr val="tx2">
                  <a:lumMod val="90000"/>
                </a:schemeClr>
              </a:solidFill>
              <a:latin typeface="Whitney Book"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824361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05942" y="3181706"/>
            <a:ext cx="5670630" cy="1008112"/>
          </a:xfrm>
        </p:spPr>
        <p:txBody>
          <a:bodyPr anchor="t">
            <a:normAutofit/>
          </a:bodyPr>
          <a:lstStyle/>
          <a:p>
            <a:pPr algn="ctr">
              <a:lnSpc>
                <a:spcPct val="100000"/>
              </a:lnSpc>
            </a:pPr>
            <a:r>
              <a:rPr lang="pt-BR" sz="2400" dirty="0">
                <a:solidFill>
                  <a:schemeClr val="tx2">
                    <a:lumMod val="90000"/>
                  </a:schemeClr>
                </a:solidFill>
                <a:latin typeface="Whitney Medium" pitchFamily="50" charset="0"/>
              </a:rPr>
              <a:t>NUO 2016</a:t>
            </a:r>
            <a:r>
              <a:rPr lang="lt-LT" sz="2400" dirty="0">
                <a:solidFill>
                  <a:schemeClr val="tx2">
                    <a:lumMod val="90000"/>
                  </a:schemeClr>
                </a:solidFill>
                <a:latin typeface="Whitney Medium" pitchFamily="50" charset="0"/>
              </a:rPr>
              <a:t> </a:t>
            </a:r>
            <a:r>
              <a:rPr lang="pt-BR" sz="2400" dirty="0">
                <a:solidFill>
                  <a:schemeClr val="tx2">
                    <a:lumMod val="90000"/>
                  </a:schemeClr>
                </a:solidFill>
                <a:latin typeface="Whitney Medium" pitchFamily="50" charset="0"/>
              </a:rPr>
              <a:t>08</a:t>
            </a:r>
            <a:r>
              <a:rPr lang="lt-LT" sz="2400" dirty="0">
                <a:solidFill>
                  <a:schemeClr val="tx2">
                    <a:lumMod val="90000"/>
                  </a:schemeClr>
                </a:solidFill>
                <a:latin typeface="Whitney Medium" pitchFamily="50" charset="0"/>
              </a:rPr>
              <a:t> </a:t>
            </a:r>
            <a:r>
              <a:rPr lang="pt-BR" sz="2400" dirty="0">
                <a:solidFill>
                  <a:schemeClr val="tx2">
                    <a:lumMod val="90000"/>
                  </a:schemeClr>
                </a:solidFill>
                <a:latin typeface="Whitney Medium" pitchFamily="50" charset="0"/>
              </a:rPr>
              <a:t>01 NAUJOS BAUDOS</a:t>
            </a:r>
            <a:r>
              <a:rPr lang="pt-BR" sz="2400" dirty="0">
                <a:solidFill>
                  <a:schemeClr val="accent1">
                    <a:lumMod val="60000"/>
                    <a:lumOff val="40000"/>
                  </a:schemeClr>
                </a:solidFill>
                <a:latin typeface="Whitney Medium" pitchFamily="50" charset="0"/>
              </a:rPr>
              <a:t> </a:t>
            </a:r>
            <a:r>
              <a:rPr lang="pt-BR" sz="2400" b="1" u="sng" dirty="0">
                <a:solidFill>
                  <a:schemeClr val="accent2">
                    <a:lumMod val="60000"/>
                    <a:lumOff val="40000"/>
                  </a:schemeClr>
                </a:solidFill>
                <a:effectLst>
                  <a:outerShdw blurRad="38100" dist="38100" dir="2700000" algn="tl">
                    <a:srgbClr val="000000">
                      <a:alpha val="43137"/>
                    </a:srgbClr>
                  </a:outerShdw>
                </a:effectLst>
                <a:latin typeface="Whitney Medium" pitchFamily="50" charset="0"/>
              </a:rPr>
              <a:t>JURIDINIAMS</a:t>
            </a:r>
            <a:r>
              <a:rPr lang="pt-BR" sz="2400" b="1" u="sng" dirty="0">
                <a:solidFill>
                  <a:schemeClr val="accent1">
                    <a:lumMod val="60000"/>
                    <a:lumOff val="40000"/>
                  </a:schemeClr>
                </a:solidFill>
                <a:effectLst>
                  <a:outerShdw blurRad="38100" dist="38100" dir="2700000" algn="tl">
                    <a:srgbClr val="000000">
                      <a:alpha val="43137"/>
                    </a:srgbClr>
                  </a:outerShdw>
                </a:effectLst>
                <a:latin typeface="Whitney Medium" pitchFamily="50" charset="0"/>
              </a:rPr>
              <a:t> </a:t>
            </a:r>
            <a:r>
              <a:rPr lang="pt-BR" sz="2400" dirty="0">
                <a:solidFill>
                  <a:schemeClr val="tx2">
                    <a:lumMod val="90000"/>
                  </a:schemeClr>
                </a:solidFill>
                <a:latin typeface="Whitney Medium" pitchFamily="50" charset="0"/>
              </a:rPr>
              <a:t>ASMENISMS</a:t>
            </a:r>
            <a:endParaRPr lang="lt-LT" sz="2400" dirty="0">
              <a:solidFill>
                <a:schemeClr val="tx2">
                  <a:lumMod val="90000"/>
                </a:schemeClr>
              </a:solidFill>
              <a:latin typeface="Whitney Medium"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935871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39752" y="908720"/>
            <a:ext cx="3146504" cy="471586"/>
          </a:xfrm>
        </p:spPr>
        <p:txBody>
          <a:bodyPr anchor="t">
            <a:normAutofit fontScale="90000"/>
          </a:bodyPr>
          <a:lstStyle/>
          <a:p>
            <a:r>
              <a:rPr lang="lt-LT" sz="2000" dirty="0">
                <a:solidFill>
                  <a:schemeClr val="tx2">
                    <a:lumMod val="90000"/>
                  </a:schemeClr>
                </a:solidFill>
                <a:latin typeface="Whitney Book" pitchFamily="50" charset="0"/>
              </a:rPr>
              <a:t>APLINKOS APSAUGOS ĮSTATYMAS</a:t>
            </a: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l="3424" t="15372" r="4337" b="6245"/>
          <a:stretch>
            <a:fillRect/>
          </a:stretch>
        </p:blipFill>
        <p:spPr bwMode="auto">
          <a:xfrm>
            <a:off x="1118590" y="2592695"/>
            <a:ext cx="5344856" cy="372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rotWithShape="1">
          <a:blip r:embed="rId3">
            <a:extLst>
              <a:ext uri="{28A0092B-C50C-407E-A947-70E740481C1C}">
                <a14:useLocalDpi xmlns:a14="http://schemas.microsoft.com/office/drawing/2010/main" val="0"/>
              </a:ext>
            </a:extLst>
          </a:blip>
          <a:srcRect l="34703" t="8379" r="16266" b="80611"/>
          <a:stretch/>
        </p:blipFill>
        <p:spPr bwMode="auto">
          <a:xfrm>
            <a:off x="1118590" y="1625108"/>
            <a:ext cx="5344856" cy="85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936546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8935" y="1124744"/>
            <a:ext cx="5963213" cy="3363451"/>
          </a:xfrm>
        </p:spPr>
        <p:txBody>
          <a:bodyPr anchor="t">
            <a:noAutofit/>
          </a:bodyPr>
          <a:lstStyle/>
          <a:p>
            <a:pPr algn="ctr"/>
            <a:r>
              <a:rPr lang="lt-LT" sz="2000" dirty="0">
                <a:solidFill>
                  <a:schemeClr val="tx2">
                    <a:lumMod val="90000"/>
                  </a:schemeClr>
                </a:solidFill>
                <a:latin typeface="Whitney Medium" pitchFamily="50" charset="0"/>
              </a:rPr>
              <a:t/>
            </a:r>
            <a:br>
              <a:rPr lang="lt-LT" sz="2000" dirty="0">
                <a:solidFill>
                  <a:schemeClr val="tx2">
                    <a:lumMod val="90000"/>
                  </a:schemeClr>
                </a:solidFill>
                <a:latin typeface="Whitney Medium" pitchFamily="50" charset="0"/>
              </a:rPr>
            </a:br>
            <a:r>
              <a:rPr lang="lt-LT" sz="2000" dirty="0">
                <a:solidFill>
                  <a:schemeClr val="tx2">
                    <a:lumMod val="90000"/>
                  </a:schemeClr>
                </a:solidFill>
                <a:latin typeface="Whitney Medium" pitchFamily="50" charset="0"/>
              </a:rPr>
              <a:t>94 STRAIPSNIS. JURIDINIŲ ASMENŲ ATSAKOMYBĖ UŽ GAMINIŲ (ALYVŲ, APMOKESTINAMŲJŲ GAMINIŲ, Į PRIETAISUS AR TRANSPORTO PRIEMONES ĮMONTUOTŲ BATERIJŲ IR AKUMULIATORIŲ, ELEKTROS IR ELEKTRONINĖS ĮRANGOS IR TRANSPORTO PRIEMONIŲ) TIEKIMO LIETUVOS RESPUBLIKOS VIDAUS RINKAI APSKAITOS VYKDYMO, ŠIŲ GAMINIŲ TIEKIMO LIETUVOS RESPUBLIKOS VIDAUS RINKAI APSKAITOS IR ATLIEKŲ TVARKYMO ATASKAITOS IR MOKESČIO UŽ APLINKOS TERŠIMĄ APMOKESTINAMŲJŲ GAMINIŲ ATLIEKOMIS DEKLARACIJOS TEIKIMO REIKALAVIMŲ NEVYKDYMĄ</a:t>
            </a:r>
            <a:br>
              <a:rPr lang="lt-LT" sz="2000" dirty="0">
                <a:solidFill>
                  <a:schemeClr val="tx2">
                    <a:lumMod val="90000"/>
                  </a:schemeClr>
                </a:solidFill>
                <a:latin typeface="Whitney Medium" pitchFamily="50" charset="0"/>
              </a:rPr>
            </a:br>
            <a:r>
              <a:rPr lang="lt-LT" sz="2000" dirty="0">
                <a:solidFill>
                  <a:schemeClr val="accent2">
                    <a:lumMod val="60000"/>
                    <a:lumOff val="40000"/>
                  </a:schemeClr>
                </a:solidFill>
                <a:latin typeface="Whitney Medium" pitchFamily="50" charset="0"/>
              </a:rPr>
              <a:t>Baudos iki 3000 </a:t>
            </a:r>
            <a:r>
              <a:rPr lang="lt-LT" sz="2000" dirty="0" err="1">
                <a:solidFill>
                  <a:schemeClr val="accent2">
                    <a:lumMod val="60000"/>
                    <a:lumOff val="40000"/>
                  </a:schemeClr>
                </a:solidFill>
                <a:latin typeface="Whitney Medium" pitchFamily="50" charset="0"/>
              </a:rPr>
              <a:t>Eur</a:t>
            </a:r>
            <a:r>
              <a:rPr lang="lt-LT" sz="2000" dirty="0">
                <a:solidFill>
                  <a:schemeClr val="accent2">
                    <a:lumMod val="60000"/>
                    <a:lumOff val="40000"/>
                  </a:schemeClr>
                </a:solidFill>
                <a:latin typeface="Whitney Medium" pitchFamily="50" charset="0"/>
              </a:rPr>
              <a:t>.</a:t>
            </a:r>
            <a:br>
              <a:rPr lang="lt-LT" sz="2000" dirty="0">
                <a:solidFill>
                  <a:schemeClr val="accent2">
                    <a:lumMod val="60000"/>
                    <a:lumOff val="40000"/>
                  </a:schemeClr>
                </a:solidFill>
                <a:latin typeface="Whitney Medium" pitchFamily="50" charset="0"/>
              </a:rPr>
            </a:br>
            <a:endParaRPr lang="lt-LT" sz="2000" dirty="0">
              <a:solidFill>
                <a:schemeClr val="accent2">
                  <a:lumMod val="60000"/>
                  <a:lumOff val="40000"/>
                </a:schemeClr>
              </a:solidFill>
              <a:latin typeface="Whitney Medium"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3779480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5284" y="2186019"/>
            <a:ext cx="5670630" cy="2404931"/>
          </a:xfrm>
        </p:spPr>
        <p:txBody>
          <a:bodyPr anchor="t">
            <a:noAutofit/>
          </a:bodyPr>
          <a:lstStyle/>
          <a:p>
            <a:pPr algn="ctr"/>
            <a:r>
              <a:rPr lang="lt-LT" sz="2000" dirty="0">
                <a:solidFill>
                  <a:schemeClr val="tx2">
                    <a:lumMod val="90000"/>
                  </a:schemeClr>
                </a:solidFill>
                <a:latin typeface="Whitney Medium" pitchFamily="50" charset="0"/>
              </a:rPr>
              <a:t>95 STRAIPSNIS. JURIDINIŲ ASMENŲ ATSAKOMYBĖ UŽ GAMINIŲ (ALYVŲ, APMOKESTINAMŲJŲ GAMINIŲ, Į PRIETAISUS AR TRANSPORTO PRIEMONES ĮMONTUOTŲ BATERIJŲ IR AKUMULIATORIŲ, ELEKTROS IR ELEKTRONINĖS ĮRANGOS IR TRANSPORTO PRIEMONIŲ) IR (AR) PAKUOČIŲ TIEKIMĄ LIETUVOS RESPUBLIKOS VIDAUS RINKAI NEUŽSIREGISTRAVUS TEISĖS AKTŲ NUSTATYTA TVARKA</a:t>
            </a:r>
            <a:br>
              <a:rPr lang="lt-LT" sz="2000" dirty="0">
                <a:solidFill>
                  <a:schemeClr val="tx2">
                    <a:lumMod val="90000"/>
                  </a:schemeClr>
                </a:solidFill>
                <a:latin typeface="Whitney Medium" pitchFamily="50" charset="0"/>
              </a:rPr>
            </a:br>
            <a:r>
              <a:rPr lang="lt-LT" sz="2000" dirty="0">
                <a:solidFill>
                  <a:schemeClr val="accent2">
                    <a:lumMod val="60000"/>
                    <a:lumOff val="40000"/>
                  </a:schemeClr>
                </a:solidFill>
                <a:latin typeface="Whitney Medium" pitchFamily="50" charset="0"/>
              </a:rPr>
              <a:t>Baudos iki 3000 </a:t>
            </a:r>
            <a:r>
              <a:rPr lang="lt-LT" sz="2000" dirty="0" err="1">
                <a:solidFill>
                  <a:schemeClr val="accent2">
                    <a:lumMod val="60000"/>
                    <a:lumOff val="40000"/>
                  </a:schemeClr>
                </a:solidFill>
                <a:latin typeface="Whitney Medium" pitchFamily="50" charset="0"/>
              </a:rPr>
              <a:t>Eur</a:t>
            </a:r>
            <a:r>
              <a:rPr lang="lt-LT" sz="2000" dirty="0">
                <a:solidFill>
                  <a:schemeClr val="accent2">
                    <a:lumMod val="60000"/>
                    <a:lumOff val="40000"/>
                  </a:schemeClr>
                </a:solidFill>
                <a:latin typeface="Whitney Medium" pitchFamily="50" charset="0"/>
              </a:rPr>
              <a:t>.</a:t>
            </a:r>
            <a:r>
              <a:rPr lang="lt-LT" sz="2000" dirty="0">
                <a:solidFill>
                  <a:schemeClr val="tx2">
                    <a:lumMod val="90000"/>
                  </a:schemeClr>
                </a:solidFill>
                <a:latin typeface="Whitney Medium" pitchFamily="50" charset="0"/>
              </a:rPr>
              <a:t/>
            </a:r>
            <a:br>
              <a:rPr lang="lt-LT" sz="2000" dirty="0">
                <a:solidFill>
                  <a:schemeClr val="tx2">
                    <a:lumMod val="90000"/>
                  </a:schemeClr>
                </a:solidFill>
                <a:latin typeface="Whitney Medium" pitchFamily="50" charset="0"/>
              </a:rPr>
            </a:br>
            <a:endParaRPr lang="lt-LT" sz="2000" dirty="0">
              <a:solidFill>
                <a:schemeClr val="tx2">
                  <a:lumMod val="90000"/>
                </a:schemeClr>
              </a:solidFill>
              <a:latin typeface="Whitney Medium"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593066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46903" y="2707398"/>
            <a:ext cx="5670630" cy="3168352"/>
          </a:xfrm>
        </p:spPr>
        <p:txBody>
          <a:bodyPr anchor="t">
            <a:noAutofit/>
          </a:bodyPr>
          <a:lstStyle/>
          <a:p>
            <a:pPr algn="ctr"/>
            <a:r>
              <a:rPr lang="lt-LT" sz="2400" dirty="0">
                <a:solidFill>
                  <a:schemeClr val="tx2">
                    <a:lumMod val="90000"/>
                  </a:schemeClr>
                </a:solidFill>
                <a:latin typeface="Whitney Medium" pitchFamily="50" charset="0"/>
              </a:rPr>
              <a:t>97 STRAIPSNIS. JURIDINIŲ ASMENŲ ATSAKOMYBĖ UŽ ATSISAKYMĄ PRIIMTI GAMINIŲ ATLIEKAS</a:t>
            </a:r>
            <a:br>
              <a:rPr lang="lt-LT" sz="2400" dirty="0">
                <a:solidFill>
                  <a:schemeClr val="tx2">
                    <a:lumMod val="90000"/>
                  </a:schemeClr>
                </a:solidFill>
                <a:latin typeface="Whitney Medium" pitchFamily="50" charset="0"/>
              </a:rPr>
            </a:br>
            <a:r>
              <a:rPr lang="lt-LT" sz="2400" dirty="0">
                <a:solidFill>
                  <a:schemeClr val="accent2">
                    <a:lumMod val="60000"/>
                    <a:lumOff val="40000"/>
                  </a:schemeClr>
                </a:solidFill>
                <a:latin typeface="Whitney Medium" pitchFamily="50" charset="0"/>
              </a:rPr>
              <a:t>Baudos iki 1700 </a:t>
            </a:r>
            <a:r>
              <a:rPr lang="lt-LT" sz="2400" dirty="0" err="1">
                <a:solidFill>
                  <a:schemeClr val="accent2">
                    <a:lumMod val="60000"/>
                    <a:lumOff val="40000"/>
                  </a:schemeClr>
                </a:solidFill>
                <a:latin typeface="Whitney Medium" pitchFamily="50" charset="0"/>
              </a:rPr>
              <a:t>Eur</a:t>
            </a:r>
            <a:r>
              <a:rPr lang="lt-LT" sz="2400" dirty="0">
                <a:solidFill>
                  <a:schemeClr val="accent2">
                    <a:lumMod val="60000"/>
                    <a:lumOff val="40000"/>
                  </a:schemeClr>
                </a:solidFill>
                <a:latin typeface="Whitney Medium" pitchFamily="50" charset="0"/>
              </a:rPr>
              <a:t>.</a:t>
            </a:r>
            <a:r>
              <a:rPr lang="lt-LT" sz="2000" dirty="0">
                <a:solidFill>
                  <a:schemeClr val="tx2">
                    <a:lumMod val="90000"/>
                  </a:schemeClr>
                </a:solidFill>
                <a:latin typeface="Whitney Medium" pitchFamily="50" charset="0"/>
              </a:rPr>
              <a:t/>
            </a:r>
            <a:br>
              <a:rPr lang="lt-LT" sz="2000" dirty="0">
                <a:solidFill>
                  <a:schemeClr val="tx2">
                    <a:lumMod val="90000"/>
                  </a:schemeClr>
                </a:solidFill>
                <a:latin typeface="Whitney Medium" pitchFamily="50" charset="0"/>
              </a:rPr>
            </a:br>
            <a:endParaRPr lang="lt-LT" sz="2000" dirty="0">
              <a:solidFill>
                <a:schemeClr val="tx2">
                  <a:lumMod val="90000"/>
                </a:schemeClr>
              </a:solidFill>
              <a:latin typeface="Whitney Medium"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680677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1729" y="2388137"/>
            <a:ext cx="5670630" cy="3168352"/>
          </a:xfrm>
        </p:spPr>
        <p:txBody>
          <a:bodyPr anchor="t">
            <a:noAutofit/>
          </a:bodyPr>
          <a:lstStyle/>
          <a:p>
            <a:pPr algn="ctr"/>
            <a:r>
              <a:rPr lang="lt-LT" sz="2400" dirty="0">
                <a:solidFill>
                  <a:schemeClr val="tx2">
                    <a:lumMod val="90000"/>
                  </a:schemeClr>
                </a:solidFill>
                <a:latin typeface="Whitney Medium" pitchFamily="50" charset="0"/>
              </a:rPr>
              <a:t>99 STRAIPSNIS. JURIDINIŲ ASMENŲ ATSAKOMYBĖ UŽ VISUOMENĖS NEINFORMAVIMĄ GAMINIŲ IR (AR) GAMINIŲ ATLIEKŲ TVARKYMO KLAUSIMAIS</a:t>
            </a:r>
            <a:br>
              <a:rPr lang="lt-LT" sz="2400" dirty="0">
                <a:solidFill>
                  <a:schemeClr val="tx2">
                    <a:lumMod val="90000"/>
                  </a:schemeClr>
                </a:solidFill>
                <a:latin typeface="Whitney Medium" pitchFamily="50" charset="0"/>
              </a:rPr>
            </a:br>
            <a:r>
              <a:rPr lang="lt-LT" sz="2400" dirty="0">
                <a:solidFill>
                  <a:schemeClr val="accent2">
                    <a:lumMod val="60000"/>
                    <a:lumOff val="40000"/>
                  </a:schemeClr>
                </a:solidFill>
                <a:latin typeface="Whitney Medium" pitchFamily="50" charset="0"/>
              </a:rPr>
              <a:t>Baudos iki 6000 </a:t>
            </a:r>
            <a:r>
              <a:rPr lang="lt-LT" sz="2400" dirty="0" err="1">
                <a:solidFill>
                  <a:schemeClr val="accent2">
                    <a:lumMod val="60000"/>
                    <a:lumOff val="40000"/>
                  </a:schemeClr>
                </a:solidFill>
                <a:latin typeface="Whitney Medium" pitchFamily="50" charset="0"/>
              </a:rPr>
              <a:t>Eur</a:t>
            </a:r>
            <a:r>
              <a:rPr lang="lt-LT" sz="2400" dirty="0">
                <a:solidFill>
                  <a:schemeClr val="accent2">
                    <a:lumMod val="60000"/>
                    <a:lumOff val="40000"/>
                  </a:schemeClr>
                </a:solidFill>
                <a:latin typeface="Whitney Medium" pitchFamily="50" charset="0"/>
              </a:rPr>
              <a:t>.</a:t>
            </a:r>
            <a:r>
              <a:rPr lang="lt-LT" sz="2000" dirty="0">
                <a:solidFill>
                  <a:schemeClr val="accent2">
                    <a:lumMod val="60000"/>
                    <a:lumOff val="40000"/>
                  </a:schemeClr>
                </a:solidFill>
                <a:latin typeface="Whitney Medium" pitchFamily="50" charset="0"/>
              </a:rPr>
              <a:t/>
            </a:r>
            <a:br>
              <a:rPr lang="lt-LT" sz="2000" dirty="0">
                <a:solidFill>
                  <a:schemeClr val="accent2">
                    <a:lumMod val="60000"/>
                    <a:lumOff val="40000"/>
                  </a:schemeClr>
                </a:solidFill>
                <a:latin typeface="Whitney Medium" pitchFamily="50" charset="0"/>
              </a:rPr>
            </a:br>
            <a:endParaRPr lang="lt-LT" sz="2000" dirty="0">
              <a:solidFill>
                <a:schemeClr val="accent2">
                  <a:lumMod val="60000"/>
                  <a:lumOff val="40000"/>
                </a:schemeClr>
              </a:solidFill>
              <a:latin typeface="Whitney Medium"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24038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lt-LT" sz="2000" b="1" dirty="0">
                <a:latin typeface="Times New Roman" panose="02020603050405020304" pitchFamily="18" charset="0"/>
                <a:cs typeface="Times New Roman" panose="02020603050405020304" pitchFamily="18" charset="0"/>
              </a:rPr>
              <a:t>2015 m. EGIO narių pateikti BN elektronikos kiekiai pagal kategorijas (t)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15567039"/>
              </p:ext>
            </p:extLst>
          </p:nvPr>
        </p:nvGraphicFramePr>
        <p:xfrm>
          <a:off x="0" y="1124744"/>
          <a:ext cx="9468544" cy="57332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2631847"/>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50611" y="2669846"/>
            <a:ext cx="5670630" cy="3168352"/>
          </a:xfrm>
        </p:spPr>
        <p:txBody>
          <a:bodyPr anchor="t">
            <a:noAutofit/>
          </a:bodyPr>
          <a:lstStyle/>
          <a:p>
            <a:pPr algn="ctr"/>
            <a:r>
              <a:rPr lang="lt-LT" sz="2400" dirty="0">
                <a:solidFill>
                  <a:schemeClr val="tx2">
                    <a:lumMod val="90000"/>
                  </a:schemeClr>
                </a:solidFill>
                <a:latin typeface="Whitney Medium" pitchFamily="50" charset="0"/>
              </a:rPr>
              <a:t>102 STRAIPSNIS. JURIDINIŲ ASMENŲ ATSAKOMYBĖ UŽ GAMINIŲ ATLIEKŲ TVARKYMO NEORGANIZAVIMĄ</a:t>
            </a:r>
            <a:br>
              <a:rPr lang="lt-LT" sz="2400" dirty="0">
                <a:solidFill>
                  <a:schemeClr val="tx2">
                    <a:lumMod val="90000"/>
                  </a:schemeClr>
                </a:solidFill>
                <a:latin typeface="Whitney Medium" pitchFamily="50" charset="0"/>
              </a:rPr>
            </a:br>
            <a:r>
              <a:rPr lang="lt-LT" sz="2400" dirty="0">
                <a:solidFill>
                  <a:schemeClr val="accent2">
                    <a:lumMod val="60000"/>
                    <a:lumOff val="40000"/>
                  </a:schemeClr>
                </a:solidFill>
                <a:latin typeface="Whitney Medium" pitchFamily="50" charset="0"/>
              </a:rPr>
              <a:t>Baudos iki 14 000 </a:t>
            </a:r>
            <a:r>
              <a:rPr lang="lt-LT" sz="2400" dirty="0" err="1">
                <a:solidFill>
                  <a:schemeClr val="accent2">
                    <a:lumMod val="60000"/>
                    <a:lumOff val="40000"/>
                  </a:schemeClr>
                </a:solidFill>
                <a:latin typeface="Whitney Medium" pitchFamily="50" charset="0"/>
              </a:rPr>
              <a:t>Eur</a:t>
            </a:r>
            <a:r>
              <a:rPr lang="lt-LT" sz="2400" dirty="0">
                <a:solidFill>
                  <a:schemeClr val="accent2">
                    <a:lumMod val="60000"/>
                    <a:lumOff val="40000"/>
                  </a:schemeClr>
                </a:solidFill>
                <a:latin typeface="Whitney Medium" pitchFamily="50" charset="0"/>
              </a:rPr>
              <a:t>.</a:t>
            </a:r>
            <a:r>
              <a:rPr lang="lt-LT" sz="2000" dirty="0">
                <a:solidFill>
                  <a:schemeClr val="accent2">
                    <a:lumMod val="60000"/>
                    <a:lumOff val="40000"/>
                  </a:schemeClr>
                </a:solidFill>
                <a:latin typeface="Whitney Medium" pitchFamily="50" charset="0"/>
              </a:rPr>
              <a:t/>
            </a:r>
            <a:br>
              <a:rPr lang="lt-LT" sz="2000" dirty="0">
                <a:solidFill>
                  <a:schemeClr val="accent2">
                    <a:lumMod val="60000"/>
                    <a:lumOff val="40000"/>
                  </a:schemeClr>
                </a:solidFill>
                <a:latin typeface="Whitney Medium" pitchFamily="50" charset="0"/>
              </a:rPr>
            </a:br>
            <a:endParaRPr lang="lt-LT" sz="2000" dirty="0">
              <a:solidFill>
                <a:schemeClr val="accent2">
                  <a:lumMod val="60000"/>
                  <a:lumOff val="40000"/>
                </a:schemeClr>
              </a:solidFill>
              <a:latin typeface="Whitney Medium" pitchFamily="50"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0578745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8929" y="1872426"/>
            <a:ext cx="5627383" cy="39067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1685737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2781560" y="2381526"/>
            <a:ext cx="0" cy="13350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2957556" y="2686326"/>
            <a:ext cx="3115295" cy="13350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lt-LT" sz="2400" dirty="0">
                <a:solidFill>
                  <a:srgbClr val="2C3C43">
                    <a:lumMod val="90000"/>
                  </a:srgbClr>
                </a:solidFill>
                <a:latin typeface="Whitney Semibold" pitchFamily="50" charset="0"/>
              </a:rPr>
              <a:t>KLAUSIMŲ-ATSAKYMŲ </a:t>
            </a:r>
          </a:p>
          <a:p>
            <a:pPr>
              <a:lnSpc>
                <a:spcPct val="100000"/>
              </a:lnSpc>
            </a:pPr>
            <a:r>
              <a:rPr lang="lt-LT" sz="2400" dirty="0">
                <a:solidFill>
                  <a:srgbClr val="2C3C43">
                    <a:lumMod val="90000"/>
                  </a:srgbClr>
                </a:solidFill>
                <a:latin typeface="Whitney Semibold" pitchFamily="50" charset="0"/>
              </a:rPr>
              <a:t>SESIJA</a:t>
            </a:r>
          </a:p>
          <a:p>
            <a:pPr>
              <a:lnSpc>
                <a:spcPct val="100000"/>
              </a:lnSpc>
            </a:pPr>
            <a:r>
              <a:rPr lang="lt-LT" sz="2400" dirty="0">
                <a:solidFill>
                  <a:srgbClr val="2C3C43">
                    <a:lumMod val="90000"/>
                  </a:srgbClr>
                </a:solidFill>
                <a:latin typeface="Whitney Semibold" pitchFamily="50" charset="0"/>
              </a:rPr>
              <a:t/>
            </a:r>
            <a:br>
              <a:rPr lang="lt-LT" sz="2400" dirty="0">
                <a:solidFill>
                  <a:srgbClr val="2C3C43">
                    <a:lumMod val="90000"/>
                  </a:srgbClr>
                </a:solidFill>
                <a:latin typeface="Whitney Semibold" pitchFamily="50" charset="0"/>
              </a:rPr>
            </a:br>
            <a:endParaRPr lang="lt-LT" sz="2400" dirty="0">
              <a:solidFill>
                <a:srgbClr val="2C3C43">
                  <a:lumMod val="90000"/>
                </a:srgbClr>
              </a:solidFill>
              <a:latin typeface="Whitney Semibold" pitchFamily="50" charset="0"/>
            </a:endParaRPr>
          </a:p>
        </p:txBody>
      </p:sp>
      <p:pic>
        <p:nvPicPr>
          <p:cNvPr id="8" name="Picture 11"/>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929" y="1872734"/>
            <a:ext cx="1627584"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0" y="146352"/>
            <a:ext cx="641345" cy="528252"/>
          </a:xfrm>
          <a:prstGeom prst="rect">
            <a:avLst/>
          </a:prstGeom>
          <a:solidFill>
            <a:schemeClr val="bg1">
              <a:alpha val="12000"/>
            </a:schemeClr>
          </a:solidFill>
          <a:effectLst>
            <a:glow rad="127000">
              <a:schemeClr val="accent1">
                <a:alpha val="0"/>
              </a:schemeClr>
            </a:glow>
            <a:outerShdw blurRad="50800" dist="50800" dir="5400000" algn="ctr" rotWithShape="0">
              <a:srgbClr val="000000">
                <a:alpha val="0"/>
              </a:srgbClr>
            </a:outerShdw>
          </a:effectLst>
        </p:spPr>
      </p:pic>
    </p:spTree>
    <p:extLst>
      <p:ext uri="{BB962C8B-B14F-4D97-AF65-F5344CB8AC3E}">
        <p14:creationId xmlns:p14="http://schemas.microsoft.com/office/powerpoint/2010/main" val="2146655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lt-LT" sz="2000" b="1" dirty="0">
                <a:latin typeface="Times New Roman" panose="02020603050405020304" pitchFamily="18" charset="0"/>
                <a:cs typeface="Times New Roman" panose="02020603050405020304" pitchFamily="18" charset="0"/>
              </a:rPr>
              <a:t>2015 m. EGIO narių patiektas bei sutvarkytas BN elektronikos kiekis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23597010"/>
              </p:ext>
            </p:extLst>
          </p:nvPr>
        </p:nvGraphicFramePr>
        <p:xfrm>
          <a:off x="457200" y="1124746"/>
          <a:ext cx="8229600" cy="50014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484397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2.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3.xml><?xml version="1.0" encoding="utf-8"?>
<a:theme xmlns:a="http://schemas.openxmlformats.org/drawingml/2006/main" name="1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4.xml><?xml version="1.0" encoding="utf-8"?>
<a:theme xmlns:a="http://schemas.openxmlformats.org/drawingml/2006/main" name="1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5.xml><?xml version="1.0" encoding="utf-8"?>
<a:theme xmlns:a="http://schemas.openxmlformats.org/drawingml/2006/main" name="1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6.xml><?xml version="1.0" encoding="utf-8"?>
<a:theme xmlns:a="http://schemas.openxmlformats.org/drawingml/2006/main" name="14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7.xml><?xml version="1.0" encoding="utf-8"?>
<a:theme xmlns:a="http://schemas.openxmlformats.org/drawingml/2006/main" name="15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8.xml><?xml version="1.0" encoding="utf-8"?>
<a:theme xmlns:a="http://schemas.openxmlformats.org/drawingml/2006/main" name="16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19.xml><?xml version="1.0" encoding="utf-8"?>
<a:theme xmlns:a="http://schemas.openxmlformats.org/drawingml/2006/main" name="17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0.xml><?xml version="1.0" encoding="utf-8"?>
<a:theme xmlns:a="http://schemas.openxmlformats.org/drawingml/2006/main" name="18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1.xml><?xml version="1.0" encoding="utf-8"?>
<a:theme xmlns:a="http://schemas.openxmlformats.org/drawingml/2006/main" name="19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2.xml><?xml version="1.0" encoding="utf-8"?>
<a:theme xmlns:a="http://schemas.openxmlformats.org/drawingml/2006/main" name="20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3.xml><?xml version="1.0" encoding="utf-8"?>
<a:theme xmlns:a="http://schemas.openxmlformats.org/drawingml/2006/main" name="2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4.xml><?xml version="1.0" encoding="utf-8"?>
<a:theme xmlns:a="http://schemas.openxmlformats.org/drawingml/2006/main" name="2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5.xml><?xml version="1.0" encoding="utf-8"?>
<a:theme xmlns:a="http://schemas.openxmlformats.org/drawingml/2006/main" name="2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6.xml><?xml version="1.0" encoding="utf-8"?>
<a:theme xmlns:a="http://schemas.openxmlformats.org/drawingml/2006/main" name="24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7.xml><?xml version="1.0" encoding="utf-8"?>
<a:theme xmlns:a="http://schemas.openxmlformats.org/drawingml/2006/main" name="25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8.xml><?xml version="1.0" encoding="utf-8"?>
<a:theme xmlns:a="http://schemas.openxmlformats.org/drawingml/2006/main" name="26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9.xml><?xml version="1.0" encoding="utf-8"?>
<a:theme xmlns:a="http://schemas.openxmlformats.org/drawingml/2006/main" name="27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0.xml><?xml version="1.0" encoding="utf-8"?>
<a:theme xmlns:a="http://schemas.openxmlformats.org/drawingml/2006/main" name="28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1.xml><?xml version="1.0" encoding="utf-8"?>
<a:theme xmlns:a="http://schemas.openxmlformats.org/drawingml/2006/main" name="29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2.xml><?xml version="1.0" encoding="utf-8"?>
<a:theme xmlns:a="http://schemas.openxmlformats.org/drawingml/2006/main" name="30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3.xml><?xml version="1.0" encoding="utf-8"?>
<a:theme xmlns:a="http://schemas.openxmlformats.org/drawingml/2006/main" name="3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4.xml><?xml version="1.0" encoding="utf-8"?>
<a:theme xmlns:a="http://schemas.openxmlformats.org/drawingml/2006/main" name="3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5.xml><?xml version="1.0" encoding="utf-8"?>
<a:theme xmlns:a="http://schemas.openxmlformats.org/drawingml/2006/main" name="3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6.xml><?xml version="1.0" encoding="utf-8"?>
<a:theme xmlns:a="http://schemas.openxmlformats.org/drawingml/2006/main" name="34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7.xml><?xml version="1.0" encoding="utf-8"?>
<a:theme xmlns:a="http://schemas.openxmlformats.org/drawingml/2006/main" name="35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8.xml><?xml version="1.0" encoding="utf-8"?>
<a:theme xmlns:a="http://schemas.openxmlformats.org/drawingml/2006/main" name="36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9.xml><?xml version="1.0" encoding="utf-8"?>
<a:theme xmlns:a="http://schemas.openxmlformats.org/drawingml/2006/main" name="37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40.xml><?xml version="1.0" encoding="utf-8"?>
<a:theme xmlns:a="http://schemas.openxmlformats.org/drawingml/2006/main" name="38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41.xml><?xml version="1.0" encoding="utf-8"?>
<a:theme xmlns:a="http://schemas.openxmlformats.org/drawingml/2006/main" name="39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42.xml><?xml version="1.0" encoding="utf-8"?>
<a:theme xmlns:a="http://schemas.openxmlformats.org/drawingml/2006/main" name="40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43.xml><?xml version="1.0" encoding="utf-8"?>
<a:theme xmlns:a="http://schemas.openxmlformats.org/drawingml/2006/main" name="4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44.xml><?xml version="1.0" encoding="utf-8"?>
<a:theme xmlns:a="http://schemas.openxmlformats.org/drawingml/2006/main" name="4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6.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7.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8.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9.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
  <TotalTime>6906</TotalTime>
  <Words>1660</Words>
  <Application>Microsoft Office PowerPoint</Application>
  <PresentationFormat>On-screen Show (4:3)</PresentationFormat>
  <Paragraphs>214</Paragraphs>
  <Slides>82</Slides>
  <Notes>2</Notes>
  <HiddenSlides>0</HiddenSlides>
  <MMClips>0</MMClips>
  <ScaleCrop>false</ScaleCrop>
  <HeadingPairs>
    <vt:vector size="4" baseType="variant">
      <vt:variant>
        <vt:lpstr>Theme</vt:lpstr>
      </vt:variant>
      <vt:variant>
        <vt:i4>44</vt:i4>
      </vt:variant>
      <vt:variant>
        <vt:lpstr>Slide Titles</vt:lpstr>
      </vt:variant>
      <vt:variant>
        <vt:i4>82</vt:i4>
      </vt:variant>
    </vt:vector>
  </HeadingPairs>
  <TitlesOfParts>
    <vt:vector size="126" baseType="lpstr">
      <vt:lpstr>Office Theme</vt:lpstr>
      <vt:lpstr>Facet</vt:lpstr>
      <vt:lpstr>1_Facet</vt:lpstr>
      <vt:lpstr>2_Facet</vt:lpstr>
      <vt:lpstr>3_Facet</vt:lpstr>
      <vt:lpstr>4_Facet</vt:lpstr>
      <vt:lpstr>5_Facet</vt:lpstr>
      <vt:lpstr>6_Facet</vt:lpstr>
      <vt:lpstr>7_Facet</vt:lpstr>
      <vt:lpstr>8_Facet</vt:lpstr>
      <vt:lpstr>9_Facet</vt:lpstr>
      <vt:lpstr>10_Facet</vt:lpstr>
      <vt:lpstr>11_Facet</vt:lpstr>
      <vt:lpstr>12_Facet</vt:lpstr>
      <vt:lpstr>13_Facet</vt:lpstr>
      <vt:lpstr>14_Facet</vt:lpstr>
      <vt:lpstr>15_Facet</vt:lpstr>
      <vt:lpstr>16_Facet</vt:lpstr>
      <vt:lpstr>17_Facet</vt:lpstr>
      <vt:lpstr>18_Facet</vt:lpstr>
      <vt:lpstr>19_Facet</vt:lpstr>
      <vt:lpstr>20_Facet</vt:lpstr>
      <vt:lpstr>21_Facet</vt:lpstr>
      <vt:lpstr>22_Facet</vt:lpstr>
      <vt:lpstr>23_Facet</vt:lpstr>
      <vt:lpstr>24_Facet</vt:lpstr>
      <vt:lpstr>25_Facet</vt:lpstr>
      <vt:lpstr>26_Facet</vt:lpstr>
      <vt:lpstr>27_Facet</vt:lpstr>
      <vt:lpstr>28_Facet</vt:lpstr>
      <vt:lpstr>29_Facet</vt:lpstr>
      <vt:lpstr>30_Facet</vt:lpstr>
      <vt:lpstr>31_Facet</vt:lpstr>
      <vt:lpstr>32_Facet</vt:lpstr>
      <vt:lpstr>33_Facet</vt:lpstr>
      <vt:lpstr>34_Facet</vt:lpstr>
      <vt:lpstr>35_Facet</vt:lpstr>
      <vt:lpstr>36_Facet</vt:lpstr>
      <vt:lpstr>37_Facet</vt:lpstr>
      <vt:lpstr>38_Facet</vt:lpstr>
      <vt:lpstr>39_Facet</vt:lpstr>
      <vt:lpstr>40_Facet</vt:lpstr>
      <vt:lpstr>41_Facet</vt:lpstr>
      <vt:lpstr>42_Facet</vt:lpstr>
      <vt:lpstr>Elektronikos gaminių RINKA Lietuvoje, ESAMA SITUACIJA ATLIEKŲ TVARKYMO SRITYJE. Elektronikos Gaminių ATLIEKŲ surinkimo sistema, atliekų TVARKYMO ORGANIZAVIMAS ir finansavimas</vt:lpstr>
      <vt:lpstr>2015 m.  importuotojų LR vidaus rinkai patiektas nešiojamųjų baterijų ir akumuliatorių kiekis (t)</vt:lpstr>
      <vt:lpstr>2015 m. importuotojų LR vidaus rinkai patiektas automobiliams skirtų bei pramoninių baterijų ar akumuliatorių kiekis (t)</vt:lpstr>
      <vt:lpstr>2015-2016 m. GIA narių patiektas nešiojamųjų baterijų ir akumuliatorių kiekis (t)</vt:lpstr>
      <vt:lpstr>ESAMA SITUACIJA BATERIJŲ IR AKUMULIATORIŲ ATLIEKŲ TVARKYMO SRITYJE</vt:lpstr>
      <vt:lpstr>2015 m. LR vidaus rinkai patiektas NB elektronikos kiekis (t)</vt:lpstr>
      <vt:lpstr>2015 m. LR vidaus rinkai patiektas BN elektronikos kiekis (t)</vt:lpstr>
      <vt:lpstr>2015 m. EGIO narių pateikti BN elektronikos kiekiai pagal kategorijas (t)</vt:lpstr>
      <vt:lpstr>2015 m. EGIO narių patiektas bei sutvarkytas BN elektronikos kiekis</vt:lpstr>
      <vt:lpstr>2016-2017 m. BN elektronikos tvarkymo  užduočių pokyčiai</vt:lpstr>
      <vt:lpstr>2016-2017 m. preliminarūs EGIO narių BN elektronikos tvarkymo kiekiai (t)</vt:lpstr>
      <vt:lpstr>PowerPoint Presentation</vt:lpstr>
      <vt:lpstr>2016 m. preliminarūs EGIO narių BN elektronikos tvarkymo kiekiai (t)</vt:lpstr>
      <vt:lpstr>EGIO narių (elektronikos importuotojų) augimas 2013-2016 m.</vt:lpstr>
      <vt:lpstr>ESAMA SITUACIJA ELEKTRONIKOS ATLIEKŲ TVARKYMO SRITYJE</vt:lpstr>
      <vt:lpstr>2015 m. EGIO ir GIA elektronikos ir apmokestinamųjų gaminių planinių patikrinimų aktai</vt:lpstr>
      <vt:lpstr>EGIO planai ir švietimo programos, ataskaitos, nariai</vt:lpstr>
      <vt:lpstr>GIA planai ir švietimo programos, ataskaitos, nariai</vt:lpstr>
      <vt:lpstr>PowerPoint Presentation</vt:lpstr>
      <vt:lpstr>EGIO – WEEEFORUM narys </vt:lpstr>
      <vt:lpstr>Baterijų ir akumuliatorių atliekų surinkimo sistema  </vt:lpstr>
      <vt:lpstr>PowerPoint Presentation</vt:lpstr>
      <vt:lpstr>Elektronikos atliekų surinkimo sistema  </vt:lpstr>
      <vt:lpstr>PowerPoint Presentation</vt:lpstr>
      <vt:lpstr>PowerPoint Presentation</vt:lpstr>
      <vt:lpstr>PowerPoint Presentation</vt:lpstr>
      <vt:lpstr>PowerPoint Presentation</vt:lpstr>
      <vt:lpstr>PowerPoint Presentation</vt:lpstr>
      <vt:lpstr>PowerPoint Presentation</vt:lpstr>
      <vt:lpstr>2014-2016 m. iš RATC aikštelių surinktas elektronikos kiekis (t)</vt:lpstr>
      <vt:lpstr>PowerPoint Presentation</vt:lpstr>
      <vt:lpstr> </vt:lpstr>
      <vt:lpstr>PowerPoint Presentation</vt:lpstr>
      <vt:lpstr>PowerPoint Presentation</vt:lpstr>
      <vt:lpstr>PowerPoint Presentation</vt:lpstr>
      <vt:lpstr>PowerPoint Presentation</vt:lpstr>
      <vt:lpstr>PowerPoint Presentation</vt:lpstr>
      <vt:lpstr>Informacija apie projektą galima rasti internete</vt:lpstr>
      <vt:lpstr>AČIŪ UŽ DĖMESĮ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KONTROLĖS PLANAI</vt:lpstr>
      <vt:lpstr>KLAUSIMYNAI</vt:lpstr>
      <vt:lpstr>PowerPoint Presentation</vt:lpstr>
      <vt:lpstr>ADMINISTRACINIŲ TEISĖS PAŽEIDIMŲ KODEKSAS</vt:lpstr>
      <vt:lpstr>5124 STRAIPSNIS. APMOKESTINAMŲJŲ GAMINIŲ IR JŲ ATLIEKŲ TVARKYMO REIKALAVIMŲ NEVYKDYMAS Baudos iki 2896 Eur.</vt:lpstr>
      <vt:lpstr>31 IR 32 STRAIPSNIAI. ATSAKOMYBĘ UŽ ADMINISTRACINĮ TEISĖS PAŽEIDIMĄ LENGVINANČIOS IR SUNKINANČIOS APLINKYBĖS</vt:lpstr>
      <vt:lpstr>NUO 2016 08 01 NAUJOS BAUDOS JURIDINIAMS ASMENISMS</vt:lpstr>
      <vt:lpstr>APLINKOS APSAUGOS ĮSTATYMAS</vt:lpstr>
      <vt:lpstr> 94 STRAIPSNIS. JURIDINIŲ ASMENŲ ATSAKOMYBĖ UŽ GAMINIŲ (ALYVŲ, APMOKESTINAMŲJŲ GAMINIŲ, Į PRIETAISUS AR TRANSPORTO PRIEMONES ĮMONTUOTŲ BATERIJŲ IR AKUMULIATORIŲ, ELEKTROS IR ELEKTRONINĖS ĮRANGOS IR TRANSPORTO PRIEMONIŲ) TIEKIMO LIETUVOS RESPUBLIKOS VIDAUS RINKAI APSKAITOS VYKDYMO, ŠIŲ GAMINIŲ TIEKIMO LIETUVOS RESPUBLIKOS VIDAUS RINKAI APSKAITOS IR ATLIEKŲ TVARKYMO ATASKAITOS IR MOKESČIO UŽ APLINKOS TERŠIMĄ APMOKESTINAMŲJŲ GAMINIŲ ATLIEKOMIS DEKLARACIJOS TEIKIMO REIKALAVIMŲ NEVYKDYMĄ Baudos iki 3000 Eur. </vt:lpstr>
      <vt:lpstr>95 STRAIPSNIS. JURIDINIŲ ASMENŲ ATSAKOMYBĖ UŽ GAMINIŲ (ALYVŲ, APMOKESTINAMŲJŲ GAMINIŲ, Į PRIETAISUS AR TRANSPORTO PRIEMONES ĮMONTUOTŲ BATERIJŲ IR AKUMULIATORIŲ, ELEKTROS IR ELEKTRONINĖS ĮRANGOS IR TRANSPORTO PRIEMONIŲ) IR (AR) PAKUOČIŲ TIEKIMĄ LIETUVOS RESPUBLIKOS VIDAUS RINKAI NEUŽSIREGISTRAVUS TEISĖS AKTŲ NUSTATYTA TVARKA Baudos iki 3000 Eur. </vt:lpstr>
      <vt:lpstr>97 STRAIPSNIS. JURIDINIŲ ASMENŲ ATSAKOMYBĖ UŽ ATSISAKYMĄ PRIIMTI GAMINIŲ ATLIEKAS Baudos iki 1700 Eur. </vt:lpstr>
      <vt:lpstr>99 STRAIPSNIS. JURIDINIŲ ASMENŲ ATSAKOMYBĖ UŽ VISUOMENĖS NEINFORMAVIMĄ GAMINIŲ IR (AR) GAMINIŲ ATLIEKŲ TVARKYMO KLAUSIMAIS Baudos iki 6000 Eur. </vt:lpstr>
      <vt:lpstr>102 STRAIPSNIS. JURIDINIŲ ASMENŲ ATSAKOMYBĖ UŽ GAMINIŲ ATLIEKŲ TVARKYMO NEORGANIZAVIMĄ Baudos iki 14 000 Eur.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User</cp:lastModifiedBy>
  <cp:revision>412</cp:revision>
  <cp:lastPrinted>2016-11-28T06:59:10Z</cp:lastPrinted>
  <dcterms:created xsi:type="dcterms:W3CDTF">2014-09-15T12:47:42Z</dcterms:created>
  <dcterms:modified xsi:type="dcterms:W3CDTF">2016-12-02T07:15:25Z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